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2.bin" ContentType="application/vnd.openxmlformats-officedocument.oleObject"/>
  <Override PartName="/ppt/notesSlides/notesSlide13.xml" ContentType="application/vnd.openxmlformats-officedocument.presentationml.notesSlide+xml"/>
  <Override PartName="/ppt/embeddings/oleObject3.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charts/chart2.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charts/chart3.xml" ContentType="application/vnd.openxmlformats-officedocument.drawingml.chart+xml"/>
  <Override PartName="/ppt/drawings/drawing1.xml" ContentType="application/vnd.openxmlformats-officedocument.drawingml.chartshape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embeddings/oleObject9.bin" ContentType="application/vnd.openxmlformats-officedocument.oleObject"/>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94"/>
  </p:notesMasterIdLst>
  <p:sldIdLst>
    <p:sldId id="256" r:id="rId3"/>
    <p:sldId id="259" r:id="rId4"/>
    <p:sldId id="503" r:id="rId5"/>
    <p:sldId id="475" r:id="rId6"/>
    <p:sldId id="450" r:id="rId7"/>
    <p:sldId id="451" r:id="rId8"/>
    <p:sldId id="439" r:id="rId9"/>
    <p:sldId id="440" r:id="rId10"/>
    <p:sldId id="441" r:id="rId11"/>
    <p:sldId id="442" r:id="rId12"/>
    <p:sldId id="443" r:id="rId13"/>
    <p:sldId id="444" r:id="rId14"/>
    <p:sldId id="445" r:id="rId15"/>
    <p:sldId id="446" r:id="rId16"/>
    <p:sldId id="447" r:id="rId17"/>
    <p:sldId id="448" r:id="rId18"/>
    <p:sldId id="498" r:id="rId19"/>
    <p:sldId id="499" r:id="rId20"/>
    <p:sldId id="506" r:id="rId21"/>
    <p:sldId id="501" r:id="rId22"/>
    <p:sldId id="502" r:id="rId23"/>
    <p:sldId id="419" r:id="rId24"/>
    <p:sldId id="449" r:id="rId25"/>
    <p:sldId id="418" r:id="rId26"/>
    <p:sldId id="420" r:id="rId27"/>
    <p:sldId id="421" r:id="rId28"/>
    <p:sldId id="422" r:id="rId29"/>
    <p:sldId id="423" r:id="rId30"/>
    <p:sldId id="425" r:id="rId31"/>
    <p:sldId id="426" r:id="rId32"/>
    <p:sldId id="427" r:id="rId33"/>
    <p:sldId id="428" r:id="rId34"/>
    <p:sldId id="429" r:id="rId35"/>
    <p:sldId id="431" r:id="rId36"/>
    <p:sldId id="432" r:id="rId37"/>
    <p:sldId id="434" r:id="rId38"/>
    <p:sldId id="433" r:id="rId39"/>
    <p:sldId id="370" r:id="rId40"/>
    <p:sldId id="365" r:id="rId41"/>
    <p:sldId id="489" r:id="rId42"/>
    <p:sldId id="490" r:id="rId43"/>
    <p:sldId id="491" r:id="rId44"/>
    <p:sldId id="492" r:id="rId45"/>
    <p:sldId id="494" r:id="rId46"/>
    <p:sldId id="504" r:id="rId47"/>
    <p:sldId id="505" r:id="rId48"/>
    <p:sldId id="387" r:id="rId49"/>
    <p:sldId id="388" r:id="rId50"/>
    <p:sldId id="389" r:id="rId51"/>
    <p:sldId id="390" r:id="rId52"/>
    <p:sldId id="391" r:id="rId53"/>
    <p:sldId id="392" r:id="rId54"/>
    <p:sldId id="393" r:id="rId55"/>
    <p:sldId id="394" r:id="rId56"/>
    <p:sldId id="395" r:id="rId57"/>
    <p:sldId id="396" r:id="rId58"/>
    <p:sldId id="397" r:id="rId59"/>
    <p:sldId id="398" r:id="rId60"/>
    <p:sldId id="399" r:id="rId61"/>
    <p:sldId id="400" r:id="rId62"/>
    <p:sldId id="401" r:id="rId63"/>
    <p:sldId id="402" r:id="rId64"/>
    <p:sldId id="403" r:id="rId65"/>
    <p:sldId id="404" r:id="rId66"/>
    <p:sldId id="405" r:id="rId67"/>
    <p:sldId id="406" r:id="rId68"/>
    <p:sldId id="407" r:id="rId69"/>
    <p:sldId id="409" r:id="rId70"/>
    <p:sldId id="260" r:id="rId71"/>
    <p:sldId id="261" r:id="rId72"/>
    <p:sldId id="262" r:id="rId73"/>
    <p:sldId id="263" r:id="rId74"/>
    <p:sldId id="264" r:id="rId75"/>
    <p:sldId id="265" r:id="rId76"/>
    <p:sldId id="266" r:id="rId77"/>
    <p:sldId id="314" r:id="rId78"/>
    <p:sldId id="315" r:id="rId79"/>
    <p:sldId id="316" r:id="rId80"/>
    <p:sldId id="317" r:id="rId81"/>
    <p:sldId id="320" r:id="rId82"/>
    <p:sldId id="321" r:id="rId83"/>
    <p:sldId id="322" r:id="rId84"/>
    <p:sldId id="323" r:id="rId85"/>
    <p:sldId id="324" r:id="rId86"/>
    <p:sldId id="325" r:id="rId87"/>
    <p:sldId id="326" r:id="rId88"/>
    <p:sldId id="327" r:id="rId89"/>
    <p:sldId id="328" r:id="rId90"/>
    <p:sldId id="329" r:id="rId91"/>
    <p:sldId id="488" r:id="rId92"/>
    <p:sldId id="363" r:id="rId9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985" autoAdjust="0"/>
    <p:restoredTop sz="97528" autoAdjust="0"/>
  </p:normalViewPr>
  <p:slideViewPr>
    <p:cSldViewPr>
      <p:cViewPr>
        <p:scale>
          <a:sx n="100" d="100"/>
          <a:sy n="100" d="100"/>
        </p:scale>
        <p:origin x="-88" y="656"/>
      </p:cViewPr>
      <p:guideLst>
        <p:guide orient="horz" pos="2160"/>
        <p:guide pos="2880"/>
      </p:guideLst>
    </p:cSldViewPr>
  </p:slideViewPr>
  <p:outlineViewPr>
    <p:cViewPr>
      <p:scale>
        <a:sx n="33" d="100"/>
        <a:sy n="33" d="100"/>
      </p:scale>
      <p:origin x="0" y="5181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notesMaster" Target="notesMasters/notesMaster1.xml"/><Relationship Id="rId95" Type="http://schemas.openxmlformats.org/officeDocument/2006/relationships/printerSettings" Target="printerSettings/printerSettings1.bin"/><Relationship Id="rId96" Type="http://schemas.openxmlformats.org/officeDocument/2006/relationships/presProps" Target="presProps.xml"/><Relationship Id="rId97" Type="http://schemas.openxmlformats.org/officeDocument/2006/relationships/viewProps" Target="viewProps.xml"/><Relationship Id="rId98" Type="http://schemas.openxmlformats.org/officeDocument/2006/relationships/theme" Target="theme/theme1.xml"/><Relationship Id="rId99"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3.xml.rels><?xml version="1.0" encoding="UTF-8" standalone="yes"?>
<Relationships xmlns="http://schemas.openxmlformats.org/package/2006/relationships"><Relationship Id="rId1" Type="http://schemas.openxmlformats.org/officeDocument/2006/relationships/image" Target="../media/image43.png"/><Relationship Id="rId2" Type="http://schemas.openxmlformats.org/officeDocument/2006/relationships/oleObject" Target="file:///C:\Documents%20and%20Settings\l2edgdcs\Desktop\RMP_Risk_Evaluation\ALARP_Isabella%20(f-N)_BASELINE.xlsx" TargetMode="External"/><Relationship Id="rId3"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Sheet1!$B$2</c:f>
              <c:strCache>
                <c:ptCount val="1"/>
                <c:pt idx="0">
                  <c:v>Budget</c:v>
                </c:pt>
              </c:strCache>
            </c:strRef>
          </c:tx>
          <c:dLbls>
            <c:showLegendKey val="0"/>
            <c:showVal val="0"/>
            <c:showCatName val="0"/>
            <c:showSerName val="0"/>
            <c:showPercent val="1"/>
            <c:showBubbleSize val="0"/>
            <c:showLeaderLines val="1"/>
          </c:dLbls>
          <c:cat>
            <c:strRef>
              <c:f>Sheet1!$A$3:$A$6</c:f>
              <c:strCache>
                <c:ptCount val="4"/>
                <c:pt idx="0">
                  <c:v>DS IRRM in O&amp;M</c:v>
                </c:pt>
                <c:pt idx="1">
                  <c:v>DS Construction</c:v>
                </c:pt>
                <c:pt idx="2">
                  <c:v>DS Wedge (Construction)</c:v>
                </c:pt>
                <c:pt idx="3">
                  <c:v>DS Program Management (O&amp;M)</c:v>
                </c:pt>
              </c:strCache>
            </c:strRef>
          </c:cat>
          <c:val>
            <c:numRef>
              <c:f>Sheet1!$B$3:$B$6</c:f>
              <c:numCache>
                <c:formatCode>"$"#,##0</c:formatCode>
                <c:ptCount val="4"/>
                <c:pt idx="0">
                  <c:v>1.4226E7</c:v>
                </c:pt>
                <c:pt idx="1">
                  <c:v>4.327E8</c:v>
                </c:pt>
                <c:pt idx="2">
                  <c:v>3.7E7</c:v>
                </c:pt>
                <c:pt idx="3">
                  <c:v>1.5E7</c:v>
                </c:pt>
              </c:numCache>
            </c:numRef>
          </c:val>
        </c:ser>
        <c:ser>
          <c:idx val="1"/>
          <c:order val="1"/>
          <c:tx>
            <c:strRef>
              <c:f>Sheet1!$C$2</c:f>
              <c:strCache>
                <c:ptCount val="1"/>
                <c:pt idx="0">
                  <c:v>% of Budget</c:v>
                </c:pt>
              </c:strCache>
            </c:strRef>
          </c:tx>
          <c:dLbls>
            <c:showLegendKey val="0"/>
            <c:showVal val="0"/>
            <c:showCatName val="0"/>
            <c:showSerName val="0"/>
            <c:showPercent val="1"/>
            <c:showBubbleSize val="0"/>
            <c:showLeaderLines val="1"/>
          </c:dLbls>
          <c:cat>
            <c:strRef>
              <c:f>Sheet1!$A$3:$A$6</c:f>
              <c:strCache>
                <c:ptCount val="4"/>
                <c:pt idx="0">
                  <c:v>DS IRRM in O&amp;M</c:v>
                </c:pt>
                <c:pt idx="1">
                  <c:v>DS Construction</c:v>
                </c:pt>
                <c:pt idx="2">
                  <c:v>DS Wedge (Construction)</c:v>
                </c:pt>
                <c:pt idx="3">
                  <c:v>DS Program Management (O&amp;M)</c:v>
                </c:pt>
              </c:strCache>
            </c:strRef>
          </c:cat>
          <c:val>
            <c:numRef>
              <c:f>Sheet1!$C$3:$C$6</c:f>
              <c:numCache>
                <c:formatCode>0.00%</c:formatCode>
                <c:ptCount val="4"/>
                <c:pt idx="0">
                  <c:v>0.0285132464533819</c:v>
                </c:pt>
                <c:pt idx="1">
                  <c:v>0.867262880667674</c:v>
                </c:pt>
                <c:pt idx="2">
                  <c:v>0.074159294163864</c:v>
                </c:pt>
                <c:pt idx="3">
                  <c:v>0.03006457871508</c:v>
                </c:pt>
              </c:numCache>
            </c:numRef>
          </c:val>
        </c:ser>
        <c:dLbls>
          <c:showLegendKey val="0"/>
          <c:showVal val="0"/>
          <c:showCatName val="0"/>
          <c:showSerName val="0"/>
          <c:showPercent val="1"/>
          <c:showBubbleSize val="0"/>
          <c:showLeaderLines val="1"/>
        </c:dLbls>
        <c:firstSliceAng val="45"/>
      </c:pieChart>
    </c:plotArea>
    <c:legend>
      <c:legendPos val="r"/>
      <c:layout>
        <c:manualLayout>
          <c:xMode val="edge"/>
          <c:yMode val="edge"/>
          <c:x val="0.582649806486061"/>
          <c:y val="0.0366643643228807"/>
          <c:w val="0.409934828061747"/>
          <c:h val="0.579068932172952"/>
        </c:manualLayout>
      </c:layout>
      <c:overlay val="0"/>
      <c:txPr>
        <a:bodyPr/>
        <a:lstStyle/>
        <a:p>
          <a:pPr>
            <a:defRPr sz="1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Sheet1!$B$2</c:f>
              <c:strCache>
                <c:ptCount val="1"/>
                <c:pt idx="0">
                  <c:v>Budget</c:v>
                </c:pt>
              </c:strCache>
            </c:strRef>
          </c:tx>
          <c:dLbls>
            <c:showLegendKey val="0"/>
            <c:showVal val="0"/>
            <c:showCatName val="0"/>
            <c:showSerName val="0"/>
            <c:showPercent val="1"/>
            <c:showBubbleSize val="0"/>
            <c:showLeaderLines val="1"/>
          </c:dLbls>
          <c:cat>
            <c:strRef>
              <c:f>Sheet1!$A$3:$A$6</c:f>
              <c:strCache>
                <c:ptCount val="4"/>
                <c:pt idx="0">
                  <c:v>DS IRRM in O&amp;M</c:v>
                </c:pt>
                <c:pt idx="1">
                  <c:v>DS Construction</c:v>
                </c:pt>
                <c:pt idx="2">
                  <c:v>DS Wedge (Construction)</c:v>
                </c:pt>
                <c:pt idx="3">
                  <c:v>DS Program Management (O&amp;M)</c:v>
                </c:pt>
              </c:strCache>
            </c:strRef>
          </c:cat>
          <c:val>
            <c:numRef>
              <c:f>Sheet1!$B$3:$B$6</c:f>
              <c:numCache>
                <c:formatCode>"$"#,##0_);[Red]\("$"#,##0\)</c:formatCode>
                <c:ptCount val="4"/>
                <c:pt idx="0">
                  <c:v>2.947E6</c:v>
                </c:pt>
                <c:pt idx="1">
                  <c:v>3.6255E8</c:v>
                </c:pt>
                <c:pt idx="2">
                  <c:v>4.775E7</c:v>
                </c:pt>
                <c:pt idx="3">
                  <c:v>1.0E7</c:v>
                </c:pt>
              </c:numCache>
            </c:numRef>
          </c:val>
        </c:ser>
        <c:ser>
          <c:idx val="1"/>
          <c:order val="1"/>
          <c:tx>
            <c:strRef>
              <c:f>Sheet1!$C$2</c:f>
              <c:strCache>
                <c:ptCount val="1"/>
                <c:pt idx="0">
                  <c:v>% of Budget</c:v>
                </c:pt>
              </c:strCache>
            </c:strRef>
          </c:tx>
          <c:dLbls>
            <c:showLegendKey val="0"/>
            <c:showVal val="0"/>
            <c:showCatName val="0"/>
            <c:showSerName val="0"/>
            <c:showPercent val="1"/>
            <c:showBubbleSize val="0"/>
            <c:showLeaderLines val="1"/>
          </c:dLbls>
          <c:cat>
            <c:strRef>
              <c:f>Sheet1!$A$3:$A$6</c:f>
              <c:strCache>
                <c:ptCount val="4"/>
                <c:pt idx="0">
                  <c:v>DS IRRM in O&amp;M</c:v>
                </c:pt>
                <c:pt idx="1">
                  <c:v>DS Construction</c:v>
                </c:pt>
                <c:pt idx="2">
                  <c:v>DS Wedge (Construction)</c:v>
                </c:pt>
                <c:pt idx="3">
                  <c:v>DS Program Management (O&amp;M)</c:v>
                </c:pt>
              </c:strCache>
            </c:strRef>
          </c:cat>
          <c:val>
            <c:numRef>
              <c:f>Sheet1!$C$3:$C$6</c:f>
              <c:numCache>
                <c:formatCode>0.00%</c:formatCode>
                <c:ptCount val="4"/>
                <c:pt idx="0">
                  <c:v>0.00696283730304055</c:v>
                </c:pt>
                <c:pt idx="1">
                  <c:v>0.856592013646887</c:v>
                </c:pt>
                <c:pt idx="2">
                  <c:v>0.112818283413704</c:v>
                </c:pt>
                <c:pt idx="3">
                  <c:v>0.0236268656363778</c:v>
                </c:pt>
              </c:numCache>
            </c:numRef>
          </c:val>
        </c:ser>
        <c:dLbls>
          <c:showLegendKey val="0"/>
          <c:showVal val="0"/>
          <c:showCatName val="0"/>
          <c:showSerName val="0"/>
          <c:showPercent val="1"/>
          <c:showBubbleSize val="0"/>
          <c:showLeaderLines val="1"/>
        </c:dLbls>
        <c:firstSliceAng val="45"/>
      </c:pieChart>
    </c:plotArea>
    <c:legend>
      <c:legendPos val="r"/>
      <c:layout>
        <c:manualLayout>
          <c:xMode val="edge"/>
          <c:yMode val="edge"/>
          <c:x val="0.58264980648606"/>
          <c:y val="0.0366643643228807"/>
          <c:w val="0.409934828061747"/>
          <c:h val="0.579068932172952"/>
        </c:manualLayout>
      </c:layout>
      <c:overlay val="0"/>
      <c:txPr>
        <a:bodyPr/>
        <a:lstStyle/>
        <a:p>
          <a:pPr>
            <a:defRPr sz="1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Risk Estimates</a:t>
            </a:r>
          </a:p>
          <a:p>
            <a:pPr>
              <a:defRPr/>
            </a:pPr>
            <a:r>
              <a:rPr lang="en-US"/>
              <a:t>Isabella Lake Project - CA10106</a:t>
            </a:r>
          </a:p>
        </c:rich>
      </c:tx>
      <c:layout>
        <c:manualLayout>
          <c:xMode val="edge"/>
          <c:yMode val="edge"/>
          <c:x val="0.360407842295926"/>
          <c:y val="0.00763701680083563"/>
        </c:manualLayout>
      </c:layout>
      <c:overlay val="0"/>
    </c:title>
    <c:autoTitleDeleted val="0"/>
    <c:plotArea>
      <c:layout>
        <c:manualLayout>
          <c:layoutTarget val="inner"/>
          <c:xMode val="edge"/>
          <c:yMode val="edge"/>
          <c:x val="0.180535966149506"/>
          <c:y val="0.0800465196550955"/>
          <c:w val="0.733156239077246"/>
          <c:h val="0.817217203372555"/>
        </c:manualLayout>
      </c:layout>
      <c:areaChart>
        <c:grouping val="standard"/>
        <c:varyColors val="0"/>
        <c:ser>
          <c:idx val="31"/>
          <c:order val="0"/>
          <c:tx>
            <c:v>Category C</c:v>
          </c:tx>
          <c:spPr>
            <a:solidFill>
              <a:schemeClr val="bg1"/>
            </a:solidFill>
          </c:spPr>
          <c:cat>
            <c:numRef>
              <c:f>'Plot Data'!$J$4:$J$9</c:f>
              <c:numCache>
                <c:formatCode>General</c:formatCode>
                <c:ptCount val="6"/>
                <c:pt idx="0">
                  <c:v>1.0</c:v>
                </c:pt>
                <c:pt idx="1">
                  <c:v>2.0</c:v>
                </c:pt>
                <c:pt idx="2">
                  <c:v>3.0</c:v>
                </c:pt>
                <c:pt idx="3">
                  <c:v>4.0</c:v>
                </c:pt>
                <c:pt idx="4">
                  <c:v>5.0</c:v>
                </c:pt>
                <c:pt idx="5">
                  <c:v>6.0</c:v>
                </c:pt>
              </c:numCache>
            </c:numRef>
          </c:cat>
          <c:val>
            <c:numRef>
              <c:f>'Plot Data'!$K$18:$K$23</c:f>
              <c:numCache>
                <c:formatCode>0.00E+00</c:formatCode>
                <c:ptCount val="6"/>
                <c:pt idx="0">
                  <c:v>1.00000000000005E-9</c:v>
                </c:pt>
                <c:pt idx="1">
                  <c:v>1.00000000000005E-9</c:v>
                </c:pt>
                <c:pt idx="2">
                  <c:v>1.00000000000005E-9</c:v>
                </c:pt>
                <c:pt idx="3">
                  <c:v>1.00000000000005E-9</c:v>
                </c:pt>
                <c:pt idx="4">
                  <c:v>1.00000000000005E-9</c:v>
                </c:pt>
                <c:pt idx="5">
                  <c:v>1.00000000000005E-9</c:v>
                </c:pt>
              </c:numCache>
            </c:numRef>
          </c:val>
        </c:ser>
        <c:ser>
          <c:idx val="29"/>
          <c:order val="1"/>
          <c:tx>
            <c:v>Category B</c:v>
          </c:tx>
          <c:spPr>
            <a:solidFill>
              <a:schemeClr val="bg1"/>
            </a:solidFill>
          </c:spPr>
          <c:cat>
            <c:numRef>
              <c:f>'Plot Data'!$J$4:$J$9</c:f>
              <c:numCache>
                <c:formatCode>General</c:formatCode>
                <c:ptCount val="6"/>
                <c:pt idx="0">
                  <c:v>1.0</c:v>
                </c:pt>
                <c:pt idx="1">
                  <c:v>2.0</c:v>
                </c:pt>
                <c:pt idx="2">
                  <c:v>3.0</c:v>
                </c:pt>
                <c:pt idx="3">
                  <c:v>4.0</c:v>
                </c:pt>
                <c:pt idx="4">
                  <c:v>5.0</c:v>
                </c:pt>
                <c:pt idx="5">
                  <c:v>6.0</c:v>
                </c:pt>
              </c:numCache>
            </c:numRef>
          </c:cat>
          <c:val>
            <c:numRef>
              <c:f>'Plot Data'!$K$11:$K$16</c:f>
              <c:numCache>
                <c:formatCode>0.00E+00</c:formatCode>
                <c:ptCount val="6"/>
                <c:pt idx="0">
                  <c:v>0.000100000000000002</c:v>
                </c:pt>
                <c:pt idx="1">
                  <c:v>0.000100000000000002</c:v>
                </c:pt>
                <c:pt idx="2">
                  <c:v>0.000100000000000002</c:v>
                </c:pt>
                <c:pt idx="3">
                  <c:v>1.00000000000003E-5</c:v>
                </c:pt>
                <c:pt idx="4">
                  <c:v>1.00000000000004E-6</c:v>
                </c:pt>
                <c:pt idx="5">
                  <c:v>1.00000000000004E-7</c:v>
                </c:pt>
              </c:numCache>
            </c:numRef>
          </c:val>
        </c:ser>
        <c:ser>
          <c:idx val="30"/>
          <c:order val="2"/>
          <c:tx>
            <c:v>Category A</c:v>
          </c:tx>
          <c:spPr>
            <a:solidFill>
              <a:schemeClr val="bg1"/>
            </a:solidFill>
          </c:spPr>
          <c:cat>
            <c:numRef>
              <c:f>'Plot Data'!$J$4:$J$9</c:f>
              <c:numCache>
                <c:formatCode>General</c:formatCode>
                <c:ptCount val="6"/>
                <c:pt idx="0">
                  <c:v>1.0</c:v>
                </c:pt>
                <c:pt idx="1">
                  <c:v>2.0</c:v>
                </c:pt>
                <c:pt idx="2">
                  <c:v>3.0</c:v>
                </c:pt>
                <c:pt idx="3">
                  <c:v>4.0</c:v>
                </c:pt>
                <c:pt idx="4">
                  <c:v>5.0</c:v>
                </c:pt>
                <c:pt idx="5">
                  <c:v>6.0</c:v>
                </c:pt>
              </c:numCache>
            </c:numRef>
          </c:cat>
          <c:val>
            <c:numRef>
              <c:f>'Plot Data'!$K$4:$K$9</c:f>
              <c:numCache>
                <c:formatCode>0.00E+00</c:formatCode>
                <c:ptCount val="6"/>
                <c:pt idx="0">
                  <c:v>0.1</c:v>
                </c:pt>
                <c:pt idx="1">
                  <c:v>0.01</c:v>
                </c:pt>
                <c:pt idx="2">
                  <c:v>0.001</c:v>
                </c:pt>
                <c:pt idx="3">
                  <c:v>0.000100000000000002</c:v>
                </c:pt>
                <c:pt idx="4">
                  <c:v>1.00000000000003E-5</c:v>
                </c:pt>
                <c:pt idx="5">
                  <c:v>1.00000000000004E-6</c:v>
                </c:pt>
              </c:numCache>
            </c:numRef>
          </c:val>
        </c:ser>
        <c:dLbls>
          <c:showLegendKey val="0"/>
          <c:showVal val="0"/>
          <c:showCatName val="0"/>
          <c:showSerName val="0"/>
          <c:showPercent val="0"/>
          <c:showBubbleSize val="0"/>
        </c:dLbls>
        <c:axId val="-2005078216"/>
        <c:axId val="-2005103096"/>
      </c:areaChart>
      <c:scatterChart>
        <c:scatterStyle val="lineMarker"/>
        <c:varyColors val="0"/>
        <c:ser>
          <c:idx val="32"/>
          <c:order val="3"/>
          <c:tx>
            <c:v>X Secondary Gridlines</c:v>
          </c:tx>
          <c:spPr>
            <a:ln w="6350">
              <a:solidFill>
                <a:schemeClr val="bg1">
                  <a:lumMod val="85000"/>
                </a:schemeClr>
              </a:solidFill>
            </a:ln>
          </c:spPr>
          <c:marker>
            <c:symbol val="square"/>
            <c:size val="5"/>
            <c:spPr>
              <a:blipFill>
                <a:blip xmlns:r="http://schemas.openxmlformats.org/officeDocument/2006/relationships" r:embed="rId1"/>
                <a:stretch>
                  <a:fillRect/>
                </a:stretch>
              </a:blipFill>
              <a:ln w="25400">
                <a:noFill/>
              </a:ln>
            </c:spPr>
          </c:marker>
          <c:dLbls>
            <c:delete val="1"/>
          </c:dLbls>
          <c:xVal>
            <c:numRef>
              <c:f>'Plot Data'!$T$4:$T$109</c:f>
              <c:numCache>
                <c:formatCode>General</c:formatCode>
                <c:ptCount val="106"/>
                <c:pt idx="0">
                  <c:v>0.2</c:v>
                </c:pt>
                <c:pt idx="1">
                  <c:v>0.2</c:v>
                </c:pt>
                <c:pt idx="2">
                  <c:v>0.3</c:v>
                </c:pt>
                <c:pt idx="3">
                  <c:v>0.3</c:v>
                </c:pt>
                <c:pt idx="4">
                  <c:v>0.4</c:v>
                </c:pt>
                <c:pt idx="5">
                  <c:v>0.4</c:v>
                </c:pt>
                <c:pt idx="6">
                  <c:v>0.5</c:v>
                </c:pt>
                <c:pt idx="7">
                  <c:v>0.5</c:v>
                </c:pt>
                <c:pt idx="8">
                  <c:v>0.600000000000001</c:v>
                </c:pt>
                <c:pt idx="9">
                  <c:v>0.600000000000001</c:v>
                </c:pt>
                <c:pt idx="10">
                  <c:v>0.700000000000001</c:v>
                </c:pt>
                <c:pt idx="11">
                  <c:v>0.700000000000001</c:v>
                </c:pt>
                <c:pt idx="12">
                  <c:v>0.8</c:v>
                </c:pt>
                <c:pt idx="13">
                  <c:v>0.8</c:v>
                </c:pt>
                <c:pt idx="14">
                  <c:v>0.9</c:v>
                </c:pt>
                <c:pt idx="15">
                  <c:v>0.9</c:v>
                </c:pt>
                <c:pt idx="18">
                  <c:v>2.0</c:v>
                </c:pt>
                <c:pt idx="19">
                  <c:v>2.0</c:v>
                </c:pt>
                <c:pt idx="20">
                  <c:v>3.0</c:v>
                </c:pt>
                <c:pt idx="21">
                  <c:v>3.0</c:v>
                </c:pt>
                <c:pt idx="22">
                  <c:v>4.0</c:v>
                </c:pt>
                <c:pt idx="23">
                  <c:v>4.0</c:v>
                </c:pt>
                <c:pt idx="24">
                  <c:v>5.0</c:v>
                </c:pt>
                <c:pt idx="25">
                  <c:v>5.0</c:v>
                </c:pt>
                <c:pt idx="26">
                  <c:v>6.0</c:v>
                </c:pt>
                <c:pt idx="27">
                  <c:v>6.0</c:v>
                </c:pt>
                <c:pt idx="28">
                  <c:v>7.0</c:v>
                </c:pt>
                <c:pt idx="29">
                  <c:v>7.0</c:v>
                </c:pt>
                <c:pt idx="30">
                  <c:v>8.0</c:v>
                </c:pt>
                <c:pt idx="31">
                  <c:v>8.0</c:v>
                </c:pt>
                <c:pt idx="32">
                  <c:v>9.0</c:v>
                </c:pt>
                <c:pt idx="33">
                  <c:v>9.0</c:v>
                </c:pt>
                <c:pt idx="36">
                  <c:v>20.0</c:v>
                </c:pt>
                <c:pt idx="37">
                  <c:v>20.0</c:v>
                </c:pt>
                <c:pt idx="38">
                  <c:v>30.0</c:v>
                </c:pt>
                <c:pt idx="39">
                  <c:v>30.0</c:v>
                </c:pt>
                <c:pt idx="40">
                  <c:v>40.0</c:v>
                </c:pt>
                <c:pt idx="41">
                  <c:v>40.0</c:v>
                </c:pt>
                <c:pt idx="42">
                  <c:v>50.0</c:v>
                </c:pt>
                <c:pt idx="43">
                  <c:v>50.0</c:v>
                </c:pt>
                <c:pt idx="44">
                  <c:v>60.0</c:v>
                </c:pt>
                <c:pt idx="45">
                  <c:v>60.0</c:v>
                </c:pt>
                <c:pt idx="46">
                  <c:v>70.0</c:v>
                </c:pt>
                <c:pt idx="47">
                  <c:v>70.0</c:v>
                </c:pt>
                <c:pt idx="48">
                  <c:v>80.0</c:v>
                </c:pt>
                <c:pt idx="49">
                  <c:v>80.0</c:v>
                </c:pt>
                <c:pt idx="50">
                  <c:v>90.0</c:v>
                </c:pt>
                <c:pt idx="51">
                  <c:v>90.0</c:v>
                </c:pt>
                <c:pt idx="54">
                  <c:v>200.0</c:v>
                </c:pt>
                <c:pt idx="55">
                  <c:v>200.0</c:v>
                </c:pt>
                <c:pt idx="56">
                  <c:v>300.0</c:v>
                </c:pt>
                <c:pt idx="57">
                  <c:v>300.0</c:v>
                </c:pt>
                <c:pt idx="58">
                  <c:v>400.0</c:v>
                </c:pt>
                <c:pt idx="59">
                  <c:v>400.0</c:v>
                </c:pt>
                <c:pt idx="60">
                  <c:v>500.0</c:v>
                </c:pt>
                <c:pt idx="61">
                  <c:v>500.0</c:v>
                </c:pt>
                <c:pt idx="62">
                  <c:v>600.0</c:v>
                </c:pt>
                <c:pt idx="63">
                  <c:v>600.0</c:v>
                </c:pt>
                <c:pt idx="64">
                  <c:v>700.0</c:v>
                </c:pt>
                <c:pt idx="65">
                  <c:v>700.0</c:v>
                </c:pt>
                <c:pt idx="66">
                  <c:v>800.0</c:v>
                </c:pt>
                <c:pt idx="67">
                  <c:v>800.0</c:v>
                </c:pt>
                <c:pt idx="68">
                  <c:v>900.0</c:v>
                </c:pt>
                <c:pt idx="69">
                  <c:v>900.0</c:v>
                </c:pt>
                <c:pt idx="72">
                  <c:v>2000.0</c:v>
                </c:pt>
                <c:pt idx="73">
                  <c:v>2000.0</c:v>
                </c:pt>
                <c:pt idx="74">
                  <c:v>3000.0</c:v>
                </c:pt>
                <c:pt idx="75">
                  <c:v>3000.0</c:v>
                </c:pt>
                <c:pt idx="76">
                  <c:v>4000.0</c:v>
                </c:pt>
                <c:pt idx="77">
                  <c:v>4000.0</c:v>
                </c:pt>
                <c:pt idx="78">
                  <c:v>5000.0</c:v>
                </c:pt>
                <c:pt idx="79">
                  <c:v>5000.0</c:v>
                </c:pt>
                <c:pt idx="80">
                  <c:v>6000.0</c:v>
                </c:pt>
                <c:pt idx="81">
                  <c:v>6000.0</c:v>
                </c:pt>
                <c:pt idx="82">
                  <c:v>7000.0</c:v>
                </c:pt>
                <c:pt idx="83">
                  <c:v>7000.0</c:v>
                </c:pt>
                <c:pt idx="84">
                  <c:v>8000.0</c:v>
                </c:pt>
                <c:pt idx="85">
                  <c:v>8000.0</c:v>
                </c:pt>
                <c:pt idx="86">
                  <c:v>9000.0</c:v>
                </c:pt>
                <c:pt idx="87">
                  <c:v>9000.0</c:v>
                </c:pt>
                <c:pt idx="90">
                  <c:v>20000.0</c:v>
                </c:pt>
                <c:pt idx="91">
                  <c:v>20000.0</c:v>
                </c:pt>
                <c:pt idx="92">
                  <c:v>30000.0</c:v>
                </c:pt>
                <c:pt idx="93">
                  <c:v>30000.0</c:v>
                </c:pt>
                <c:pt idx="94">
                  <c:v>40000.0</c:v>
                </c:pt>
                <c:pt idx="95">
                  <c:v>40000.0</c:v>
                </c:pt>
                <c:pt idx="96">
                  <c:v>50000.0</c:v>
                </c:pt>
                <c:pt idx="97">
                  <c:v>50000.0</c:v>
                </c:pt>
                <c:pt idx="98">
                  <c:v>60000.0</c:v>
                </c:pt>
                <c:pt idx="99">
                  <c:v>60000.0</c:v>
                </c:pt>
                <c:pt idx="100">
                  <c:v>70000.0</c:v>
                </c:pt>
                <c:pt idx="101">
                  <c:v>70000.0</c:v>
                </c:pt>
                <c:pt idx="102">
                  <c:v>80000.0</c:v>
                </c:pt>
                <c:pt idx="103">
                  <c:v>80000.0</c:v>
                </c:pt>
                <c:pt idx="104">
                  <c:v>90000.0</c:v>
                </c:pt>
                <c:pt idx="105">
                  <c:v>90000.0</c:v>
                </c:pt>
              </c:numCache>
            </c:numRef>
          </c:xVal>
          <c:yVal>
            <c:numRef>
              <c:f>'Plot Data'!$U$4:$U$109</c:f>
              <c:numCache>
                <c:formatCode>0.00E+00</c:formatCode>
                <c:ptCount val="106"/>
                <c:pt idx="0" formatCode="General">
                  <c:v>2.0</c:v>
                </c:pt>
                <c:pt idx="1">
                  <c:v>1.00000000000006E-10</c:v>
                </c:pt>
                <c:pt idx="2">
                  <c:v>1.00000000000006E-10</c:v>
                </c:pt>
                <c:pt idx="3" formatCode="General">
                  <c:v>2.0</c:v>
                </c:pt>
                <c:pt idx="4" formatCode="General">
                  <c:v>2.0</c:v>
                </c:pt>
                <c:pt idx="5">
                  <c:v>1.00000000000006E-10</c:v>
                </c:pt>
                <c:pt idx="6">
                  <c:v>1.00000000000006E-10</c:v>
                </c:pt>
                <c:pt idx="7" formatCode="General">
                  <c:v>2.0</c:v>
                </c:pt>
                <c:pt idx="8" formatCode="General">
                  <c:v>2.0</c:v>
                </c:pt>
                <c:pt idx="9">
                  <c:v>1.00000000000006E-10</c:v>
                </c:pt>
                <c:pt idx="10">
                  <c:v>1.00000000000006E-10</c:v>
                </c:pt>
                <c:pt idx="11" formatCode="General">
                  <c:v>2.0</c:v>
                </c:pt>
                <c:pt idx="12" formatCode="General">
                  <c:v>2.0</c:v>
                </c:pt>
                <c:pt idx="13">
                  <c:v>1.00000000000006E-10</c:v>
                </c:pt>
                <c:pt idx="14">
                  <c:v>1.00000000000006E-10</c:v>
                </c:pt>
                <c:pt idx="15" formatCode="General">
                  <c:v>2.0</c:v>
                </c:pt>
                <c:pt idx="18" formatCode="General">
                  <c:v>2.0</c:v>
                </c:pt>
                <c:pt idx="19">
                  <c:v>1.00000000000006E-10</c:v>
                </c:pt>
                <c:pt idx="20">
                  <c:v>1.00000000000006E-10</c:v>
                </c:pt>
                <c:pt idx="21" formatCode="General">
                  <c:v>2.0</c:v>
                </c:pt>
                <c:pt idx="22" formatCode="General">
                  <c:v>2.0</c:v>
                </c:pt>
                <c:pt idx="23">
                  <c:v>1.00000000000006E-10</c:v>
                </c:pt>
                <c:pt idx="24">
                  <c:v>1.00000000000006E-10</c:v>
                </c:pt>
                <c:pt idx="25" formatCode="General">
                  <c:v>2.0</c:v>
                </c:pt>
                <c:pt idx="26" formatCode="General">
                  <c:v>2.0</c:v>
                </c:pt>
                <c:pt idx="27">
                  <c:v>1.00000000000006E-10</c:v>
                </c:pt>
                <c:pt idx="28">
                  <c:v>1.00000000000006E-10</c:v>
                </c:pt>
                <c:pt idx="29" formatCode="General">
                  <c:v>2.0</c:v>
                </c:pt>
                <c:pt idx="30" formatCode="General">
                  <c:v>2.0</c:v>
                </c:pt>
                <c:pt idx="31">
                  <c:v>1.00000000000006E-10</c:v>
                </c:pt>
                <c:pt idx="32">
                  <c:v>1.00000000000006E-10</c:v>
                </c:pt>
                <c:pt idx="33" formatCode="General">
                  <c:v>2.0</c:v>
                </c:pt>
                <c:pt idx="36" formatCode="General">
                  <c:v>2.0</c:v>
                </c:pt>
                <c:pt idx="37">
                  <c:v>1.00000000000006E-10</c:v>
                </c:pt>
                <c:pt idx="38">
                  <c:v>1.00000000000006E-10</c:v>
                </c:pt>
                <c:pt idx="39" formatCode="General">
                  <c:v>2.0</c:v>
                </c:pt>
                <c:pt idx="40" formatCode="General">
                  <c:v>2.0</c:v>
                </c:pt>
                <c:pt idx="41">
                  <c:v>1.00000000000006E-10</c:v>
                </c:pt>
                <c:pt idx="42">
                  <c:v>1.00000000000006E-10</c:v>
                </c:pt>
                <c:pt idx="43" formatCode="General">
                  <c:v>2.0</c:v>
                </c:pt>
                <c:pt idx="44" formatCode="General">
                  <c:v>2.0</c:v>
                </c:pt>
                <c:pt idx="45" formatCode="General">
                  <c:v>1.00000000000006E-10</c:v>
                </c:pt>
                <c:pt idx="46">
                  <c:v>1.00000000000006E-10</c:v>
                </c:pt>
                <c:pt idx="47" formatCode="General">
                  <c:v>2.0</c:v>
                </c:pt>
                <c:pt idx="48" formatCode="General">
                  <c:v>2.0</c:v>
                </c:pt>
                <c:pt idx="49">
                  <c:v>1.00000000000006E-10</c:v>
                </c:pt>
                <c:pt idx="50">
                  <c:v>1.00000000000006E-10</c:v>
                </c:pt>
                <c:pt idx="51" formatCode="General">
                  <c:v>2.0</c:v>
                </c:pt>
                <c:pt idx="54" formatCode="General">
                  <c:v>2.0</c:v>
                </c:pt>
                <c:pt idx="55">
                  <c:v>1.00000000000006E-10</c:v>
                </c:pt>
                <c:pt idx="56">
                  <c:v>1.00000000000006E-10</c:v>
                </c:pt>
                <c:pt idx="57" formatCode="General">
                  <c:v>2.0</c:v>
                </c:pt>
                <c:pt idx="58" formatCode="General">
                  <c:v>2.0</c:v>
                </c:pt>
                <c:pt idx="59">
                  <c:v>1.00000000000006E-10</c:v>
                </c:pt>
                <c:pt idx="60">
                  <c:v>1.00000000000006E-10</c:v>
                </c:pt>
                <c:pt idx="61" formatCode="General">
                  <c:v>2.0</c:v>
                </c:pt>
                <c:pt idx="62" formatCode="General">
                  <c:v>2.0</c:v>
                </c:pt>
                <c:pt idx="63">
                  <c:v>1.00000000000006E-10</c:v>
                </c:pt>
                <c:pt idx="64">
                  <c:v>1.00000000000006E-10</c:v>
                </c:pt>
                <c:pt idx="65" formatCode="General">
                  <c:v>2.0</c:v>
                </c:pt>
                <c:pt idx="66" formatCode="General">
                  <c:v>2.0</c:v>
                </c:pt>
                <c:pt idx="67">
                  <c:v>1.00000000000006E-10</c:v>
                </c:pt>
                <c:pt idx="68">
                  <c:v>1.00000000000006E-10</c:v>
                </c:pt>
                <c:pt idx="69" formatCode="General">
                  <c:v>2.0</c:v>
                </c:pt>
                <c:pt idx="72" formatCode="General">
                  <c:v>2.0</c:v>
                </c:pt>
                <c:pt idx="73">
                  <c:v>1.00000000000006E-10</c:v>
                </c:pt>
                <c:pt idx="74">
                  <c:v>1.00000000000006E-10</c:v>
                </c:pt>
                <c:pt idx="75" formatCode="General">
                  <c:v>2.0</c:v>
                </c:pt>
                <c:pt idx="76" formatCode="General">
                  <c:v>2.0</c:v>
                </c:pt>
                <c:pt idx="77">
                  <c:v>1.00000000000006E-10</c:v>
                </c:pt>
                <c:pt idx="78">
                  <c:v>1.00000000000006E-10</c:v>
                </c:pt>
                <c:pt idx="79" formatCode="General">
                  <c:v>2.0</c:v>
                </c:pt>
                <c:pt idx="80" formatCode="General">
                  <c:v>2.0</c:v>
                </c:pt>
                <c:pt idx="81">
                  <c:v>1.00000000000006E-10</c:v>
                </c:pt>
                <c:pt idx="82">
                  <c:v>1.00000000000006E-10</c:v>
                </c:pt>
                <c:pt idx="83" formatCode="General">
                  <c:v>2.0</c:v>
                </c:pt>
                <c:pt idx="84" formatCode="General">
                  <c:v>2.0</c:v>
                </c:pt>
                <c:pt idx="85">
                  <c:v>1.00000000000006E-10</c:v>
                </c:pt>
                <c:pt idx="86">
                  <c:v>1.00000000000006E-10</c:v>
                </c:pt>
                <c:pt idx="87" formatCode="General">
                  <c:v>2.0</c:v>
                </c:pt>
                <c:pt idx="90" formatCode="General">
                  <c:v>2.0</c:v>
                </c:pt>
                <c:pt idx="91">
                  <c:v>1.00000000000006E-10</c:v>
                </c:pt>
                <c:pt idx="92">
                  <c:v>1.00000000000006E-10</c:v>
                </c:pt>
                <c:pt idx="93" formatCode="General">
                  <c:v>2.0</c:v>
                </c:pt>
                <c:pt idx="94" formatCode="General">
                  <c:v>2.0</c:v>
                </c:pt>
                <c:pt idx="95">
                  <c:v>1.00000000000006E-10</c:v>
                </c:pt>
                <c:pt idx="96">
                  <c:v>1.00000000000006E-10</c:v>
                </c:pt>
                <c:pt idx="97" formatCode="General">
                  <c:v>2.0</c:v>
                </c:pt>
                <c:pt idx="98" formatCode="General">
                  <c:v>2.0</c:v>
                </c:pt>
                <c:pt idx="99">
                  <c:v>1.00000000000006E-10</c:v>
                </c:pt>
                <c:pt idx="100">
                  <c:v>1.00000000000006E-10</c:v>
                </c:pt>
                <c:pt idx="101" formatCode="General">
                  <c:v>2.0</c:v>
                </c:pt>
                <c:pt idx="102" formatCode="General">
                  <c:v>2.0</c:v>
                </c:pt>
                <c:pt idx="103">
                  <c:v>1.00000000000006E-10</c:v>
                </c:pt>
                <c:pt idx="104">
                  <c:v>1.00000000000006E-10</c:v>
                </c:pt>
                <c:pt idx="105" formatCode="General">
                  <c:v>2.0</c:v>
                </c:pt>
              </c:numCache>
            </c:numRef>
          </c:yVal>
          <c:smooth val="0"/>
        </c:ser>
        <c:ser>
          <c:idx val="33"/>
          <c:order val="4"/>
          <c:tx>
            <c:v>Y Primary Gridlines</c:v>
          </c:tx>
          <c:spPr>
            <a:ln w="6350">
              <a:solidFill>
                <a:schemeClr val="tx1"/>
              </a:solidFill>
            </a:ln>
          </c:spPr>
          <c:marker>
            <c:symbol val="none"/>
          </c:marker>
          <c:dLbls>
            <c:delete val="1"/>
          </c:dLbls>
          <c:xVal>
            <c:numRef>
              <c:f>'Plot Data'!$Q$4:$Q$23</c:f>
              <c:numCache>
                <c:formatCode>General</c:formatCode>
                <c:ptCount val="20"/>
                <c:pt idx="0">
                  <c:v>0.1</c:v>
                </c:pt>
                <c:pt idx="1">
                  <c:v>10000.0</c:v>
                </c:pt>
                <c:pt idx="2">
                  <c:v>10000.0</c:v>
                </c:pt>
                <c:pt idx="3">
                  <c:v>0.1</c:v>
                </c:pt>
                <c:pt idx="4">
                  <c:v>0.1</c:v>
                </c:pt>
                <c:pt idx="5">
                  <c:v>10000.0</c:v>
                </c:pt>
                <c:pt idx="6">
                  <c:v>10000.0</c:v>
                </c:pt>
                <c:pt idx="7">
                  <c:v>0.1</c:v>
                </c:pt>
                <c:pt idx="8">
                  <c:v>0.1</c:v>
                </c:pt>
                <c:pt idx="9">
                  <c:v>10000.0</c:v>
                </c:pt>
                <c:pt idx="10">
                  <c:v>10000.0</c:v>
                </c:pt>
                <c:pt idx="11">
                  <c:v>0.1</c:v>
                </c:pt>
                <c:pt idx="12">
                  <c:v>0.1</c:v>
                </c:pt>
                <c:pt idx="13">
                  <c:v>10000.0</c:v>
                </c:pt>
                <c:pt idx="14">
                  <c:v>10000.0</c:v>
                </c:pt>
                <c:pt idx="15">
                  <c:v>0.1</c:v>
                </c:pt>
                <c:pt idx="16">
                  <c:v>0.1</c:v>
                </c:pt>
                <c:pt idx="17">
                  <c:v>10000.0</c:v>
                </c:pt>
                <c:pt idx="18">
                  <c:v>10000.0</c:v>
                </c:pt>
                <c:pt idx="19">
                  <c:v>0.1</c:v>
                </c:pt>
              </c:numCache>
            </c:numRef>
          </c:xVal>
          <c:yVal>
            <c:numRef>
              <c:f>'Plot Data'!$R$4:$R$23</c:f>
              <c:numCache>
                <c:formatCode>0.00E+00</c:formatCode>
                <c:ptCount val="20"/>
                <c:pt idx="0">
                  <c:v>1.00000000000005E-9</c:v>
                </c:pt>
                <c:pt idx="1">
                  <c:v>1.00000000000005E-9</c:v>
                </c:pt>
                <c:pt idx="2">
                  <c:v>1.00000000000005E-8</c:v>
                </c:pt>
                <c:pt idx="3">
                  <c:v>1.00000000000005E-8</c:v>
                </c:pt>
                <c:pt idx="4">
                  <c:v>1.00000000000004E-7</c:v>
                </c:pt>
                <c:pt idx="5">
                  <c:v>1.00000000000004E-7</c:v>
                </c:pt>
                <c:pt idx="6">
                  <c:v>1.00000000000004E-6</c:v>
                </c:pt>
                <c:pt idx="7">
                  <c:v>1.00000000000004E-6</c:v>
                </c:pt>
                <c:pt idx="8">
                  <c:v>1.00000000000003E-5</c:v>
                </c:pt>
                <c:pt idx="9">
                  <c:v>1.00000000000003E-5</c:v>
                </c:pt>
                <c:pt idx="10">
                  <c:v>0.000100000000000002</c:v>
                </c:pt>
                <c:pt idx="11">
                  <c:v>0.000100000000000002</c:v>
                </c:pt>
                <c:pt idx="12">
                  <c:v>0.001</c:v>
                </c:pt>
                <c:pt idx="13">
                  <c:v>0.001</c:v>
                </c:pt>
                <c:pt idx="14">
                  <c:v>0.01</c:v>
                </c:pt>
                <c:pt idx="15">
                  <c:v>0.01</c:v>
                </c:pt>
                <c:pt idx="16">
                  <c:v>0.1</c:v>
                </c:pt>
                <c:pt idx="17">
                  <c:v>0.1</c:v>
                </c:pt>
                <c:pt idx="18">
                  <c:v>1.0</c:v>
                </c:pt>
                <c:pt idx="19">
                  <c:v>1.0</c:v>
                </c:pt>
              </c:numCache>
            </c:numRef>
          </c:yVal>
          <c:smooth val="0"/>
        </c:ser>
        <c:ser>
          <c:idx val="34"/>
          <c:order val="5"/>
          <c:tx>
            <c:v>X Primary Gridlines</c:v>
          </c:tx>
          <c:spPr>
            <a:ln w="6350">
              <a:solidFill>
                <a:prstClr val="black"/>
              </a:solidFill>
            </a:ln>
          </c:spPr>
          <c:marker>
            <c:symbol val="none"/>
          </c:marker>
          <c:dLbls>
            <c:delete val="1"/>
          </c:dLbls>
          <c:xVal>
            <c:numRef>
              <c:f>'Plot Data'!$N$4:$N$15</c:f>
              <c:numCache>
                <c:formatCode>General</c:formatCode>
                <c:ptCount val="12"/>
                <c:pt idx="0">
                  <c:v>0.1</c:v>
                </c:pt>
                <c:pt idx="1">
                  <c:v>0.1</c:v>
                </c:pt>
                <c:pt idx="2">
                  <c:v>1.0</c:v>
                </c:pt>
                <c:pt idx="3">
                  <c:v>1.0</c:v>
                </c:pt>
                <c:pt idx="4">
                  <c:v>10.0</c:v>
                </c:pt>
                <c:pt idx="5">
                  <c:v>10.0</c:v>
                </c:pt>
                <c:pt idx="6">
                  <c:v>100.0</c:v>
                </c:pt>
                <c:pt idx="7">
                  <c:v>100.0</c:v>
                </c:pt>
                <c:pt idx="8">
                  <c:v>1000.0</c:v>
                </c:pt>
                <c:pt idx="9">
                  <c:v>1000.0</c:v>
                </c:pt>
                <c:pt idx="10">
                  <c:v>10000.0</c:v>
                </c:pt>
                <c:pt idx="11">
                  <c:v>10000.0</c:v>
                </c:pt>
              </c:numCache>
            </c:numRef>
          </c:xVal>
          <c:yVal>
            <c:numRef>
              <c:f>'Plot Data'!$O$4:$O$15</c:f>
              <c:numCache>
                <c:formatCode>0.00E+00</c:formatCode>
                <c:ptCount val="12"/>
                <c:pt idx="0" formatCode="General">
                  <c:v>2.0</c:v>
                </c:pt>
                <c:pt idx="1">
                  <c:v>1.00000000000006E-10</c:v>
                </c:pt>
                <c:pt idx="2">
                  <c:v>1.00000000000006E-10</c:v>
                </c:pt>
                <c:pt idx="3" formatCode="General">
                  <c:v>2.0</c:v>
                </c:pt>
                <c:pt idx="4" formatCode="General">
                  <c:v>2.0</c:v>
                </c:pt>
                <c:pt idx="5">
                  <c:v>1.00000000000006E-10</c:v>
                </c:pt>
                <c:pt idx="6">
                  <c:v>1.00000000000006E-10</c:v>
                </c:pt>
                <c:pt idx="7" formatCode="General">
                  <c:v>2.0</c:v>
                </c:pt>
                <c:pt idx="8" formatCode="General">
                  <c:v>2.0</c:v>
                </c:pt>
                <c:pt idx="9">
                  <c:v>1.00000000000006E-10</c:v>
                </c:pt>
                <c:pt idx="10">
                  <c:v>1.00000000000006E-10</c:v>
                </c:pt>
                <c:pt idx="11" formatCode="General">
                  <c:v>2.0</c:v>
                </c:pt>
              </c:numCache>
            </c:numRef>
          </c:yVal>
          <c:smooth val="0"/>
        </c:ser>
        <c:ser>
          <c:idx val="2"/>
          <c:order val="6"/>
          <c:tx>
            <c:v>0.001</c:v>
          </c:tx>
          <c:spPr>
            <a:ln w="38100">
              <a:solidFill>
                <a:srgbClr val="0000FF"/>
              </a:solidFill>
              <a:prstDash val="solid"/>
            </a:ln>
          </c:spPr>
          <c:marker>
            <c:symbol val="none"/>
          </c:marker>
          <c:dLbls>
            <c:delete val="1"/>
          </c:dLbls>
          <c:xVal>
            <c:numRef>
              <c:f>'Plot Data'!$A$14:$A$15</c:f>
              <c:numCache>
                <c:formatCode>General</c:formatCode>
                <c:ptCount val="2"/>
                <c:pt idx="0">
                  <c:v>0.1</c:v>
                </c:pt>
                <c:pt idx="1">
                  <c:v>10000.0</c:v>
                </c:pt>
              </c:numCache>
            </c:numRef>
          </c:xVal>
          <c:yVal>
            <c:numRef>
              <c:f>'Plot Data'!$B$14:$B$15</c:f>
              <c:numCache>
                <c:formatCode>0.E+00</c:formatCode>
                <c:ptCount val="2"/>
                <c:pt idx="0">
                  <c:v>0.01</c:v>
                </c:pt>
                <c:pt idx="1">
                  <c:v>1.00000000000004E-7</c:v>
                </c:pt>
              </c:numCache>
            </c:numRef>
          </c:yVal>
          <c:smooth val="0"/>
        </c:ser>
        <c:ser>
          <c:idx val="3"/>
          <c:order val="7"/>
          <c:tx>
            <c:v>0.01</c:v>
          </c:tx>
          <c:spPr>
            <a:ln w="38100">
              <a:solidFill>
                <a:srgbClr val="0000FF"/>
              </a:solidFill>
              <a:prstDash val="solid"/>
            </a:ln>
          </c:spPr>
          <c:marker>
            <c:symbol val="none"/>
          </c:marker>
          <c:dLbls>
            <c:delete val="1"/>
          </c:dLbls>
          <c:xVal>
            <c:numRef>
              <c:f>'Plot Data'!$A$17:$A$18</c:f>
              <c:numCache>
                <c:formatCode>General</c:formatCode>
                <c:ptCount val="2"/>
                <c:pt idx="0">
                  <c:v>0.1</c:v>
                </c:pt>
                <c:pt idx="1">
                  <c:v>10000.0</c:v>
                </c:pt>
              </c:numCache>
            </c:numRef>
          </c:xVal>
          <c:yVal>
            <c:numRef>
              <c:f>'Plot Data'!$B$17:$B$18</c:f>
              <c:numCache>
                <c:formatCode>0.E+00</c:formatCode>
                <c:ptCount val="2"/>
                <c:pt idx="0">
                  <c:v>0.1</c:v>
                </c:pt>
                <c:pt idx="1">
                  <c:v>1.00000000000004E-6</c:v>
                </c:pt>
              </c:numCache>
            </c:numRef>
          </c:yVal>
          <c:smooth val="0"/>
        </c:ser>
        <c:ser>
          <c:idx val="7"/>
          <c:order val="8"/>
          <c:tx>
            <c:v>APF</c:v>
          </c:tx>
          <c:spPr>
            <a:ln w="38100">
              <a:solidFill>
                <a:srgbClr val="FF0000"/>
              </a:solidFill>
              <a:prstDash val="lgDash"/>
            </a:ln>
          </c:spPr>
          <c:marker>
            <c:symbol val="none"/>
          </c:marker>
          <c:dLbls>
            <c:delete val="1"/>
          </c:dLbls>
          <c:xVal>
            <c:numRef>
              <c:f>'Plot Data'!$A$5:$A$6</c:f>
              <c:numCache>
                <c:formatCode>General</c:formatCode>
                <c:ptCount val="2"/>
                <c:pt idx="0">
                  <c:v>0.1</c:v>
                </c:pt>
                <c:pt idx="1">
                  <c:v>10000.0</c:v>
                </c:pt>
              </c:numCache>
            </c:numRef>
          </c:xVal>
          <c:yVal>
            <c:numRef>
              <c:f>'Plot Data'!$B$5:$B$6</c:f>
              <c:numCache>
                <c:formatCode>0.E+00</c:formatCode>
                <c:ptCount val="2"/>
                <c:pt idx="0">
                  <c:v>0.000100000000000002</c:v>
                </c:pt>
                <c:pt idx="1">
                  <c:v>0.000100000000000002</c:v>
                </c:pt>
              </c:numCache>
            </c:numRef>
          </c:yVal>
          <c:smooth val="0"/>
        </c:ser>
        <c:ser>
          <c:idx val="0"/>
          <c:order val="9"/>
          <c:tx>
            <c:v>TOTAL</c:v>
          </c:tx>
          <c:marker>
            <c:symbol val="diamond"/>
            <c:size val="15"/>
            <c:spPr>
              <a:solidFill>
                <a:schemeClr val="tx1">
                  <a:lumMod val="75000"/>
                  <a:lumOff val="25000"/>
                </a:schemeClr>
              </a:solidFill>
              <a:ln w="22225">
                <a:solidFill>
                  <a:schemeClr val="tx1"/>
                </a:solidFill>
              </a:ln>
            </c:spPr>
          </c:marker>
          <c:dLbls>
            <c:dLbl>
              <c:idx val="0"/>
              <c:layout>
                <c:manualLayout>
                  <c:x val="0.0101970208961849"/>
                  <c:y val="0.0"/>
                </c:manualLayout>
              </c:layout>
              <c:tx>
                <c:rich>
                  <a:bodyPr/>
                  <a:lstStyle/>
                  <a:p>
                    <a:r>
                      <a:rPr lang="en-US"/>
                      <a:t>TOTAL</a:t>
                    </a:r>
                  </a:p>
                  <a:p>
                    <a:r>
                      <a:rPr lang="en-US"/>
                      <a:t>(Baseline)</a:t>
                    </a:r>
                  </a:p>
                </c:rich>
              </c:tx>
              <c:showLegendKey val="0"/>
              <c:showVal val="0"/>
              <c:showCatName val="0"/>
              <c:showSerName val="1"/>
              <c:showPercent val="0"/>
              <c:showBubbleSize val="0"/>
            </c:dLbl>
            <c:showLegendKey val="0"/>
            <c:showVal val="0"/>
            <c:showCatName val="0"/>
            <c:showSerName val="1"/>
            <c:showPercent val="0"/>
            <c:showBubbleSize val="0"/>
            <c:showLeaderLines val="0"/>
          </c:dLbls>
          <c:xVal>
            <c:numRef>
              <c:f>'Project Data'!$D$29</c:f>
              <c:numCache>
                <c:formatCode>0</c:formatCode>
                <c:ptCount val="1"/>
                <c:pt idx="0">
                  <c:v>774.0903584757658</c:v>
                </c:pt>
              </c:numCache>
            </c:numRef>
          </c:xVal>
          <c:yVal>
            <c:numRef>
              <c:f>'Project Data'!$B$29</c:f>
              <c:numCache>
                <c:formatCode>0.00E+00</c:formatCode>
                <c:ptCount val="1"/>
                <c:pt idx="0">
                  <c:v>0.00114554522</c:v>
                </c:pt>
              </c:numCache>
            </c:numRef>
          </c:yVal>
          <c:smooth val="0"/>
        </c:ser>
        <c:ser>
          <c:idx val="1"/>
          <c:order val="10"/>
          <c:tx>
            <c:strRef>
              <c:f>'Project Data'!$N$35</c:f>
              <c:strCache>
                <c:ptCount val="1"/>
                <c:pt idx="0">
                  <c:v>Life Safety Plan 1</c:v>
                </c:pt>
              </c:strCache>
            </c:strRef>
          </c:tx>
          <c:marker>
            <c:symbol val="diamond"/>
            <c:size val="11"/>
            <c:spPr>
              <a:solidFill>
                <a:srgbClr val="7030A0"/>
              </a:solidFill>
            </c:spPr>
          </c:marker>
          <c:dLbls>
            <c:dLbl>
              <c:idx val="0"/>
              <c:layout>
                <c:manualLayout>
                  <c:x val="0.0"/>
                  <c:y val="0.00152740336016712"/>
                </c:manualLayout>
              </c:layout>
              <c:spPr>
                <a:solidFill>
                  <a:sysClr val="window" lastClr="FFFFFF">
                    <a:alpha val="67000"/>
                  </a:sysClr>
                </a:solidFill>
              </c:spPr>
              <c:txPr>
                <a:bodyPr/>
                <a:lstStyle/>
                <a:p>
                  <a:pPr>
                    <a:defRPr/>
                  </a:pPr>
                  <a:endParaRPr lang="en-US"/>
                </a:p>
              </c:txPr>
              <c:showLegendKey val="0"/>
              <c:showVal val="0"/>
              <c:showCatName val="0"/>
              <c:showSerName val="1"/>
              <c:showPercent val="0"/>
              <c:showBubbleSize val="0"/>
            </c:dLbl>
            <c:showLegendKey val="0"/>
            <c:showVal val="0"/>
            <c:showCatName val="0"/>
            <c:showSerName val="1"/>
            <c:showPercent val="0"/>
            <c:showBubbleSize val="0"/>
            <c:showLeaderLines val="0"/>
          </c:dLbls>
          <c:xVal>
            <c:numRef>
              <c:f>'Project Data'!$Q$35</c:f>
              <c:numCache>
                <c:formatCode>0</c:formatCode>
                <c:ptCount val="1"/>
                <c:pt idx="0">
                  <c:v>704.2969497833052</c:v>
                </c:pt>
              </c:numCache>
            </c:numRef>
          </c:xVal>
          <c:yVal>
            <c:numRef>
              <c:f>'Project Data'!$O$35</c:f>
              <c:numCache>
                <c:formatCode>0.00E+00</c:formatCode>
                <c:ptCount val="1"/>
                <c:pt idx="0">
                  <c:v>4.0147246E-7</c:v>
                </c:pt>
              </c:numCache>
            </c:numRef>
          </c:yVal>
          <c:smooth val="0"/>
        </c:ser>
        <c:ser>
          <c:idx val="8"/>
          <c:order val="11"/>
          <c:tx>
            <c:strRef>
              <c:f>'Project Data'!$N$36</c:f>
              <c:strCache>
                <c:ptCount val="1"/>
                <c:pt idx="0">
                  <c:v>Life Safety Plan 2</c:v>
                </c:pt>
              </c:strCache>
            </c:strRef>
          </c:tx>
          <c:marker>
            <c:symbol val="diamond"/>
            <c:size val="10"/>
            <c:spPr>
              <a:solidFill>
                <a:srgbClr val="00B0F0"/>
              </a:solidFill>
            </c:spPr>
          </c:marker>
          <c:dLbls>
            <c:dLbl>
              <c:idx val="0"/>
              <c:layout>
                <c:manualLayout>
                  <c:x val="-0.00203940417923697"/>
                  <c:y val="0.0122192268813368"/>
                </c:manualLayout>
              </c:layout>
              <c:showLegendKey val="0"/>
              <c:showVal val="0"/>
              <c:showCatName val="0"/>
              <c:showSerName val="1"/>
              <c:showPercent val="0"/>
              <c:showBubbleSize val="0"/>
            </c:dLbl>
            <c:spPr>
              <a:solidFill>
                <a:sysClr val="window" lastClr="FFFFFF">
                  <a:alpha val="87000"/>
                </a:sysClr>
              </a:solidFill>
              <a:ln>
                <a:noFill/>
              </a:ln>
            </c:spPr>
            <c:showLegendKey val="0"/>
            <c:showVal val="0"/>
            <c:showCatName val="0"/>
            <c:showSerName val="1"/>
            <c:showPercent val="0"/>
            <c:showBubbleSize val="0"/>
            <c:showLeaderLines val="0"/>
          </c:dLbls>
          <c:xVal>
            <c:numRef>
              <c:f>'Project Data'!$Q$36</c:f>
              <c:numCache>
                <c:formatCode>0</c:formatCode>
                <c:ptCount val="1"/>
                <c:pt idx="0">
                  <c:v>514.6538492674135</c:v>
                </c:pt>
              </c:numCache>
            </c:numRef>
          </c:xVal>
          <c:yVal>
            <c:numRef>
              <c:f>'Project Data'!$O$36</c:f>
              <c:numCache>
                <c:formatCode>0.00E+00</c:formatCode>
                <c:ptCount val="1"/>
                <c:pt idx="0">
                  <c:v>7.64137961000034E-6</c:v>
                </c:pt>
              </c:numCache>
            </c:numRef>
          </c:yVal>
          <c:smooth val="0"/>
        </c:ser>
        <c:ser>
          <c:idx val="5"/>
          <c:order val="12"/>
          <c:tx>
            <c:strRef>
              <c:f>'Project Data'!$N$37</c:f>
              <c:strCache>
                <c:ptCount val="1"/>
                <c:pt idx="0">
                  <c:v>Life Safety Plan 3</c:v>
                </c:pt>
              </c:strCache>
            </c:strRef>
          </c:tx>
          <c:marker>
            <c:symbol val="diamond"/>
            <c:size val="11"/>
            <c:spPr>
              <a:solidFill>
                <a:srgbClr val="C00000"/>
              </a:solidFill>
            </c:spPr>
          </c:marker>
          <c:dLbls>
            <c:dLbl>
              <c:idx val="0"/>
              <c:layout>
                <c:manualLayout>
                  <c:x val="-0.232492076433015"/>
                  <c:y val="0.0045822100805014"/>
                </c:manualLayout>
              </c:layout>
              <c:spPr>
                <a:solidFill>
                  <a:sysClr val="window" lastClr="FFFFFF">
                    <a:alpha val="36000"/>
                  </a:sysClr>
                </a:solidFill>
              </c:spPr>
              <c:txPr>
                <a:bodyPr/>
                <a:lstStyle/>
                <a:p>
                  <a:pPr>
                    <a:defRPr/>
                  </a:pPr>
                  <a:endParaRPr lang="en-US"/>
                </a:p>
              </c:txPr>
              <c:showLegendKey val="0"/>
              <c:showVal val="0"/>
              <c:showCatName val="0"/>
              <c:showSerName val="1"/>
              <c:showPercent val="0"/>
              <c:showBubbleSize val="0"/>
            </c:dLbl>
            <c:showLegendKey val="0"/>
            <c:showVal val="0"/>
            <c:showCatName val="0"/>
            <c:showSerName val="1"/>
            <c:showPercent val="0"/>
            <c:showBubbleSize val="0"/>
            <c:showLeaderLines val="0"/>
          </c:dLbls>
          <c:xVal>
            <c:numRef>
              <c:f>'Project Data'!$Q$37</c:f>
              <c:numCache>
                <c:formatCode>0</c:formatCode>
                <c:ptCount val="1"/>
                <c:pt idx="0">
                  <c:v>498.9471098745989</c:v>
                </c:pt>
              </c:numCache>
            </c:numRef>
          </c:xVal>
          <c:yVal>
            <c:numRef>
              <c:f>'Project Data'!$O$37</c:f>
              <c:numCache>
                <c:formatCode>0.00E+00</c:formatCode>
                <c:ptCount val="1"/>
                <c:pt idx="0">
                  <c:v>1.86605986000009E-6</c:v>
                </c:pt>
              </c:numCache>
            </c:numRef>
          </c:yVal>
          <c:smooth val="0"/>
        </c:ser>
        <c:ser>
          <c:idx val="6"/>
          <c:order val="13"/>
          <c:tx>
            <c:strRef>
              <c:f>'Project Data'!$N$38</c:f>
              <c:strCache>
                <c:ptCount val="1"/>
                <c:pt idx="0">
                  <c:v>Life Safety Plan 4</c:v>
                </c:pt>
              </c:strCache>
            </c:strRef>
          </c:tx>
          <c:marker>
            <c:symbol val="diamond"/>
            <c:size val="11"/>
            <c:spPr>
              <a:solidFill>
                <a:srgbClr val="11EE00"/>
              </a:solidFill>
            </c:spPr>
          </c:marker>
          <c:dLbls>
            <c:dLbl>
              <c:idx val="0"/>
              <c:layout>
                <c:manualLayout>
                  <c:x val="-0.230452672253775"/>
                  <c:y val="0.0076370168008356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'Project Data'!$Q$38</c:f>
              <c:numCache>
                <c:formatCode>0</c:formatCode>
                <c:ptCount val="1"/>
                <c:pt idx="0">
                  <c:v>520.3899530333325</c:v>
                </c:pt>
              </c:numCache>
            </c:numRef>
          </c:xVal>
          <c:yVal>
            <c:numRef>
              <c:f>'Project Data'!$O$38</c:f>
              <c:numCache>
                <c:formatCode>0.00E+00</c:formatCode>
                <c:ptCount val="1"/>
                <c:pt idx="0">
                  <c:v>2.21532217000009E-7</c:v>
                </c:pt>
              </c:numCache>
            </c:numRef>
          </c:yVal>
          <c:smooth val="0"/>
        </c:ser>
        <c:ser>
          <c:idx val="4"/>
          <c:order val="14"/>
          <c:tx>
            <c:strRef>
              <c:f>'Project Data'!$N$39</c:f>
              <c:strCache>
                <c:ptCount val="1"/>
                <c:pt idx="0">
                  <c:v>DSAC Plan 1</c:v>
                </c:pt>
              </c:strCache>
            </c:strRef>
          </c:tx>
          <c:marker>
            <c:symbol val="diamond"/>
            <c:size val="13"/>
            <c:spPr>
              <a:solidFill>
                <a:srgbClr val="FF0000"/>
              </a:solidFill>
            </c:spPr>
          </c:marker>
          <c:dLbls>
            <c:showLegendKey val="0"/>
            <c:showVal val="0"/>
            <c:showCatName val="0"/>
            <c:showSerName val="1"/>
            <c:showPercent val="0"/>
            <c:showBubbleSize val="0"/>
            <c:showLeaderLines val="0"/>
          </c:dLbls>
          <c:xVal>
            <c:numRef>
              <c:f>'Project Data'!$Q$39</c:f>
              <c:numCache>
                <c:formatCode>0</c:formatCode>
                <c:ptCount val="1"/>
                <c:pt idx="0">
                  <c:v>605.5323755978495</c:v>
                </c:pt>
              </c:numCache>
            </c:numRef>
          </c:xVal>
          <c:yVal>
            <c:numRef>
              <c:f>'Project Data'!$O$39</c:f>
              <c:numCache>
                <c:formatCode>0.00E+00</c:formatCode>
                <c:ptCount val="1"/>
                <c:pt idx="0">
                  <c:v>9.06290600000058E-8</c:v>
                </c:pt>
              </c:numCache>
            </c:numRef>
          </c:yVal>
          <c:smooth val="0"/>
        </c:ser>
        <c:ser>
          <c:idx val="9"/>
          <c:order val="15"/>
          <c:tx>
            <c:strRef>
              <c:f>'Project Data'!$N$40</c:f>
              <c:strCache>
                <c:ptCount val="1"/>
                <c:pt idx="0">
                  <c:v>DSAC Plan 2</c:v>
                </c:pt>
              </c:strCache>
            </c:strRef>
          </c:tx>
          <c:marker>
            <c:symbol val="diamond"/>
            <c:size val="8"/>
            <c:spPr>
              <a:solidFill>
                <a:schemeClr val="bg2">
                  <a:lumMod val="50000"/>
                </a:schemeClr>
              </a:solidFill>
            </c:spPr>
          </c:marker>
          <c:dLbls>
            <c:dLbl>
              <c:idx val="0"/>
              <c:layout>
                <c:manualLayout>
                  <c:x val="-0.165191738518195"/>
                  <c:y val="0.0122192268813368"/>
                </c:manualLayout>
              </c:layout>
              <c:showLegendKey val="0"/>
              <c:showVal val="0"/>
              <c:showCatName val="0"/>
              <c:showSerName val="1"/>
              <c:showPercent val="0"/>
              <c:showBubbleSize val="0"/>
            </c:dLbl>
            <c:spPr>
              <a:noFill/>
            </c:spPr>
            <c:showLegendKey val="0"/>
            <c:showVal val="0"/>
            <c:showCatName val="0"/>
            <c:showSerName val="1"/>
            <c:showPercent val="0"/>
            <c:showBubbleSize val="0"/>
            <c:showLeaderLines val="0"/>
          </c:dLbls>
          <c:xVal>
            <c:numRef>
              <c:f>'Project Data'!$Q$40</c:f>
              <c:numCache>
                <c:formatCode>0</c:formatCode>
                <c:ptCount val="1"/>
                <c:pt idx="0">
                  <c:v>593.970671369884</c:v>
                </c:pt>
              </c:numCache>
            </c:numRef>
          </c:xVal>
          <c:yVal>
            <c:numRef>
              <c:f>'Project Data'!$O$40</c:f>
              <c:numCache>
                <c:formatCode>0.00E+00</c:formatCode>
                <c:ptCount val="1"/>
                <c:pt idx="0">
                  <c:v>8.67834600000036E-8</c:v>
                </c:pt>
              </c:numCache>
            </c:numRef>
          </c:yVal>
          <c:smooth val="0"/>
        </c:ser>
        <c:ser>
          <c:idx val="10"/>
          <c:order val="16"/>
          <c:tx>
            <c:strRef>
              <c:f>'Project Data'!$N$41</c:f>
              <c:strCache>
                <c:ptCount val="1"/>
                <c:pt idx="0">
                  <c:v>Replacement Dam</c:v>
                </c:pt>
              </c:strCache>
            </c:strRef>
          </c:tx>
          <c:marker>
            <c:symbol val="diamond"/>
            <c:size val="10"/>
            <c:spPr>
              <a:solidFill>
                <a:srgbClr val="FFC000"/>
              </a:solidFill>
            </c:spPr>
          </c:marker>
          <c:dLbls>
            <c:dLbl>
              <c:idx val="0"/>
              <c:layout>
                <c:manualLayout>
                  <c:x val="0.0"/>
                  <c:y val="0.024438453762674"/>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'Project Data'!$Q$41</c:f>
              <c:numCache>
                <c:formatCode>0</c:formatCode>
                <c:ptCount val="1"/>
                <c:pt idx="0">
                  <c:v>734.978784446548</c:v>
                </c:pt>
              </c:numCache>
            </c:numRef>
          </c:xVal>
          <c:yVal>
            <c:numRef>
              <c:f>'Project Data'!$O$41</c:f>
              <c:numCache>
                <c:formatCode>0.00E+00</c:formatCode>
                <c:ptCount val="1"/>
                <c:pt idx="0">
                  <c:v>6.95716000000033E-8</c:v>
                </c:pt>
              </c:numCache>
            </c:numRef>
          </c:yVal>
          <c:smooth val="0"/>
        </c:ser>
        <c:dLbls>
          <c:showLegendKey val="0"/>
          <c:showVal val="1"/>
          <c:showCatName val="0"/>
          <c:showSerName val="0"/>
          <c:showPercent val="0"/>
          <c:showBubbleSize val="0"/>
        </c:dLbls>
        <c:axId val="-2005584280"/>
        <c:axId val="-2005109192"/>
      </c:scatterChart>
      <c:valAx>
        <c:axId val="-2005584280"/>
        <c:scaling>
          <c:logBase val="10.0"/>
          <c:orientation val="minMax"/>
          <c:max val="10000.0"/>
          <c:min val="0.1"/>
        </c:scaling>
        <c:delete val="0"/>
        <c:axPos val="b"/>
        <c:title>
          <c:tx>
            <c:rich>
              <a:bodyPr/>
              <a:lstStyle/>
              <a:p>
                <a:pPr>
                  <a:defRPr/>
                </a:pPr>
                <a:r>
                  <a:rPr lang="en-US"/>
                  <a:t>Loss of Life, N</a:t>
                </a:r>
              </a:p>
            </c:rich>
          </c:tx>
          <c:layout>
            <c:manualLayout>
              <c:xMode val="edge"/>
              <c:yMode val="edge"/>
              <c:x val="0.469290346761324"/>
              <c:y val="0.939295337871847"/>
            </c:manualLayout>
          </c:layout>
          <c:overlay val="0"/>
        </c:title>
        <c:numFmt formatCode="General" sourceLinked="1"/>
        <c:majorTickMark val="in"/>
        <c:minorTickMark val="out"/>
        <c:tickLblPos val="nextTo"/>
        <c:spPr>
          <a:ln w="3175">
            <a:solidFill>
              <a:srgbClr val="000000"/>
            </a:solidFill>
            <a:prstDash val="solid"/>
          </a:ln>
        </c:spPr>
        <c:txPr>
          <a:bodyPr rot="0" vert="horz"/>
          <a:lstStyle/>
          <a:p>
            <a:pPr>
              <a:defRPr/>
            </a:pPr>
            <a:endParaRPr lang="en-US"/>
          </a:p>
        </c:txPr>
        <c:crossAx val="-2005109192"/>
        <c:crossesAt val="1.0000000000001E-10"/>
        <c:crossBetween val="midCat"/>
      </c:valAx>
      <c:valAx>
        <c:axId val="-2005109192"/>
        <c:scaling>
          <c:logBase val="10.0"/>
          <c:orientation val="minMax"/>
          <c:max val="1.0"/>
          <c:min val="1.00000000000009E-9"/>
        </c:scaling>
        <c:delete val="0"/>
        <c:axPos val="l"/>
        <c:title>
          <c:tx>
            <c:rich>
              <a:bodyPr/>
              <a:lstStyle/>
              <a:p>
                <a:pPr>
                  <a:defRPr/>
                </a:pPr>
                <a:r>
                  <a:rPr lang="en-US"/>
                  <a:t>Annual Failure Probability, f</a:t>
                </a:r>
              </a:p>
            </c:rich>
          </c:tx>
          <c:layout>
            <c:manualLayout>
              <c:xMode val="edge"/>
              <c:yMode val="edge"/>
              <c:x val="0.0297907169854587"/>
              <c:y val="0.370916796806666"/>
            </c:manualLayout>
          </c:layout>
          <c:overlay val="0"/>
          <c:spPr>
            <a:noFill/>
            <a:ln w="25400">
              <a:noFill/>
            </a:ln>
          </c:spPr>
        </c:title>
        <c:numFmt formatCode="0.E+00" sourceLinked="0"/>
        <c:majorTickMark val="out"/>
        <c:minorTickMark val="out"/>
        <c:tickLblPos val="nextTo"/>
        <c:spPr>
          <a:ln w="3175">
            <a:solidFill>
              <a:srgbClr val="000000"/>
            </a:solidFill>
            <a:prstDash val="solid"/>
          </a:ln>
        </c:spPr>
        <c:txPr>
          <a:bodyPr rot="0" vert="horz"/>
          <a:lstStyle/>
          <a:p>
            <a:pPr>
              <a:defRPr/>
            </a:pPr>
            <a:endParaRPr lang="en-US"/>
          </a:p>
        </c:txPr>
        <c:crossAx val="-2005584280"/>
        <c:crossesAt val="0.1"/>
        <c:crossBetween val="midCat"/>
      </c:valAx>
      <c:valAx>
        <c:axId val="-2005103096"/>
        <c:scaling>
          <c:logBase val="10.0"/>
          <c:orientation val="minMax"/>
          <c:max val="1.0"/>
          <c:min val="1.00000000000009E-9"/>
        </c:scaling>
        <c:delete val="0"/>
        <c:axPos val="r"/>
        <c:numFmt formatCode="0.00E+00" sourceLinked="1"/>
        <c:majorTickMark val="none"/>
        <c:minorTickMark val="none"/>
        <c:tickLblPos val="none"/>
        <c:crossAx val="-2005078216"/>
        <c:crosses val="max"/>
        <c:crossBetween val="midCat"/>
      </c:valAx>
      <c:catAx>
        <c:axId val="-2005078216"/>
        <c:scaling>
          <c:orientation val="minMax"/>
        </c:scaling>
        <c:delete val="0"/>
        <c:axPos val="t"/>
        <c:numFmt formatCode="General" sourceLinked="1"/>
        <c:majorTickMark val="none"/>
        <c:minorTickMark val="none"/>
        <c:tickLblPos val="none"/>
        <c:spPr>
          <a:noFill/>
          <a:ln>
            <a:solidFill>
              <a:prstClr val="black"/>
            </a:solidFill>
          </a:ln>
        </c:spPr>
        <c:crossAx val="-2005103096"/>
        <c:crosses val="max"/>
        <c:auto val="1"/>
        <c:lblAlgn val="ctr"/>
        <c:lblOffset val="100"/>
        <c:tickLblSkip val="1"/>
        <c:noMultiLvlLbl val="0"/>
      </c:catAx>
      <c:spPr>
        <a:noFill/>
        <a:ln w="3175">
          <a:solidFill>
            <a:srgbClr val="000000"/>
          </a:solidFill>
          <a:prstDash val="solid"/>
        </a:ln>
      </c:spPr>
    </c:plotArea>
    <c:plotVisOnly val="1"/>
    <c:dispBlanksAs val="gap"/>
    <c:showDLblsOverMax val="0"/>
  </c:chart>
  <c:spPr>
    <a:solidFill>
      <a:schemeClr val="bg1"/>
    </a:solidFill>
    <a:ln w="9525">
      <a:noFill/>
    </a:ln>
  </c:spPr>
  <c:txPr>
    <a:bodyPr/>
    <a:lstStyle/>
    <a:p>
      <a:pPr>
        <a:defRPr sz="6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emf"/></Relationships>
</file>

<file path=ppt/drawings/drawing1.xml><?xml version="1.0" encoding="utf-8"?>
<c:userShapes xmlns:c="http://schemas.openxmlformats.org/drawingml/2006/chart">
  <cdr:relSizeAnchor xmlns:cdr="http://schemas.openxmlformats.org/drawingml/2006/chartDrawing">
    <cdr:from>
      <cdr:x>0.22982</cdr:x>
      <cdr:y>0.68194</cdr:y>
    </cdr:from>
    <cdr:to>
      <cdr:x>0.64011</cdr:x>
      <cdr:y>0.87601</cdr:y>
    </cdr:to>
    <cdr:sp macro="" textlink="">
      <cdr:nvSpPr>
        <cdr:cNvPr id="8" name="TextBox 7"/>
        <cdr:cNvSpPr txBox="1"/>
      </cdr:nvSpPr>
      <cdr:spPr>
        <a:xfrm xmlns:a="http://schemas.openxmlformats.org/drawingml/2006/main">
          <a:off x="1431191" y="5670176"/>
          <a:ext cx="2554941" cy="16136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0.22982</cdr:x>
      <cdr:y>0.68194</cdr:y>
    </cdr:from>
    <cdr:to>
      <cdr:x>0.64011</cdr:x>
      <cdr:y>0.87601</cdr:y>
    </cdr:to>
    <cdr:sp macro="" textlink="">
      <cdr:nvSpPr>
        <cdr:cNvPr id="14" name="TextBox 7"/>
        <cdr:cNvSpPr txBox="1"/>
      </cdr:nvSpPr>
      <cdr:spPr>
        <a:xfrm xmlns:a="http://schemas.openxmlformats.org/drawingml/2006/main">
          <a:off x="1431191" y="5670176"/>
          <a:ext cx="2554941" cy="16136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0.22982</cdr:x>
      <cdr:y>0.68194</cdr:y>
    </cdr:from>
    <cdr:to>
      <cdr:x>0.64011</cdr:x>
      <cdr:y>0.87601</cdr:y>
    </cdr:to>
    <cdr:sp macro="" textlink="">
      <cdr:nvSpPr>
        <cdr:cNvPr id="22" name="TextBox 7"/>
        <cdr:cNvSpPr txBox="1"/>
      </cdr:nvSpPr>
      <cdr:spPr>
        <a:xfrm xmlns:a="http://schemas.openxmlformats.org/drawingml/2006/main">
          <a:off x="1431191" y="5670176"/>
          <a:ext cx="2554941" cy="16136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0.22982</cdr:x>
      <cdr:y>0.68194</cdr:y>
    </cdr:from>
    <cdr:to>
      <cdr:x>0.64011</cdr:x>
      <cdr:y>0.87601</cdr:y>
    </cdr:to>
    <cdr:sp macro="" textlink="">
      <cdr:nvSpPr>
        <cdr:cNvPr id="30" name="TextBox 7"/>
        <cdr:cNvSpPr txBox="1"/>
      </cdr:nvSpPr>
      <cdr:spPr>
        <a:xfrm xmlns:a="http://schemas.openxmlformats.org/drawingml/2006/main">
          <a:off x="1431191" y="5670176"/>
          <a:ext cx="2554941" cy="16136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CB5DCC-E961-4D5F-AA3B-EAED923F4676}" type="datetimeFigureOut">
              <a:rPr lang="en-US" smtClean="0"/>
              <a:pPr/>
              <a:t>5/23/13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D72804-7EBC-408F-A25A-9A7ECDA443AB}" type="slidenum">
              <a:rPr lang="en-US" smtClean="0"/>
              <a:pPr/>
              <a:t>‹#›</a:t>
            </a:fld>
            <a:endParaRPr lang="en-US"/>
          </a:p>
        </p:txBody>
      </p:sp>
    </p:spTree>
    <p:extLst>
      <p:ext uri="{BB962C8B-B14F-4D97-AF65-F5344CB8AC3E}">
        <p14:creationId xmlns:p14="http://schemas.microsoft.com/office/powerpoint/2010/main" val="2220291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FB023ED-37C0-4D9C-971B-ED87340BA994}" type="slidenum">
              <a:rPr lang="en-US" smtClean="0"/>
              <a:pPr/>
              <a:t>2</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Critical thinking</a:t>
            </a:r>
            <a:endParaRPr lang="en-US" dirty="0"/>
          </a:p>
        </p:txBody>
      </p:sp>
      <p:sp>
        <p:nvSpPr>
          <p:cNvPr id="4" name="Slide Number Placeholder 3"/>
          <p:cNvSpPr>
            <a:spLocks noGrp="1"/>
          </p:cNvSpPr>
          <p:nvPr>
            <p:ph type="sldNum" sz="quarter" idx="10"/>
          </p:nvPr>
        </p:nvSpPr>
        <p:spPr/>
        <p:txBody>
          <a:bodyPr/>
          <a:lstStyle/>
          <a:p>
            <a:pPr>
              <a:defRPr/>
            </a:pPr>
            <a:fld id="{F3E37125-4A99-43CF-9D06-4F1234F48E6C}" type="slidenum">
              <a:rPr lang="en-US" smtClean="0"/>
              <a:pPr>
                <a:defRPr/>
              </a:pPr>
              <a:t>16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2B06B7D9-44FA-456F-8255-82FDE90F9507}" type="slidenum">
              <a:rPr lang="en-US" smtClean="0">
                <a:latin typeface="Arial" charset="0"/>
              </a:rPr>
              <a:pPr/>
              <a:t>20</a:t>
            </a:fld>
            <a:endParaRPr lang="en-US" smtClean="0">
              <a:latin typeface="Arial" charset="0"/>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pPr eaLnBrk="1" hangingPunct="1"/>
            <a:r>
              <a:rPr lang="en-US" smtClean="0">
                <a:latin typeface="Arial" charset="0"/>
              </a:rPr>
              <a:t>USACE is moving from a solely standards based approach for its dam safety program to a dam safety portfolio risk management approach.  The standards based or essential guidelines approach is included in the risk informed approach to the dam safety program and dam safety program decisions will now be risk informed.  One of the bases for a risk informed decision, and prioritization of the work, is a consideration of the achievement of tolerable risk guidelines following implementation of risk reduction measures. In addition, it should be recognized that other non-quantitative factors will influence practical decision making for the dam safety program.</a:t>
            </a:r>
          </a:p>
          <a:p>
            <a:pPr eaLnBrk="1" hangingPunct="1"/>
            <a:endParaRPr lang="en-US" smtClean="0">
              <a:latin typeface="Arial" charset="0"/>
            </a:endParaRPr>
          </a:p>
          <a:p>
            <a:pPr eaLnBrk="1" hangingPunct="1"/>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AF228A28-67C0-460A-9B8C-D9521389CF2E}" type="slidenum">
              <a:rPr lang="en-US" smtClean="0">
                <a:latin typeface="Arial" charset="0"/>
              </a:rPr>
              <a:pPr/>
              <a:t>22</a:t>
            </a:fld>
            <a:endParaRPr lang="en-US" smtClean="0">
              <a:latin typeface="Arial" charset="0"/>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pPr eaLnBrk="1" hangingPunct="1"/>
            <a:r>
              <a:rPr lang="en-US" dirty="0" smtClean="0">
                <a:latin typeface="Arial" charset="0"/>
              </a:rPr>
              <a:t>Risk assessors vs.  Risk Managers</a:t>
            </a:r>
          </a:p>
          <a:p>
            <a:pPr eaLnBrk="1" hangingPunct="1"/>
            <a:r>
              <a:rPr lang="en-US" dirty="0" smtClean="0">
                <a:latin typeface="Arial" charset="0"/>
              </a:rPr>
              <a:t>It is the risk assessor’s job to assess and convey the extent and significance of uncertainty in the technical aspects of a decision process.  It is the risk manager’s job to weight its importance in the decision.</a:t>
            </a:r>
          </a:p>
          <a:p>
            <a:pPr eaLnBrk="1" hangingPunct="1"/>
            <a:endParaRPr lang="en-US" dirty="0" smtClean="0">
              <a:latin typeface="Arial" charset="0"/>
            </a:endParaRPr>
          </a:p>
          <a:p>
            <a:pPr eaLnBrk="1" hangingPunct="1"/>
            <a:r>
              <a:rPr lang="en-US" dirty="0" smtClean="0">
                <a:latin typeface="Arial" charset="0"/>
              </a:rPr>
              <a:t>The safety case for justifying the choice of a specific risk management option must be made explicit, transparent, and based on a shared responsibility for the choice made. The effectiveness of a specific option and any residual, transformed or substitute risks must be recognized.  The actions individuals may take to reduce personal risk should be carefully communicated as a part of the risk management alterative that is chosen.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p>
            <a:fld id="{BA94E7BE-B01F-4B57-A823-121D52BA1954}" type="slidenum">
              <a:rPr lang="en-US" smtClean="0">
                <a:latin typeface="Arial" charset="0"/>
              </a:rPr>
              <a:pPr/>
              <a:t>25</a:t>
            </a:fld>
            <a:endParaRPr lang="en-US" smtClean="0">
              <a:latin typeface="Arial" charset="0"/>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p:spPr>
        <p:txBody>
          <a:bodyPr/>
          <a:lstStyle/>
          <a:p>
            <a:pPr eaLnBrk="1" hangingPunct="1"/>
            <a:r>
              <a:rPr lang="en-US" dirty="0" smtClean="0">
                <a:latin typeface="Arial" charset="0"/>
              </a:rPr>
              <a:t>This is a simplified flow chart of the dam safety risk management portfolio process that is used by USACE and Reclamation.  FERC is considering implementing this type of process – the current process used by FERC is similar but does have differences.</a:t>
            </a:r>
          </a:p>
          <a:p>
            <a:pPr eaLnBrk="1" hangingPunct="1"/>
            <a:endParaRPr lang="en-US" dirty="0" smtClean="0">
              <a:latin typeface="Arial" charset="0"/>
            </a:endParaRPr>
          </a:p>
          <a:p>
            <a:pPr eaLnBrk="1" hangingPunct="1"/>
            <a:r>
              <a:rPr lang="en-US" dirty="0" smtClean="0">
                <a:latin typeface="Arial" charset="0"/>
              </a:rPr>
              <a:t>This process meets the requirements of being continuous, iterative, systematic, and scalable.  It can be modified to fit the details and requirements of each federal agency.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Zoomed in to New Orleans</a:t>
            </a: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915A61-24E0-4F52-AE27-F17D3971DD28}" type="slidenum">
              <a:rPr lang="en-US" smtClean="0">
                <a:latin typeface="Arial" pitchFamily="34" charset="0"/>
              </a:rPr>
              <a:pPr/>
              <a:t>28</a:t>
            </a:fld>
            <a:endParaRPr lang="en-US"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3E5900-2965-408F-A1FD-83E1C344DBC6}" type="slidenum">
              <a:rPr lang="en-US" smtClean="0"/>
              <a:pPr/>
              <a:t>29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ftr" sz="quarter" idx="4"/>
          </p:nvPr>
        </p:nvSpPr>
        <p:spPr>
          <a:noFill/>
        </p:spPr>
        <p:txBody>
          <a:bodyPr/>
          <a:lstStyle/>
          <a:p>
            <a:r>
              <a:rPr lang="en-US"/>
              <a:t>Dam Safety Overview, Org &amp; Hist</a:t>
            </a:r>
          </a:p>
        </p:txBody>
      </p:sp>
      <p:sp>
        <p:nvSpPr>
          <p:cNvPr id="34819" name="Rectangle 7"/>
          <p:cNvSpPr>
            <a:spLocks noGrp="1" noChangeArrowheads="1"/>
          </p:cNvSpPr>
          <p:nvPr>
            <p:ph type="sldNum" sz="quarter" idx="5"/>
          </p:nvPr>
        </p:nvSpPr>
        <p:spPr>
          <a:noFill/>
        </p:spPr>
        <p:txBody>
          <a:bodyPr/>
          <a:lstStyle/>
          <a:p>
            <a:fld id="{987EEE0D-A0EA-433A-8EF9-378D20D27D2D}" type="slidenum">
              <a:rPr lang="en-US"/>
              <a:pPr/>
              <a:t>38</a:t>
            </a:fld>
            <a:endParaRPr lang="en-US"/>
          </a:p>
        </p:txBody>
      </p:sp>
      <p:sp>
        <p:nvSpPr>
          <p:cNvPr id="34820" name="Rectangle 2"/>
          <p:cNvSpPr>
            <a:spLocks noGrp="1" noRot="1" noChangeAspect="1" noChangeArrowheads="1" noTextEdit="1"/>
          </p:cNvSpPr>
          <p:nvPr>
            <p:ph type="sldImg"/>
          </p:nvPr>
        </p:nvSpPr>
        <p:spPr>
          <a:xfrm>
            <a:off x="1152525" y="692150"/>
            <a:ext cx="4554538" cy="3416300"/>
          </a:xfrm>
          <a:ln/>
        </p:spPr>
      </p:sp>
      <p:sp>
        <p:nvSpPr>
          <p:cNvPr id="34821" name="Rectangle 3"/>
          <p:cNvSpPr>
            <a:spLocks noGrp="1" noChangeArrowheads="1"/>
          </p:cNvSpPr>
          <p:nvPr>
            <p:ph type="body" idx="1"/>
          </p:nvPr>
        </p:nvSpPr>
        <p:spPr>
          <a:xfrm>
            <a:off x="914400" y="4799976"/>
            <a:ext cx="5029200" cy="3658537"/>
          </a:xfrm>
          <a:noFill/>
          <a:ln/>
        </p:spPr>
        <p:txBody>
          <a:bodyPr/>
          <a:lstStyle/>
          <a:p>
            <a:pPr eaLnBrk="1" hangingPunct="1"/>
            <a:r>
              <a:rPr lang="en-US" smtClean="0"/>
              <a:t>The Corps of Engineers can be defined as four levels from the Headquarters at Washington to the individual dams.</a:t>
            </a:r>
          </a:p>
          <a:p>
            <a:pPr eaLnBrk="1" hangingPunct="1"/>
            <a:endParaRPr lang="en-US" smtClean="0"/>
          </a:p>
          <a:p>
            <a:pPr eaLnBrk="1" hangingPunct="1"/>
            <a:r>
              <a:rPr lang="en-US" smtClean="0"/>
              <a:t>At each level where there is a military officer position designated as a Commander, that individual is responsible for dam safety.  Below the District commander, there are a number of organizational structures; however, the operations manager in charge of a dam is the individual that is responsible for dam safety at the dam.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ftr" sz="quarter" idx="4"/>
          </p:nvPr>
        </p:nvSpPr>
        <p:spPr>
          <a:noFill/>
        </p:spPr>
        <p:txBody>
          <a:bodyPr/>
          <a:lstStyle/>
          <a:p>
            <a:r>
              <a:rPr lang="en-US"/>
              <a:t>Dam Safety Overview, Org &amp; Hist</a:t>
            </a:r>
          </a:p>
        </p:txBody>
      </p:sp>
      <p:sp>
        <p:nvSpPr>
          <p:cNvPr id="30723" name="Rectangle 7"/>
          <p:cNvSpPr>
            <a:spLocks noGrp="1" noChangeArrowheads="1"/>
          </p:cNvSpPr>
          <p:nvPr>
            <p:ph type="sldNum" sz="quarter" idx="5"/>
          </p:nvPr>
        </p:nvSpPr>
        <p:spPr>
          <a:noFill/>
        </p:spPr>
        <p:txBody>
          <a:bodyPr/>
          <a:lstStyle/>
          <a:p>
            <a:fld id="{B6A5A9F8-08B9-4F6A-9EEC-8F290CE7F548}" type="slidenum">
              <a:rPr lang="en-US"/>
              <a:pPr/>
              <a:t>39</a:t>
            </a:fld>
            <a:endParaRPr lang="en-US"/>
          </a:p>
        </p:txBody>
      </p:sp>
      <p:sp>
        <p:nvSpPr>
          <p:cNvPr id="30724" name="Rectangle 2"/>
          <p:cNvSpPr>
            <a:spLocks noGrp="1" noRot="1" noChangeAspect="1" noChangeArrowheads="1" noTextEdit="1"/>
          </p:cNvSpPr>
          <p:nvPr>
            <p:ph type="sldImg"/>
          </p:nvPr>
        </p:nvSpPr>
        <p:spPr>
          <a:xfrm>
            <a:off x="1152525" y="692150"/>
            <a:ext cx="4554538" cy="3416300"/>
          </a:xfrm>
          <a:ln/>
        </p:spPr>
      </p:sp>
      <p:sp>
        <p:nvSpPr>
          <p:cNvPr id="30725" name="Rectangle 3"/>
          <p:cNvSpPr>
            <a:spLocks noGrp="1" noChangeArrowheads="1"/>
          </p:cNvSpPr>
          <p:nvPr>
            <p:ph type="body" idx="1"/>
          </p:nvPr>
        </p:nvSpPr>
        <p:spPr>
          <a:xfrm>
            <a:off x="914400" y="4799976"/>
            <a:ext cx="5029200" cy="3658537"/>
          </a:xfrm>
          <a:noFill/>
          <a:ln/>
        </p:spPr>
        <p:txBody>
          <a:bodyPr/>
          <a:lstStyle/>
          <a:p>
            <a:pPr eaLnBrk="1" hangingPunct="1"/>
            <a:r>
              <a:rPr lang="en-US" smtClean="0"/>
              <a:t>The Corps is in the business of owning, operating, and maintaining dams; BIG TIME.</a:t>
            </a:r>
          </a:p>
          <a:p>
            <a:pPr eaLnBrk="1" hangingPunct="1"/>
            <a:endParaRPr lang="en-US" smtClean="0"/>
          </a:p>
          <a:p>
            <a:pPr eaLnBrk="1" hangingPunct="1"/>
            <a:r>
              <a:rPr lang="en-US" smtClean="0"/>
              <a:t>However, our dams are getting older.  Our oldest dams are over 160 years old and we have a total of 14 dams over 100 years old.  The median age of the dams is 44 years old.</a:t>
            </a:r>
          </a:p>
          <a:p>
            <a:pPr eaLnBrk="1" hangingPunct="1"/>
            <a:endParaRPr lang="en-US" smtClean="0"/>
          </a:p>
          <a:p>
            <a:pPr eaLnBrk="1" hangingPunct="1"/>
            <a:r>
              <a:rPr lang="en-US" smtClean="0"/>
              <a:t>Last year the flood damages prevented were $21.2 billion.  However, regardless of losses, let one of the dams fail and all the damages prevented will be forgotten.</a:t>
            </a:r>
          </a:p>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Our current total inventory for Sep 2012 is 704 structures at 556 projects compared to 698 structures at 559 projects in Sep 2011. </a:t>
            </a:r>
          </a:p>
          <a:p>
            <a:endParaRPr lang="en-US" dirty="0" smtClean="0"/>
          </a:p>
          <a:p>
            <a:r>
              <a:rPr lang="en-US" dirty="0" smtClean="0"/>
              <a:t>In Sep 2011, there were 698 structures at 559 projects.  During the last year, we deleted one dam (Elk Creek) and reassigned 5 dams to separate structures.  These 5 structures were incorrectly identified as main dams, when they are really separate structures to other dams.  We also added 2 dams to the inventory: Woonsocket Falls and Indiana Harbor CDF. One dam, Green River Lake Dam, was incorrectly identified as a separate structure so we fixed to show as a main project.  So 6 dams were removed and 3 were added to make the difference 3 (559 --&gt; 556).  </a:t>
            </a:r>
          </a:p>
          <a:p>
            <a:r>
              <a:rPr lang="en-US" dirty="0" smtClean="0"/>
              <a:t> </a:t>
            </a:r>
          </a:p>
          <a:p>
            <a:r>
              <a:rPr lang="en-US" dirty="0" smtClean="0"/>
              <a:t>The separate structure number is still changing as we improve and modify the database.  In Sep 2011, there were 139 appurtenant structures included in the USACE inventory.  During the last year, we removed 17 structures because they had the same consequences as the main dam and reassigned one separate structure to be a main dam (incorrectly labeled).  Total of 18 appurtenant structures removed.  We also added 22 separate structures and reassigned 5 dams to separate structures for a total addition of 27.  So the difference is an additional 9 structures. In Sep 2012, there are 148 appurtenant structures in the USACE inventory.</a:t>
            </a:r>
          </a:p>
          <a:p>
            <a:r>
              <a:rPr lang="en-US" dirty="0" smtClean="0"/>
              <a:t> </a:t>
            </a:r>
          </a:p>
          <a:p>
            <a:r>
              <a:rPr lang="en-US" dirty="0" smtClean="0"/>
              <a:t>There is the potential to remove 35 appurtenant structures and add 4 for a total loss of 31.  Our project number is more steady but could still change with the possible addition of 4 dams (Daguerre Point Dam, Brown Lake Dam WES, Black Rock Lock, Depoe Bay Sediment Dam) that were screened during SPRA but are not currently included in the DSPMT.  There are also two dams currently under construction: </a:t>
            </a:r>
            <a:r>
              <a:rPr lang="en-US" dirty="0" err="1" smtClean="0"/>
              <a:t>Portugues</a:t>
            </a:r>
            <a:r>
              <a:rPr lang="en-US" dirty="0" smtClean="0"/>
              <a:t> Dam and Ten Mile Creek Water Preserve Area.</a:t>
            </a:r>
            <a:endParaRPr lang="en-US" dirty="0"/>
          </a:p>
        </p:txBody>
      </p:sp>
      <p:sp>
        <p:nvSpPr>
          <p:cNvPr id="4" name="Slide Number Placeholder 3"/>
          <p:cNvSpPr>
            <a:spLocks noGrp="1"/>
          </p:cNvSpPr>
          <p:nvPr>
            <p:ph type="sldNum" sz="quarter" idx="10"/>
          </p:nvPr>
        </p:nvSpPr>
        <p:spPr/>
        <p:txBody>
          <a:bodyPr/>
          <a:lstStyle/>
          <a:p>
            <a:fld id="{48300028-2BBD-4C79-AC7E-B22ED55C7B94}" type="slidenum">
              <a:rPr lang="en-US" smtClean="0"/>
              <a:pPr/>
              <a:t>40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B2717178-3A31-4A59-8C19-BE5C5D5D6311}" type="slidenum">
              <a:rPr lang="en-US" smtClean="0"/>
              <a:pPr/>
              <a:t>41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type="ftr" sz="quarter" idx="4"/>
          </p:nvPr>
        </p:nvSpPr>
        <p:spPr>
          <a:noFill/>
        </p:spPr>
        <p:txBody>
          <a:bodyPr/>
          <a:lstStyle/>
          <a:p>
            <a:r>
              <a:rPr lang="en-US"/>
              <a:t>Dam Safety Overview, Org &amp; Hist</a:t>
            </a:r>
          </a:p>
        </p:txBody>
      </p:sp>
      <p:sp>
        <p:nvSpPr>
          <p:cNvPr id="44035" name="Rectangle 7"/>
          <p:cNvSpPr>
            <a:spLocks noGrp="1" noChangeArrowheads="1"/>
          </p:cNvSpPr>
          <p:nvPr>
            <p:ph type="sldNum" sz="quarter" idx="5"/>
          </p:nvPr>
        </p:nvSpPr>
        <p:spPr>
          <a:noFill/>
        </p:spPr>
        <p:txBody>
          <a:bodyPr/>
          <a:lstStyle/>
          <a:p>
            <a:fld id="{4751F7F5-60E3-4BFC-A868-32DFFB9BEBED}" type="slidenum">
              <a:rPr lang="en-US"/>
              <a:pPr/>
              <a:t>6</a:t>
            </a:fld>
            <a:endParaRPr lang="en-US"/>
          </a:p>
        </p:txBody>
      </p:sp>
      <p:sp>
        <p:nvSpPr>
          <p:cNvPr id="44036" name="Rectangle 2"/>
          <p:cNvSpPr>
            <a:spLocks noGrp="1" noRot="1" noChangeAspect="1" noChangeArrowheads="1" noTextEdit="1"/>
          </p:cNvSpPr>
          <p:nvPr>
            <p:ph type="sldImg"/>
          </p:nvPr>
        </p:nvSpPr>
        <p:spPr>
          <a:xfrm>
            <a:off x="1152525" y="692150"/>
            <a:ext cx="4554538" cy="3416300"/>
          </a:xfrm>
          <a:ln/>
        </p:spPr>
      </p:sp>
      <p:sp>
        <p:nvSpPr>
          <p:cNvPr id="44037" name="Rectangle 3"/>
          <p:cNvSpPr>
            <a:spLocks noGrp="1" noChangeArrowheads="1"/>
          </p:cNvSpPr>
          <p:nvPr>
            <p:ph type="body" idx="1"/>
          </p:nvPr>
        </p:nvSpPr>
        <p:spPr>
          <a:xfrm>
            <a:off x="914400" y="4799976"/>
            <a:ext cx="5029200" cy="3658537"/>
          </a:xfrm>
          <a:noFill/>
          <a:ln/>
        </p:spPr>
        <p:txBody>
          <a:bodyPr/>
          <a:lstStyle/>
          <a:p>
            <a:pPr eaLnBrk="1" hangingPunct="1"/>
            <a:r>
              <a:rPr lang="en-US" sz="1000" smtClean="0"/>
              <a:t>List of Dam Failures </a:t>
            </a:r>
          </a:p>
          <a:p>
            <a:pPr eaLnBrk="1" hangingPunct="1"/>
            <a:endParaRPr lang="en-US" sz="1000" smtClean="0"/>
          </a:p>
          <a:p>
            <a:pPr eaLnBrk="1" hangingPunct="1"/>
            <a:r>
              <a:rPr lang="en-US" sz="1000" smtClean="0"/>
              <a:t>Video – “One Saturday Morning”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Increment 1, 2 and most of 3 were funded.  </a:t>
            </a:r>
          </a:p>
          <a:p>
            <a:r>
              <a:rPr lang="en-US" dirty="0" smtClean="0"/>
              <a:t> </a:t>
            </a:r>
          </a:p>
          <a:p>
            <a:r>
              <a:rPr lang="en-US" dirty="0" smtClean="0"/>
              <a:t>FY12 IRRMs $14,226,000 (funded)</a:t>
            </a:r>
          </a:p>
          <a:p>
            <a:r>
              <a:rPr lang="en-US" dirty="0" smtClean="0"/>
              <a:t>FY13 IRRMs $2,947,000 (funded)</a:t>
            </a:r>
          </a:p>
          <a:p>
            <a:r>
              <a:rPr lang="en-US" dirty="0" smtClean="0"/>
              <a:t>FY13 IRRMs $5,573,000 (increment 1, 2, 3)</a:t>
            </a:r>
          </a:p>
          <a:p>
            <a:endParaRPr lang="en-US" dirty="0"/>
          </a:p>
        </p:txBody>
      </p:sp>
      <p:sp>
        <p:nvSpPr>
          <p:cNvPr id="4" name="Slide Number Placeholder 3"/>
          <p:cNvSpPr>
            <a:spLocks noGrp="1"/>
          </p:cNvSpPr>
          <p:nvPr>
            <p:ph type="sldNum" sz="quarter" idx="10"/>
          </p:nvPr>
        </p:nvSpPr>
        <p:spPr/>
        <p:txBody>
          <a:bodyPr/>
          <a:lstStyle/>
          <a:p>
            <a:fld id="{48300028-2BBD-4C79-AC7E-B22ED55C7B94}" type="slidenum">
              <a:rPr lang="en-US" smtClean="0"/>
              <a:pPr/>
              <a:t>43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926CD2B-8FE4-48DC-A043-AA0D9CDBF084}" type="slidenum">
              <a:rPr lang="en-US"/>
              <a:pPr/>
              <a:t>44</a:t>
            </a:fld>
            <a:endParaRPr lang="en-US" dirty="0"/>
          </a:p>
        </p:txBody>
      </p:sp>
      <p:sp>
        <p:nvSpPr>
          <p:cNvPr id="988162" name="Rectangle 2"/>
          <p:cNvSpPr>
            <a:spLocks noGrp="1" noRot="1" noChangeAspect="1" noChangeArrowheads="1" noTextEdit="1"/>
          </p:cNvSpPr>
          <p:nvPr>
            <p:ph type="sldImg"/>
          </p:nvPr>
        </p:nvSpPr>
        <p:spPr>
          <a:xfrm>
            <a:off x="1141413" y="685800"/>
            <a:ext cx="4575175" cy="3430588"/>
          </a:xfrm>
          <a:ln/>
        </p:spPr>
      </p:sp>
      <p:sp>
        <p:nvSpPr>
          <p:cNvPr id="988163" name="Rectangle 3"/>
          <p:cNvSpPr>
            <a:spLocks noGrp="1" noChangeArrowheads="1"/>
          </p:cNvSpPr>
          <p:nvPr>
            <p:ph type="body" idx="1"/>
          </p:nvPr>
        </p:nvSpPr>
        <p:spPr>
          <a:xfrm>
            <a:off x="686422" y="4344027"/>
            <a:ext cx="5485158" cy="4114488"/>
          </a:xfrm>
        </p:spPr>
        <p:txBody>
          <a:bodyPr/>
          <a:lstStyle/>
          <a:p>
            <a:pPr defTabSz="902147">
              <a:defRPr/>
            </a:pP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Based on what we found in the SPRA, we estimate that it will cost nearly $26 billion to fix the problems we know right now.  We looked at various funding scenarios, $2B/year, $1B/yr, and $0.5B/yr.  Right now we’re being funded close to $500 million so that will take us over 50 years to fix the deficiencies we know of today.  Therefore, the IRRMs will have to stay in place for a long time.</a:t>
            </a:r>
            <a:endParaRPr lang="en-US" dirty="0"/>
          </a:p>
        </p:txBody>
      </p:sp>
      <p:sp>
        <p:nvSpPr>
          <p:cNvPr id="4" name="Slide Number Placeholder 3"/>
          <p:cNvSpPr>
            <a:spLocks noGrp="1"/>
          </p:cNvSpPr>
          <p:nvPr>
            <p:ph type="sldNum" sz="quarter" idx="10"/>
          </p:nvPr>
        </p:nvSpPr>
        <p:spPr/>
        <p:txBody>
          <a:bodyPr/>
          <a:lstStyle/>
          <a:p>
            <a:fld id="{4C5DD73C-9983-402F-B3E5-A453E51BAADB}" type="slidenum">
              <a:rPr lang="en-US" smtClean="0"/>
              <a:pPr/>
              <a:t>45</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4"/>
          <p:cNvSpPr>
            <a:spLocks noGrp="1" noChangeArrowheads="1"/>
          </p:cNvSpPr>
          <p:nvPr>
            <p:ph type="ftr" sz="quarter" idx="4"/>
          </p:nvPr>
        </p:nvSpPr>
        <p:spPr>
          <a:noFill/>
        </p:spPr>
        <p:txBody>
          <a:bodyPr/>
          <a:lstStyle/>
          <a:p>
            <a:r>
              <a:rPr lang="en-US" smtClean="0"/>
              <a:t>Safety of Dams Funding &amp; Phases</a:t>
            </a:r>
          </a:p>
        </p:txBody>
      </p:sp>
      <p:sp>
        <p:nvSpPr>
          <p:cNvPr id="31746" name="Rectangle 5"/>
          <p:cNvSpPr>
            <a:spLocks noGrp="1" noChangeArrowheads="1"/>
          </p:cNvSpPr>
          <p:nvPr>
            <p:ph type="sldNum" sz="quarter" idx="5"/>
          </p:nvPr>
        </p:nvSpPr>
        <p:spPr>
          <a:noFill/>
        </p:spPr>
        <p:txBody>
          <a:bodyPr/>
          <a:lstStyle/>
          <a:p>
            <a:fld id="{55EBAF72-BC08-42BC-A77A-6DE270396E5D}" type="slidenum">
              <a:rPr lang="en-US" smtClean="0"/>
              <a:pPr/>
              <a:t>46</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dirty="0" smtClean="0"/>
              <a:t>The dam failure at Teton Dam in 1976 resulted in President Carter implementing a program to establish Federal guidelines to be used by all Federal Agencies involved in the design, construction, operation, and/or regulation of dams.</a:t>
            </a:r>
          </a:p>
          <a:p>
            <a:pPr eaLnBrk="1" hangingPunct="1"/>
            <a:endParaRPr lang="en-US" dirty="0" smtClean="0"/>
          </a:p>
          <a:p>
            <a:pPr eaLnBrk="1" hangingPunct="1"/>
            <a:r>
              <a:rPr lang="en-US" dirty="0" smtClean="0"/>
              <a:t>The guidelines were first published in June 1979 and include four main sections.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242572-D1AE-4E7D-9582-2B98F3DABE2A}" type="slidenum">
              <a:rPr lang="en-US"/>
              <a:pPr/>
              <a:t>52</a:t>
            </a:fld>
            <a:endParaRPr lang="en-US"/>
          </a:p>
        </p:txBody>
      </p:sp>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p:txBody>
          <a:bodyPr/>
          <a:lstStyle/>
          <a:p>
            <a:r>
              <a:rPr lang="en-GB"/>
              <a:t> “Broadly acceptable risk” is contrasted with tolerable risk.  "Risks falling into this region are generally regarded as insignificant and adequately controlled.  The levels of risk characterising this region are comparable to those that people regard as insignificant or trivial in their daily lives. They are typical of the risk from activities that are inherently not very hazardous or from hazardous activities that can be, and are, readily controlled to produce very low risks." (HSE, 2001)  By the nature of the hazard that dams pose it is inappropriate to attempt to manage them as a broadly acceptable risk and therefore the concept of the broadly acceptable risk level or limit does not apply to dams.</a:t>
            </a:r>
          </a:p>
          <a:p>
            <a:r>
              <a:rPr lang="en-GB"/>
              <a:t>5.2.1.3. Definition of Tolerable Risk Range.  Figure 5.1 shows how in general tolerable risk is a range between unacceptable, where the risk cannot be justified except in extraordinary circumstance, and broadly acceptable, where the risk is regarded as negligible. (Adapted from HSE, 2001).  This figure illustrates the point at which the residual risk for a specific dam is tolerable within the general range of tolerability as defined by meeting the as-low-as-reasonably-practicable (ALARP) considerations. </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DD88E2-5002-49D7-BD5E-81DFD27951D0}" type="slidenum">
              <a:rPr lang="en-US"/>
              <a:pPr/>
              <a:t>53</a:t>
            </a:fld>
            <a:endParaRPr lang="en-US"/>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r>
              <a:rPr lang="en-AU"/>
              <a:t>Definition of Tolerable Risk.  Tolerable risks are:</a:t>
            </a:r>
          </a:p>
          <a:p>
            <a:r>
              <a:rPr lang="en-AU"/>
              <a:t>risks that society is willing to live with so as to secure certain benefits,</a:t>
            </a:r>
          </a:p>
          <a:p>
            <a:r>
              <a:rPr lang="en-AU"/>
              <a:t>risks that society does not regard as negligible (broadly acceptable) or something it might ignore,</a:t>
            </a:r>
          </a:p>
          <a:p>
            <a:r>
              <a:rPr lang="en-AU"/>
              <a:t>risks that society is confident are being properly managed by the owner, and</a:t>
            </a:r>
          </a:p>
          <a:p>
            <a:r>
              <a:rPr lang="en-AU"/>
              <a:t>risks that the owner keeps under review and reduces still further if and as practicable. (Adapted from HSE, 2001)</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6B3455-92D1-412D-9E41-899A3BB1143F}" type="slidenum">
              <a:rPr lang="en-US"/>
              <a:pPr/>
              <a:t>54</a:t>
            </a:fld>
            <a:endParaRPr lang="en-US"/>
          </a:p>
        </p:txBody>
      </p:sp>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p:txBody>
          <a:bodyPr/>
          <a:lstStyle/>
          <a:p>
            <a:r>
              <a:rPr lang="en-GB"/>
              <a:t>Two fundamental principles, from which tolerability of risk guidelines are derived, are described as follows in ICOLD (2005):</a:t>
            </a:r>
          </a:p>
          <a:p>
            <a:r>
              <a:rPr lang="en-GB"/>
              <a:t>.</a:t>
            </a:r>
          </a:p>
          <a:p>
            <a:r>
              <a:rPr lang="en-GB"/>
              <a:t>Equity:  The right of individuals and society to be protected, and the right that the interests of all are treated with fairness, with the goal of placing all members of society on an essentially equal footing in terms of levels of risk that they face; and</a:t>
            </a:r>
          </a:p>
          <a:p>
            <a:r>
              <a:rPr lang="en-GB"/>
              <a:t>Efficiency:  The need for society to distribute and use available resources so as to achieve the greatest benefit.</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204A5A-1275-4E7E-A614-6C9816528F3F}" type="slidenum">
              <a:rPr lang="en-US"/>
              <a:pPr/>
              <a:t>55</a:t>
            </a:fld>
            <a:endParaRPr lang="en-US"/>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pPr marL="1081164" lvl="2" indent="-216233">
              <a:lnSpc>
                <a:spcPct val="90000"/>
              </a:lnSpc>
            </a:pPr>
            <a:r>
              <a:rPr lang="en-US" dirty="0"/>
              <a:t>There can be conflict in achieving equity and efficiency. Achieving equity justifies the establishment of maximum tolerable risk limits for individual and societal risk.  Efficiency is defined by the risk level where marginal benefits equal or exceed the marginal cost.  Equity requires that a tolerable risk limit should be met regardless of the lack of economic justification or the magnitude of the cost.  Equity implies the need for this limit even if efficiency does not support reducing risks to meet the maximum tolerable risk limit. There is, therefore, a need to obtain an appropriate balance between equity and efficiency in the development of tolerable risk guidelines.  In general, society is more averse to risks if multiple fatalities were to occur from a single event and hence impact on society as a whole, creating a socio-political response.  In contrast, society tends to be less averse to risks that result from many individual small loss accidents involving only one or two fatalities, even if the total loss from the sum of all of the small loss accidents is larger than that from the single large loss accident.  This leads to the notion that tolerable risk should consider both societal and individual risks as an integral part of the framework for managing risks.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9F1271-38F6-411F-BBB8-B8C884D411CC}" type="slidenum">
              <a:rPr lang="en-US"/>
              <a:pPr/>
              <a:t>56</a:t>
            </a:fld>
            <a:endParaRPr 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pPr marL="1081164" lvl="2" indent="-216233">
              <a:lnSpc>
                <a:spcPct val="90000"/>
              </a:lnSpc>
            </a:pP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778592-182F-4209-ABDC-D7CB60A09792}" type="slidenum">
              <a:rPr lang="en-US"/>
              <a:pPr/>
              <a:t>57</a:t>
            </a:fld>
            <a:endParaRPr lang="en-US"/>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r>
              <a:rPr lang="en-US" sz="900" b="1" dirty="0"/>
              <a:t>Annual probability of failure guideline </a:t>
            </a:r>
            <a:endParaRPr lang="en-US" sz="900" dirty="0"/>
          </a:p>
          <a:p>
            <a:r>
              <a:rPr lang="en-US" sz="900" dirty="0"/>
              <a:t>5.3.3.1. Annual probability of failure will be evaluated based on Reclamation’s value for its annual probability of failure (APF) Public Protection Guideline applied to the total estimated annual probability of failure from all failure modes associated with all loading or initiating event types. </a:t>
            </a:r>
          </a:p>
          <a:p>
            <a:endParaRPr lang="en-US" sz="900" dirty="0"/>
          </a:p>
          <a:p>
            <a:r>
              <a:rPr lang="en-US" sz="900" dirty="0"/>
              <a:t>5.3.4.2.4. Individual risk should be checked below the main and each auxiliary dam to verify that the person or group, which is most at risk, is provided a level of protection that satisfies this individual incremental life safety tolerable risk guideline.  </a:t>
            </a:r>
          </a:p>
          <a:p>
            <a:endParaRPr lang="en-US" sz="900" dirty="0"/>
          </a:p>
          <a:p>
            <a:r>
              <a:rPr lang="en-US" sz="900" dirty="0"/>
              <a:t>5.3.4.2.5. The probability of individual life loss, which is used in the evaluation of individual incremental life safety risk, is not necessarily the same as the probability of failure that is used in the evaluation of the APF guideline, which is described in Section 5.3.3.  The probability of life loss is based on the probability of failure, a consideration of exposure factors to characterize the day-night, seasonal, or other exposure scenarios, and the conditional of life loss given exposure to the dam failure flood.  The level of detail that is appropriate for characterizing exposure factors should be “decision driven.” </a:t>
            </a:r>
          </a:p>
          <a:p>
            <a:endParaRPr lang="en-US" sz="900" dirty="0"/>
          </a:p>
          <a:p>
            <a:r>
              <a:rPr lang="en-US" sz="900" b="1" dirty="0"/>
              <a:t>5.3.4.4 Annualized Incremental Life Loss (ALL) Public Protection Guideline.  </a:t>
            </a:r>
            <a:r>
              <a:rPr lang="en-US" sz="900" dirty="0"/>
              <a:t>Annualized Life Loss (ALL) guideline is the expected value (average annual) of incremental potential life loss resulting from dam failure as shown in the f-N chart.  </a:t>
            </a:r>
          </a:p>
          <a:p>
            <a:r>
              <a:rPr lang="en-US" sz="900" dirty="0"/>
              <a:t>5.3.4.4.1. Annualized incremental societal life loss will be evaluated based on the limit values as shown in the ALL guideline (Figure 5.6).  This should be applied to the total estimated annualized incremental life loss from all failure modes associated with all loading or initiating event types and considering all exposure conditions associated with life loss. </a:t>
            </a:r>
          </a:p>
          <a:p>
            <a:endParaRPr lang="en-US" sz="900" dirty="0"/>
          </a:p>
          <a:p>
            <a:endParaRPr lang="en-US" sz="900" dirty="0"/>
          </a:p>
          <a:p>
            <a:endParaRPr lang="en-US" sz="9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Overall point 1: Focus is</a:t>
            </a:r>
            <a:r>
              <a:rPr lang="en-US" baseline="0" dirty="0" smtClean="0"/>
              <a:t> on protecting people, not levees</a:t>
            </a:r>
            <a:endParaRPr lang="en-US" dirty="0" smtClean="0"/>
          </a:p>
          <a:p>
            <a:endParaRPr lang="en-US" dirty="0"/>
          </a:p>
        </p:txBody>
      </p:sp>
      <p:sp>
        <p:nvSpPr>
          <p:cNvPr id="4" name="Slide Number Placeholder 3"/>
          <p:cNvSpPr>
            <a:spLocks noGrp="1"/>
          </p:cNvSpPr>
          <p:nvPr>
            <p:ph type="sldNum" sz="quarter" idx="10"/>
          </p:nvPr>
        </p:nvSpPr>
        <p:spPr/>
        <p:txBody>
          <a:bodyPr/>
          <a:lstStyle/>
          <a:p>
            <a:fld id="{928FC64A-60C3-441C-B005-370FED954B9F}" type="slidenum">
              <a:rPr lang="en-US" smtClean="0"/>
              <a:pPr/>
              <a:t>7</a:t>
            </a:fld>
            <a:endParaRPr lang="en-US" dirty="0"/>
          </a:p>
        </p:txBody>
      </p:sp>
    </p:spTree>
    <p:extLst>
      <p:ext uri="{BB962C8B-B14F-4D97-AF65-F5344CB8AC3E}">
        <p14:creationId xmlns:p14="http://schemas.microsoft.com/office/powerpoint/2010/main" val="5388436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36684E-92A1-40FD-AF31-83BE2908521F}" type="slidenum">
              <a:rPr lang="en-US"/>
              <a:pPr/>
              <a:t>58</a:t>
            </a:fld>
            <a:endParaRPr lang="en-US"/>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pPr>
              <a:lnSpc>
                <a:spcPct val="80000"/>
              </a:lnSpc>
            </a:pPr>
            <a:r>
              <a:rPr lang="en-US" sz="900" b="1" dirty="0"/>
              <a:t>5.3.4.2   Individual Incremental Life Safety Tolerable Risk Guideline.  </a:t>
            </a:r>
            <a:r>
              <a:rPr lang="en-US" sz="900" dirty="0"/>
              <a:t>The individual risk is represented by the probability of life loss for the identifiable person or group by location, that is most at risk. This is combined over all modes of failure with due regard for non-mutually exclusive failure modes, for the purpose of tolerable risk evaluation. </a:t>
            </a:r>
          </a:p>
          <a:p>
            <a:pPr>
              <a:lnSpc>
                <a:spcPct val="80000"/>
              </a:lnSpc>
            </a:pPr>
            <a:endParaRPr lang="en-US" sz="900" dirty="0"/>
          </a:p>
          <a:p>
            <a:pPr>
              <a:lnSpc>
                <a:spcPct val="80000"/>
              </a:lnSpc>
            </a:pPr>
            <a:r>
              <a:rPr lang="en-GB" sz="900" b="1" dirty="0"/>
              <a:t>Probability Distribution of Potential Life Loss.  </a:t>
            </a:r>
            <a:r>
              <a:rPr lang="en-GB" sz="900" dirty="0"/>
              <a:t>The societal risk is represented by a distribution of the estimated annual probability of potential life loss from dam failure for all loading types and conditions and all failure modes and all population exposure scenarios.  This is displayed as an F-N chart which is a plot of the annual probability of </a:t>
            </a:r>
            <a:r>
              <a:rPr lang="en-GB" sz="900" dirty="0" err="1"/>
              <a:t>exceedance</a:t>
            </a:r>
            <a:r>
              <a:rPr lang="en-GB" sz="900" dirty="0"/>
              <a:t> (greater than or equal to) of potential life loss (F) vs. incremental potential loss of life (N)</a:t>
            </a:r>
            <a:r>
              <a:rPr lang="en-GB" sz="900" dirty="0">
                <a:hlinkClick r:id="" action="ppaction://noaction"/>
              </a:rPr>
              <a:t>[1]</a:t>
            </a:r>
            <a:r>
              <a:rPr lang="en-GB" sz="900" dirty="0"/>
              <a:t> due to failure compared to the no failure condition.  Thus, the F-N chart displays the estimated probability distribution of life loss for a reservoir encompassing all failure modes and all population exposure scenarios for a particular dam. </a:t>
            </a:r>
          </a:p>
          <a:p>
            <a:pPr>
              <a:lnSpc>
                <a:spcPct val="80000"/>
              </a:lnSpc>
            </a:pPr>
            <a:endParaRPr lang="en-US" sz="900" dirty="0"/>
          </a:p>
          <a:p>
            <a:pPr>
              <a:lnSpc>
                <a:spcPct val="80000"/>
              </a:lnSpc>
            </a:pPr>
            <a:r>
              <a:rPr lang="en-US" sz="900" dirty="0"/>
              <a:t>5.3.4.3.7. Except in Exceptional Circumstances.  The qualifier “except in exceptional circumstances” refers to a situation in which government, acting on behalf of society, may determine that risks exceeding the tolerable risk limits may be tolerated based on special benefits that “the dam brings to society at large”.  </a:t>
            </a:r>
            <a:r>
              <a:rPr lang="en-AU" sz="900" dirty="0"/>
              <a:t>"The justification for tolerating such high risks is the wider interests of society.  Risks, which would normally be unacceptable, can be tolerated on account of the special benefits, which the dam brings to society." (ANCOLD, October 2003). </a:t>
            </a:r>
            <a:r>
              <a:rPr lang="en-US" sz="900" dirty="0"/>
              <a:t>This is an example of the conflict between the fundamental principles of equity and efficiency.  Specifically, the maximum risk level that satisfies equity considerations can be at the expense of reducing efficiency.  The equity consideration might be relaxed because of special benefits are deemed to outweigh the increased residual risk. This exception might be made where the residual potential life loss and economic consequences are large, but where the probability of failure is very low and state of the practice risk reduction measures have been implemented.  For dams </a:t>
            </a:r>
            <a:r>
              <a:rPr lang="en-AU" sz="900" dirty="0"/>
              <a:t>in this area on Figures 5.4.b and 5.5.b USACE will look critically at the confidence in the estimate of the risk.  Full compliance with essential guidelines will be expected.  The adequacy of potential failure modes analysis and risk assessment will be carefully examined.  The USACE is to demonstrate that risks are ALARP.  HQUSACE would reach a decision based on the merits of the case.</a:t>
            </a:r>
            <a:endParaRPr lang="en-US" sz="900" dirty="0"/>
          </a:p>
          <a:p>
            <a:pPr>
              <a:lnSpc>
                <a:spcPct val="80000"/>
              </a:lnSpc>
            </a:pPr>
            <a:r>
              <a:rPr lang="en-US" sz="900" dirty="0"/>
              <a:t/>
            </a:r>
            <a:br>
              <a:rPr lang="en-US" sz="900" dirty="0"/>
            </a:br>
            <a:r>
              <a:rPr lang="en-US" sz="900" dirty="0">
                <a:hlinkClick r:id="" action="ppaction://noaction"/>
              </a:rPr>
              <a:t>[1]</a:t>
            </a:r>
            <a:r>
              <a:rPr lang="en-US" sz="900" dirty="0"/>
              <a:t> In probability textbooks a cumulative (probability) distribution function (CDF) is defined to have probability “less than or equal to” on the vertical axis and a complementary cumulative (probability) distribution function (CCDF) is defined to have probability “greater than” on the vertical axis.  Although similar to a CCDF, an F-N chart is subtly, but in some cases importantly, different because it has probability “greater than or equal to” on the vertical axis rather than “greater than” as in the CCDF.</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DSO - Dam Safety Program Management</a:t>
            </a:r>
          </a:p>
        </p:txBody>
      </p:sp>
      <p:sp>
        <p:nvSpPr>
          <p:cNvPr id="7" name="Rectangle 7"/>
          <p:cNvSpPr>
            <a:spLocks noGrp="1" noChangeArrowheads="1"/>
          </p:cNvSpPr>
          <p:nvPr>
            <p:ph type="sldNum" sz="quarter" idx="5"/>
          </p:nvPr>
        </p:nvSpPr>
        <p:spPr>
          <a:ln/>
        </p:spPr>
        <p:txBody>
          <a:bodyPr/>
          <a:lstStyle/>
          <a:p>
            <a:fld id="{06FFA5AB-F178-4C24-BFC7-84AB20516597}" type="slidenum">
              <a:rPr lang="en-US"/>
              <a:pPr/>
              <a:t>59</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pPr marL="1143000" lvl="2" indent="-228600"/>
            <a:r>
              <a:rPr lang="en-GB"/>
              <a:t>“As-low-as-reasonably-practicable” (ALARP)</a:t>
            </a:r>
          </a:p>
          <a:p>
            <a:pPr marL="228600" indent="-228600"/>
            <a:r>
              <a:rPr lang="en-GB"/>
              <a:t>The “as-low-as-reasonably-practicable” (ALARP) considerations include a way to address efficiency aspects in both individual and societal tolerable risk guidelines.  The ALARP consideration applies to the tolerable risk region of slide 12 between the tolerable risk limit and the broadly acceptable risk level.  The ALARP consideration states that risks lower than the tolerable risk limit are tolerable only if further risk reduction is impracticable or if the cost is grossly disproportional to the risk reduction.  ALARP only has meaning in evaluating risk reduction measures – it cannot be applied to an existing risk without considering the options to reduce that risk.  ALARP is an explicit consideration under ANCOLD (2003) tolerable risk guidelines.</a:t>
            </a:r>
            <a:endParaRPr lang="en-US"/>
          </a:p>
          <a:p>
            <a:pPr marL="228600" indent="-228600"/>
            <a:r>
              <a:rPr lang="en-US"/>
              <a:t>Determining that ALARP is satisfied is a matter of judgment. In making a judgment on whether risks are ALARP, the following should be taken into account (ANCOLD 2003):</a:t>
            </a:r>
          </a:p>
          <a:p>
            <a:pPr marL="228600" indent="-228600"/>
            <a:r>
              <a:rPr lang="en-US"/>
              <a:t>	• The disproportion between the sacrifice (money, time, trouble and effort) in making the safety improvement and the risk reduction that is achieved. </a:t>
            </a:r>
          </a:p>
          <a:p>
            <a:pPr marL="228600" indent="-228600"/>
            <a:r>
              <a:rPr lang="en-US"/>
              <a:t>	• The cost-effectiveness of safety improvement options; </a:t>
            </a:r>
          </a:p>
          <a:p>
            <a:pPr marL="228600" indent="-228600"/>
            <a:r>
              <a:rPr lang="en-US"/>
              <a:t>	• Any relevant recognized good practice; and </a:t>
            </a:r>
          </a:p>
          <a:p>
            <a:pPr marL="228600" indent="-228600"/>
            <a:r>
              <a:rPr lang="en-US"/>
              <a:t>	• Societal concerns as revealed by the owner’s or proponent’s consultation with the community and other stakeholders.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134807D-D75A-42F2-A092-3213512E4CB9}" type="slidenum">
              <a:rPr lang="en-US"/>
              <a:pPr/>
              <a:t>60</a:t>
            </a:fld>
            <a:endParaRPr lang="en-US"/>
          </a:p>
        </p:txBody>
      </p:sp>
      <p:sp>
        <p:nvSpPr>
          <p:cNvPr id="267266" name="Rectangle 7"/>
          <p:cNvSpPr txBox="1">
            <a:spLocks noGrp="1" noChangeArrowheads="1"/>
          </p:cNvSpPr>
          <p:nvPr/>
        </p:nvSpPr>
        <p:spPr bwMode="auto">
          <a:xfrm>
            <a:off x="3884414" y="8685894"/>
            <a:ext cx="2972098" cy="456595"/>
          </a:xfrm>
          <a:prstGeom prst="rect">
            <a:avLst/>
          </a:prstGeom>
          <a:noFill/>
          <a:ln w="9525">
            <a:noFill/>
            <a:miter lim="800000"/>
            <a:headEnd/>
            <a:tailEnd/>
          </a:ln>
        </p:spPr>
        <p:txBody>
          <a:bodyPr lIns="91432" tIns="45716" rIns="91432" bIns="45716" anchor="b"/>
          <a:lstStyle/>
          <a:p>
            <a:pPr algn="r" defTabSz="914485"/>
            <a:fld id="{AA49994E-448C-485F-9174-1E3DD1777F77}" type="slidenum">
              <a:rPr lang="en-US" sz="1200"/>
              <a:pPr algn="r" defTabSz="914485"/>
              <a:t>60</a:t>
            </a:fld>
            <a:endParaRPr lang="en-US" sz="1200" dirty="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p:spPr>
        <p:txBody>
          <a:bodyPr>
            <a:normAutofit fontScale="92500" lnSpcReduction="20000"/>
          </a:bodyPr>
          <a:lstStyle/>
          <a:p>
            <a:r>
              <a:rPr lang="en-US"/>
              <a:t>In making a judgment on whether risks are ALARP, the USACE shall take the following into account:  the level of risk in relation to the tolerable risk limit and the broadly acceptable risk level (not applicable to dams);  the disproportion between the sacrifice (money, time, trouble and effort) in implementing the risk reduction measures and the subsequent risk reduction achieved; the cost-effectiveness of the risk reduction measures; compliance with essential USACE guidelines; and societal concerns as revealed by consultation with the community and other stakeholders. </a:t>
            </a:r>
          </a:p>
          <a:p>
            <a:r>
              <a:rPr lang="en-GB"/>
              <a:t>1. The level of risk in relation to the tolerable risk limit:  When the estimated life safety risk has been reduced to the tolerable risk limit the ALARP consideration leads to the question, "How far below that limit is the level of risk to be reduced?"  The further below the tolerable risk limit the weaker the ALARP justification for further risk reductions.</a:t>
            </a:r>
            <a:endParaRPr lang="en-US"/>
          </a:p>
          <a:p>
            <a:r>
              <a:rPr lang="en-US"/>
              <a:t>2.  The cost-effectiveness of the risk reduction measures and  </a:t>
            </a:r>
          </a:p>
          <a:p>
            <a:r>
              <a:rPr lang="en-US"/>
              <a:t>3.  The disproportion between the sacrifice (money, time, trouble and effort) in implementing the risk reduction measures and the subsequent risk reduction achieved.</a:t>
            </a:r>
          </a:p>
          <a:p>
            <a:r>
              <a:rPr lang="en-US"/>
              <a:t>This entails the use of the following two measures: 1) a cost effectiveness measure called, the "cost-to-save-a-statistical-life" (CSSL); and 2) a "willingness-to-pay-to-prevent-a-statistical-fatality" (WTP), commonly referred by the Office of Management and Budget (OMB 2003) and other federal agencies as the "value-of-statistical-life" (VSL).  VSL is used by OMB, the United States Department of Transportation (USDOT) and other federal agencies to evaluate the case for regulating risk or investing in life-saving risk reduction measures.  The risk measure for disproportionality is the ratio of the adjusted CSSL divided by WTP.   The quantitative ANCOLD (2003) guidance is based on estimating the incremental CSSL for any risk reduction options that could reduce the risk below the limit values, starting at or below the limit values, and assigning a “strength of ALARP justification” to proceed with the risk reduction measure based on the magnitude of the estimated CSSL.  This approach has it roots in work by the Health Safety Executive, United Kingdom (HSE 2001) and by Bowles and Anderson (2003).  CSSL calculations are shown in Appendix K .</a:t>
            </a:r>
          </a:p>
          <a:p>
            <a:r>
              <a:rPr lang="en-US"/>
              <a:t> The ANCOLD approach has been adapted for application to USACE dams as represented in Tables 5.1 and 5.2 that show the disproportionality ratio of the CSSL to the WTP.  </a:t>
            </a:r>
          </a:p>
          <a:p>
            <a:r>
              <a:rPr lang="en-US"/>
              <a:t>Disproportionality ratio = CSSL/WTP</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DSO - Dam Safety Program Management</a:t>
            </a:r>
          </a:p>
        </p:txBody>
      </p:sp>
      <p:sp>
        <p:nvSpPr>
          <p:cNvPr id="7" name="Rectangle 7"/>
          <p:cNvSpPr>
            <a:spLocks noGrp="1" noChangeArrowheads="1"/>
          </p:cNvSpPr>
          <p:nvPr>
            <p:ph type="sldNum" sz="quarter" idx="5"/>
          </p:nvPr>
        </p:nvSpPr>
        <p:spPr>
          <a:ln/>
        </p:spPr>
        <p:txBody>
          <a:bodyPr/>
          <a:lstStyle/>
          <a:p>
            <a:fld id="{3418B285-2B0B-4A2F-8B62-91AF4213EDF0}" type="slidenum">
              <a:rPr lang="en-US"/>
              <a:pPr/>
              <a:t>62</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a:t>Risk assessment is a systematic, evidence based approach for quantifying and describing the nature, likelihood, and magnitude of risk associated with the current condition and the same values resulting from a changed condition due to some action.</a:t>
            </a:r>
          </a:p>
          <a:p>
            <a:r>
              <a:rPr lang="en-US"/>
              <a:t>Risk management is the process of problem finding and initiating action to identify, evaluate, select, implement, monitor and modify actions taken to alter levels of risk, as compared to taking no action</a:t>
            </a:r>
          </a:p>
          <a:p>
            <a:r>
              <a:rPr lang="en-US"/>
              <a:t>Risk Communication is the open, two-way exchange of information and opinion about hazards and risks leading to a better understanding of the risks and better risk management decisions.  </a:t>
            </a:r>
          </a:p>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36D386A-4B16-4CF2-8157-C260062CC291}" type="slidenum">
              <a:rPr lang="en-US" smtClean="0"/>
              <a:pPr/>
              <a:t>69</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3CE186D-1A31-4020-98DC-0117B28CA66A}" type="slidenum">
              <a:rPr lang="en-US" smtClean="0"/>
              <a:pPr/>
              <a:t>70</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t>Data was developed as part of the original risk analysis effort, John Wilson put this together using ICOLD 1975, letters to states, and Corps data base.  Point out that piping has historically been a major failure mode but doesn’t lend itself to analysis.  It is interesting to note that post-Teton dam safety laws were targeted toward changes in the state-of-the-art, seismic loading, and floods, the latter two of which could be analyzed, and the first being difficult to define.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defTabSz="914485"/>
            <a:fld id="{A67F2D4A-68A1-45BE-A7DE-646179AC3818}" type="slidenum">
              <a:rPr lang="en-US" smtClean="0"/>
              <a:pPr defTabSz="914485"/>
              <a:t>72</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defTabSz="914485"/>
            <a:fld id="{E9FD7DC8-663D-4B3C-BBB2-7EB2CA9DC74D}" type="slidenum">
              <a:rPr lang="en-US" smtClean="0"/>
              <a:pPr defTabSz="914485"/>
              <a:t>75</a:t>
            </a:fld>
            <a:endParaRPr lang="en-US" dirty="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066B417F-687A-4615-B7D9-DE26D381E977}" type="slidenum">
              <a:rPr lang="en-US" smtClean="0">
                <a:latin typeface="Arial" charset="0"/>
              </a:rPr>
              <a:pPr/>
              <a:t>78</a:t>
            </a:fld>
            <a:endParaRPr lang="en-US" smtClean="0">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02147">
              <a:defRPr/>
            </a:pPr>
            <a:r>
              <a:rPr lang="en-US" sz="2400" dirty="0" smtClean="0"/>
              <a:t>Significant and Low hazard potential dam activities secondary for funding and schedule. </a:t>
            </a:r>
          </a:p>
          <a:p>
            <a:endParaRPr lang="en-US" dirty="0" smtClean="0"/>
          </a:p>
          <a:p>
            <a:r>
              <a:rPr lang="en-US" dirty="0" smtClean="0"/>
              <a:t>The current senior-level group (approximately 100+ individuals) is less than half of what the Corps needs to support dam safety </a:t>
            </a:r>
            <a:r>
              <a:rPr lang="en-US" sz="1000" dirty="0" smtClean="0"/>
              <a:t>(USBR – 80 for 1/3 as many dams and no levees)</a:t>
            </a:r>
            <a:endParaRPr lang="en-US" dirty="0" smtClean="0"/>
          </a:p>
          <a:p>
            <a:r>
              <a:rPr lang="en-US" dirty="0" smtClean="0"/>
              <a:t>These individuals are generally the technical all-stars of their District</a:t>
            </a:r>
          </a:p>
          <a:p>
            <a:r>
              <a:rPr lang="en-US" dirty="0" smtClean="0"/>
              <a:t>Consultant firms can help with some things, but reliance on them is not a successful long-term strategy</a:t>
            </a:r>
          </a:p>
          <a:p>
            <a:r>
              <a:rPr lang="en-US" dirty="0" smtClean="0"/>
              <a:t>RMC and the regions are currently working effectively to balance senior resources</a:t>
            </a:r>
          </a:p>
          <a:p>
            <a:r>
              <a:rPr lang="en-US" dirty="0" smtClean="0"/>
              <a:t>These individuals are being driven extremely hard</a:t>
            </a:r>
          </a:p>
          <a:p>
            <a:r>
              <a:rPr lang="en-US" dirty="0" smtClean="0"/>
              <a:t>Funding exists to support more of them</a:t>
            </a:r>
            <a:endParaRPr lang="en-US" dirty="0"/>
          </a:p>
        </p:txBody>
      </p:sp>
      <p:sp>
        <p:nvSpPr>
          <p:cNvPr id="4" name="Slide Number Placeholder 3"/>
          <p:cNvSpPr>
            <a:spLocks noGrp="1"/>
          </p:cNvSpPr>
          <p:nvPr>
            <p:ph type="sldNum" sz="quarter" idx="10"/>
          </p:nvPr>
        </p:nvSpPr>
        <p:spPr/>
        <p:txBody>
          <a:bodyPr/>
          <a:lstStyle/>
          <a:p>
            <a:fld id="{48300028-2BBD-4C79-AC7E-B22ED55C7B94}" type="slidenum">
              <a:rPr lang="en-US" smtClean="0"/>
              <a:pPr/>
              <a:t>90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Overall point 4:</a:t>
            </a:r>
            <a:r>
              <a:rPr lang="en-US" baseline="0" dirty="0" smtClean="0"/>
              <a:t> </a:t>
            </a:r>
            <a:r>
              <a:rPr lang="en-US" dirty="0" smtClean="0"/>
              <a:t>Clarify</a:t>
            </a:r>
            <a:r>
              <a:rPr lang="en-US" baseline="0" dirty="0" smtClean="0"/>
              <a:t> on funding-when, how, etc.</a:t>
            </a:r>
            <a:endParaRPr lang="en-US" dirty="0" smtClean="0"/>
          </a:p>
          <a:p>
            <a:endParaRPr lang="en-US" dirty="0"/>
          </a:p>
        </p:txBody>
      </p:sp>
      <p:sp>
        <p:nvSpPr>
          <p:cNvPr id="4" name="Slide Number Placeholder 3"/>
          <p:cNvSpPr>
            <a:spLocks noGrp="1"/>
          </p:cNvSpPr>
          <p:nvPr>
            <p:ph type="sldNum" sz="quarter" idx="10"/>
          </p:nvPr>
        </p:nvSpPr>
        <p:spPr/>
        <p:txBody>
          <a:bodyPr/>
          <a:lstStyle/>
          <a:p>
            <a:fld id="{928FC64A-60C3-441C-B005-370FED954B9F}" type="slidenum">
              <a:rPr lang="en-US" smtClean="0"/>
              <a:pPr/>
              <a:t>8</a:t>
            </a:fld>
            <a:endParaRPr lang="en-US" dirty="0"/>
          </a:p>
        </p:txBody>
      </p:sp>
    </p:spTree>
    <p:extLst>
      <p:ext uri="{BB962C8B-B14F-4D97-AF65-F5344CB8AC3E}">
        <p14:creationId xmlns:p14="http://schemas.microsoft.com/office/powerpoint/2010/main" val="18656566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1079">
              <a:defRPr/>
            </a:pPr>
            <a:r>
              <a:rPr lang="en-US" dirty="0" err="1" smtClean="0"/>
              <a:t>Pic</a:t>
            </a:r>
            <a:r>
              <a:rPr lang="en-US" dirty="0" smtClean="0"/>
              <a:t> Table Rock Dam 2011 slide during high water event and repair</a:t>
            </a:r>
          </a:p>
          <a:p>
            <a:endParaRPr lang="en-US" dirty="0"/>
          </a:p>
        </p:txBody>
      </p:sp>
      <p:sp>
        <p:nvSpPr>
          <p:cNvPr id="4" name="Slide Number Placeholder 3"/>
          <p:cNvSpPr>
            <a:spLocks noGrp="1"/>
          </p:cNvSpPr>
          <p:nvPr>
            <p:ph type="sldNum" sz="quarter" idx="10"/>
          </p:nvPr>
        </p:nvSpPr>
        <p:spPr/>
        <p:txBody>
          <a:bodyPr/>
          <a:lstStyle/>
          <a:p>
            <a:fld id="{48300028-2BBD-4C79-AC7E-B22ED55C7B94}" type="slidenum">
              <a:rPr lang="en-US" smtClean="0"/>
              <a:pPr/>
              <a:t>91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point</a:t>
            </a:r>
            <a:r>
              <a:rPr lang="en-US" baseline="0" dirty="0" smtClean="0"/>
              <a:t> 2: Risk communication-keep it simple, useful, and transparent</a:t>
            </a:r>
            <a:endParaRPr lang="en-US" dirty="0"/>
          </a:p>
        </p:txBody>
      </p:sp>
      <p:sp>
        <p:nvSpPr>
          <p:cNvPr id="4" name="Slide Number Placeholder 3"/>
          <p:cNvSpPr>
            <a:spLocks noGrp="1"/>
          </p:cNvSpPr>
          <p:nvPr>
            <p:ph type="sldNum" sz="quarter" idx="10"/>
          </p:nvPr>
        </p:nvSpPr>
        <p:spPr/>
        <p:txBody>
          <a:bodyPr/>
          <a:lstStyle/>
          <a:p>
            <a:fld id="{928FC64A-60C3-441C-B005-370FED954B9F}" type="slidenum">
              <a:rPr lang="en-US" smtClean="0"/>
              <a:pPr/>
              <a:t>9</a:t>
            </a:fld>
            <a:endParaRPr lang="en-US" dirty="0"/>
          </a:p>
        </p:txBody>
      </p:sp>
    </p:spTree>
    <p:extLst>
      <p:ext uri="{BB962C8B-B14F-4D97-AF65-F5344CB8AC3E}">
        <p14:creationId xmlns:p14="http://schemas.microsoft.com/office/powerpoint/2010/main" val="1171616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Shared Responsibility</a:t>
            </a:r>
          </a:p>
          <a:p>
            <a:r>
              <a:rPr lang="en-US" dirty="0" smtClean="0"/>
              <a:t>And shared responsibility.  That doesn’t mean transferred responsibility.  In fact, an important thing we heard was the need to take on more ourselves.  </a:t>
            </a:r>
          </a:p>
          <a:p>
            <a:r>
              <a:rPr lang="en-US" dirty="0" smtClean="0"/>
              <a:t>This picture</a:t>
            </a:r>
            <a:r>
              <a:rPr lang="en-US" baseline="0" dirty="0" smtClean="0"/>
              <a:t> also represents the generational change happening at the corps</a:t>
            </a:r>
            <a:endParaRPr lang="en-US" dirty="0"/>
          </a:p>
        </p:txBody>
      </p:sp>
      <p:sp>
        <p:nvSpPr>
          <p:cNvPr id="4" name="Slide Number Placeholder 3"/>
          <p:cNvSpPr>
            <a:spLocks noGrp="1"/>
          </p:cNvSpPr>
          <p:nvPr>
            <p:ph type="sldNum" sz="quarter" idx="10"/>
          </p:nvPr>
        </p:nvSpPr>
        <p:spPr/>
        <p:txBody>
          <a:bodyPr/>
          <a:lstStyle/>
          <a:p>
            <a:pPr>
              <a:defRPr/>
            </a:pPr>
            <a:fld id="{F27243EF-2F94-4486-9B73-EBB14DF5591E}" type="slidenum">
              <a:rPr lang="en-US" smtClean="0"/>
              <a:pPr>
                <a:defRPr/>
              </a:pPr>
              <a:t>11</a:t>
            </a:fld>
            <a:endParaRPr lang="en-US" dirty="0"/>
          </a:p>
        </p:txBody>
      </p:sp>
    </p:spTree>
    <p:extLst>
      <p:ext uri="{BB962C8B-B14F-4D97-AF65-F5344CB8AC3E}">
        <p14:creationId xmlns:p14="http://schemas.microsoft.com/office/powerpoint/2010/main" val="2171675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Overal</a:t>
            </a:r>
            <a:r>
              <a:rPr lang="en-US" baseline="0" dirty="0" smtClean="0"/>
              <a:t>l point 5: Federal Alignment</a:t>
            </a:r>
            <a:endParaRPr lang="en-US" dirty="0" smtClean="0"/>
          </a:p>
          <a:p>
            <a:endParaRPr lang="en-US" dirty="0"/>
          </a:p>
        </p:txBody>
      </p:sp>
      <p:sp>
        <p:nvSpPr>
          <p:cNvPr id="4" name="Slide Number Placeholder 3"/>
          <p:cNvSpPr>
            <a:spLocks noGrp="1"/>
          </p:cNvSpPr>
          <p:nvPr>
            <p:ph type="sldNum" sz="quarter" idx="10"/>
          </p:nvPr>
        </p:nvSpPr>
        <p:spPr/>
        <p:txBody>
          <a:bodyPr/>
          <a:lstStyle/>
          <a:p>
            <a:fld id="{928FC64A-60C3-441C-B005-370FED954B9F}" type="slidenum">
              <a:rPr lang="en-US" smtClean="0"/>
              <a:pPr/>
              <a:t>12</a:t>
            </a:fld>
            <a:endParaRPr lang="en-US" dirty="0"/>
          </a:p>
        </p:txBody>
      </p:sp>
    </p:spTree>
    <p:extLst>
      <p:ext uri="{BB962C8B-B14F-4D97-AF65-F5344CB8AC3E}">
        <p14:creationId xmlns:p14="http://schemas.microsoft.com/office/powerpoint/2010/main" val="188773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 no harm</a:t>
            </a:r>
            <a:endParaRPr lang="en-US" dirty="0"/>
          </a:p>
        </p:txBody>
      </p:sp>
      <p:sp>
        <p:nvSpPr>
          <p:cNvPr id="4" name="Slide Number Placeholder 3"/>
          <p:cNvSpPr>
            <a:spLocks noGrp="1"/>
          </p:cNvSpPr>
          <p:nvPr>
            <p:ph type="sldNum" sz="quarter" idx="10"/>
          </p:nvPr>
        </p:nvSpPr>
        <p:spPr/>
        <p:txBody>
          <a:bodyPr/>
          <a:lstStyle/>
          <a:p>
            <a:pPr>
              <a:defRPr/>
            </a:pPr>
            <a:fld id="{F3E37125-4A99-43CF-9D06-4F1234F48E6C}" type="slidenum">
              <a:rPr lang="en-US" smtClean="0"/>
              <a:pPr>
                <a:defRPr/>
              </a:pPr>
              <a:t>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Failure modes</a:t>
            </a:r>
            <a:endParaRPr lang="en-US" dirty="0"/>
          </a:p>
        </p:txBody>
      </p:sp>
      <p:sp>
        <p:nvSpPr>
          <p:cNvPr id="4" name="Slide Number Placeholder 3"/>
          <p:cNvSpPr>
            <a:spLocks noGrp="1"/>
          </p:cNvSpPr>
          <p:nvPr>
            <p:ph type="sldNum" sz="quarter" idx="10"/>
          </p:nvPr>
        </p:nvSpPr>
        <p:spPr/>
        <p:txBody>
          <a:bodyPr/>
          <a:lstStyle/>
          <a:p>
            <a:pPr>
              <a:defRPr/>
            </a:pPr>
            <a:fld id="{F3E37125-4A99-43CF-9D06-4F1234F48E6C}" type="slidenum">
              <a:rPr lang="en-US" smtClean="0"/>
              <a:pPr>
                <a:defRPr/>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F4B7F1BA-D67F-4C9B-A45C-B616BB13022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03CC7D5-AADD-49FA-8209-475AB0712B2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6195FBA0-85FA-41DD-A1DD-482288AB0F1B}"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AD4C019-37C7-4484-AE0D-6330E9A3698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978772D2-7AE8-4A93-AA45-9019B250B68F}"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62ABEF5F-8FA6-440F-B410-7B1ED1EF4D37}"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2BF0D79-5E21-4B51-83BC-01370C6300A1}"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8660489-68D3-439A-9BFF-659C217B7CE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100AD57-2CF4-4544-96CA-35FCAB7A7A6B}"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4F2CABE-9980-4043-AA6F-5024EEE23119}"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D79B778-9B5B-44B4-90AA-9D0DD5F65344}"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noChangeArrowheads="1"/>
          </p:cNvSpPr>
          <p:nvPr>
            <p:ph type="ftr" sz="quarter" idx="10"/>
          </p:nvPr>
        </p:nvSpPr>
        <p:spPr>
          <a:xfrm>
            <a:off x="3124200" y="6356350"/>
            <a:ext cx="2895600" cy="365125"/>
          </a:xfrm>
          <a:prstGeom prst="rect">
            <a:avLst/>
          </a:prstGeom>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75E3C075-1F72-4B9B-8386-29E8D45DD7DC}" type="slidenum">
              <a:rPr lang="en-US"/>
              <a:pPr>
                <a:defRPr/>
              </a:pPr>
              <a:t>‹#›</a:t>
            </a:fld>
            <a:endParaRPr lang="en-US"/>
          </a:p>
        </p:txBody>
      </p:sp>
    </p:spTree>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09800"/>
            <a:ext cx="4038600" cy="3916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2209800"/>
            <a:ext cx="4038600" cy="3916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1"/>
          </p:nvPr>
        </p:nvSpPr>
        <p:spPr>
          <a:xfrm>
            <a:off x="6553200" y="6245225"/>
            <a:ext cx="2133600" cy="476250"/>
          </a:xfrm>
        </p:spPr>
        <p:txBody>
          <a:bodyPr/>
          <a:lstStyle>
            <a:lvl1pPr>
              <a:defRPr/>
            </a:lvl1pPr>
          </a:lstStyle>
          <a:p>
            <a:fld id="{61F42913-8FC2-4B34-B9BD-BE690CEE1031}"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2133600"/>
            <a:ext cx="8229600" cy="3992563"/>
          </a:xfrm>
        </p:spPr>
        <p:txBody>
          <a:bodyPr/>
          <a:lstStyle/>
          <a:p>
            <a:pPr lvl="0"/>
            <a:endParaRPr lang="en-US" noProof="0" smtClean="0"/>
          </a:p>
        </p:txBody>
      </p:sp>
      <p:sp>
        <p:nvSpPr>
          <p:cNvPr id="4" name="Rectangle 4"/>
          <p:cNvSpPr>
            <a:spLocks noGrp="1" noChangeArrowheads="1"/>
          </p:cNvSpPr>
          <p:nvPr>
            <p:ph type="sldNum" sz="quarter" idx="10"/>
          </p:nvPr>
        </p:nvSpPr>
        <p:spPr>
          <a:ln/>
        </p:spPr>
        <p:txBody>
          <a:bodyPr/>
          <a:lstStyle>
            <a:lvl1pPr>
              <a:defRPr/>
            </a:lvl1pPr>
          </a:lstStyle>
          <a:p>
            <a:pPr>
              <a:defRPr/>
            </a:pPr>
            <a:fld id="{66960708-0E9E-4C91-8FFD-047D7BFC7EEF}"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6848AC05-DBD6-4CDF-8932-29E49CCF26F1}" type="slidenum">
              <a:rPr lang="en-US" smtClean="0"/>
              <a:pPr>
                <a:defRPr/>
              </a:pPr>
              <a:t>‹#›</a:t>
            </a:fld>
            <a:endParaRPr lang="en-US" dirty="0"/>
          </a:p>
        </p:txBody>
      </p:sp>
      <p:sp>
        <p:nvSpPr>
          <p:cNvPr id="4" name="Date Placeholder 3"/>
          <p:cNvSpPr>
            <a:spLocks noGrp="1"/>
          </p:cNvSpPr>
          <p:nvPr>
            <p:ph type="dt" sz="half" idx="11"/>
          </p:nvPr>
        </p:nvSpPr>
        <p:spPr>
          <a:xfrm>
            <a:off x="457200" y="6356350"/>
            <a:ext cx="2133600" cy="365125"/>
          </a:xfrm>
          <a:prstGeom prst="rect">
            <a:avLst/>
          </a:prstGeom>
        </p:spPr>
        <p:txBody>
          <a:bodyPr/>
          <a:lstStyle/>
          <a:p>
            <a:fld id="{9249BAED-E08A-4C6A-A0AE-7DD8365358D6}" type="datetimeFigureOut">
              <a:rPr lang="en-US" smtClean="0"/>
              <a:pPr/>
              <a:t>5/23/13</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5" Type="http://schemas.openxmlformats.org/officeDocument/2006/relationships/image" Target="../media/image3.png"/><Relationship Id="rId16" Type="http://schemas.openxmlformats.org/officeDocument/2006/relationships/image" Target="../media/image4.gif"/><Relationship Id="rId17"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theme" Target="../theme/theme2.xml"/><Relationship Id="rId17"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62" name="Picture 38"/>
          <p:cNvPicPr>
            <a:picLocks noChangeAspect="1" noChangeArrowheads="1"/>
          </p:cNvPicPr>
          <p:nvPr userDrawn="1"/>
        </p:nvPicPr>
        <p:blipFill>
          <a:blip r:embed="rId13" cstate="print"/>
          <a:srcRect/>
          <a:stretch>
            <a:fillRect/>
          </a:stretch>
        </p:blipFill>
        <p:spPr bwMode="auto">
          <a:xfrm>
            <a:off x="3886200" y="3448050"/>
            <a:ext cx="5257800" cy="3409950"/>
          </a:xfrm>
          <a:prstGeom prst="rect">
            <a:avLst/>
          </a:prstGeom>
          <a:noFill/>
          <a:ln w="9525">
            <a:noFill/>
            <a:miter lim="800000"/>
            <a:headEnd/>
            <a:tailEnd/>
          </a:ln>
          <a:effectLst/>
        </p:spPr>
      </p:pic>
      <p:pic>
        <p:nvPicPr>
          <p:cNvPr id="1063" name="Picture 39"/>
          <p:cNvPicPr>
            <a:picLocks noChangeAspect="1" noChangeArrowheads="1"/>
          </p:cNvPicPr>
          <p:nvPr userDrawn="1"/>
        </p:nvPicPr>
        <p:blipFill>
          <a:blip r:embed="rId14" cstate="print"/>
          <a:srcRect/>
          <a:stretch>
            <a:fillRect/>
          </a:stretch>
        </p:blipFill>
        <p:spPr bwMode="auto">
          <a:xfrm>
            <a:off x="5029200" y="1676400"/>
            <a:ext cx="4114800" cy="2324100"/>
          </a:xfrm>
          <a:prstGeom prst="rect">
            <a:avLst/>
          </a:prstGeom>
          <a:noFill/>
          <a:ln w="9525">
            <a:noFill/>
            <a:miter lim="800000"/>
            <a:headEnd/>
            <a:tailEnd/>
          </a:ln>
          <a:effectLst/>
        </p:spPr>
      </p:pic>
      <p:sp>
        <p:nvSpPr>
          <p:cNvPr id="13" name="Freeform 12"/>
          <p:cNvSpPr/>
          <p:nvPr userDrawn="1"/>
        </p:nvSpPr>
        <p:spPr>
          <a:xfrm>
            <a:off x="0" y="-7258"/>
            <a:ext cx="9129486" cy="6894286"/>
          </a:xfrm>
          <a:custGeom>
            <a:avLst/>
            <a:gdLst>
              <a:gd name="connsiteX0" fmla="*/ 0 w 9129486"/>
              <a:gd name="connsiteY0" fmla="*/ 0 h 6894286"/>
              <a:gd name="connsiteX1" fmla="*/ 9129486 w 9129486"/>
              <a:gd name="connsiteY1" fmla="*/ 0 h 6894286"/>
              <a:gd name="connsiteX2" fmla="*/ 9129486 w 9129486"/>
              <a:gd name="connsiteY2" fmla="*/ 1669143 h 6894286"/>
              <a:gd name="connsiteX3" fmla="*/ 8824686 w 9129486"/>
              <a:gd name="connsiteY3" fmla="*/ 1669143 h 6894286"/>
              <a:gd name="connsiteX4" fmla="*/ 8432800 w 9129486"/>
              <a:gd name="connsiteY4" fmla="*/ 1683657 h 6894286"/>
              <a:gd name="connsiteX5" fmla="*/ 8026400 w 9129486"/>
              <a:gd name="connsiteY5" fmla="*/ 1756229 h 6894286"/>
              <a:gd name="connsiteX6" fmla="*/ 7649029 w 9129486"/>
              <a:gd name="connsiteY6" fmla="*/ 1872343 h 6894286"/>
              <a:gd name="connsiteX7" fmla="*/ 7097486 w 9129486"/>
              <a:gd name="connsiteY7" fmla="*/ 2061029 h 6894286"/>
              <a:gd name="connsiteX8" fmla="*/ 6647543 w 9129486"/>
              <a:gd name="connsiteY8" fmla="*/ 2278743 h 6894286"/>
              <a:gd name="connsiteX9" fmla="*/ 6313714 w 9129486"/>
              <a:gd name="connsiteY9" fmla="*/ 2496457 h 6894286"/>
              <a:gd name="connsiteX10" fmla="*/ 5892800 w 9129486"/>
              <a:gd name="connsiteY10" fmla="*/ 2844800 h 6894286"/>
              <a:gd name="connsiteX11" fmla="*/ 5457371 w 9129486"/>
              <a:gd name="connsiteY11" fmla="*/ 3251200 h 6894286"/>
              <a:gd name="connsiteX12" fmla="*/ 5138057 w 9129486"/>
              <a:gd name="connsiteY12" fmla="*/ 3628571 h 6894286"/>
              <a:gd name="connsiteX13" fmla="*/ 4804229 w 9129486"/>
              <a:gd name="connsiteY13" fmla="*/ 4107543 h 6894286"/>
              <a:gd name="connsiteX14" fmla="*/ 4542971 w 9129486"/>
              <a:gd name="connsiteY14" fmla="*/ 4601029 h 6894286"/>
              <a:gd name="connsiteX15" fmla="*/ 4296229 w 9129486"/>
              <a:gd name="connsiteY15" fmla="*/ 5210629 h 6894286"/>
              <a:gd name="connsiteX16" fmla="*/ 4136571 w 9129486"/>
              <a:gd name="connsiteY16" fmla="*/ 5820229 h 6894286"/>
              <a:gd name="connsiteX17" fmla="*/ 4064000 w 9129486"/>
              <a:gd name="connsiteY17" fmla="*/ 6299200 h 6894286"/>
              <a:gd name="connsiteX18" fmla="*/ 4020457 w 9129486"/>
              <a:gd name="connsiteY18" fmla="*/ 6894286 h 6894286"/>
              <a:gd name="connsiteX19" fmla="*/ 0 w 9129486"/>
              <a:gd name="connsiteY19" fmla="*/ 6865257 h 6894286"/>
              <a:gd name="connsiteX20" fmla="*/ 0 w 9129486"/>
              <a:gd name="connsiteY20" fmla="*/ 0 h 68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29486" h="6894286">
                <a:moveTo>
                  <a:pt x="0" y="0"/>
                </a:moveTo>
                <a:lnTo>
                  <a:pt x="9129486" y="0"/>
                </a:lnTo>
                <a:lnTo>
                  <a:pt x="9129486" y="1669143"/>
                </a:lnTo>
                <a:lnTo>
                  <a:pt x="8824686" y="1669143"/>
                </a:lnTo>
                <a:lnTo>
                  <a:pt x="8432800" y="1683657"/>
                </a:lnTo>
                <a:lnTo>
                  <a:pt x="8026400" y="1756229"/>
                </a:lnTo>
                <a:lnTo>
                  <a:pt x="7649029" y="1872343"/>
                </a:lnTo>
                <a:lnTo>
                  <a:pt x="7097486" y="2061029"/>
                </a:lnTo>
                <a:lnTo>
                  <a:pt x="6647543" y="2278743"/>
                </a:lnTo>
                <a:lnTo>
                  <a:pt x="6313714" y="2496457"/>
                </a:lnTo>
                <a:lnTo>
                  <a:pt x="5892800" y="2844800"/>
                </a:lnTo>
                <a:lnTo>
                  <a:pt x="5457371" y="3251200"/>
                </a:lnTo>
                <a:lnTo>
                  <a:pt x="5138057" y="3628571"/>
                </a:lnTo>
                <a:lnTo>
                  <a:pt x="4804229" y="4107543"/>
                </a:lnTo>
                <a:lnTo>
                  <a:pt x="4542971" y="4601029"/>
                </a:lnTo>
                <a:lnTo>
                  <a:pt x="4296229" y="5210629"/>
                </a:lnTo>
                <a:lnTo>
                  <a:pt x="4136571" y="5820229"/>
                </a:lnTo>
                <a:lnTo>
                  <a:pt x="4064000" y="6299200"/>
                </a:lnTo>
                <a:lnTo>
                  <a:pt x="4020457" y="6894286"/>
                </a:lnTo>
                <a:lnTo>
                  <a:pt x="0" y="6865257"/>
                </a:lnTo>
                <a:lnTo>
                  <a:pt x="0" y="0"/>
                </a:lnTo>
                <a:close/>
              </a:path>
            </a:pathLst>
          </a:custGeom>
          <a:solidFill>
            <a:schemeClr val="bg1">
              <a:lumMod val="95000"/>
            </a:scheme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USACE_logo"/>
          <p:cNvPicPr>
            <a:picLocks noChangeAspect="1" noChangeArrowheads="1"/>
          </p:cNvPicPr>
          <p:nvPr userDrawn="1"/>
        </p:nvPicPr>
        <p:blipFill>
          <a:blip r:embed="rId15" cstate="print"/>
          <a:srcRect/>
          <a:stretch>
            <a:fillRect/>
          </a:stretch>
        </p:blipFill>
        <p:spPr bwMode="auto">
          <a:xfrm>
            <a:off x="228600" y="5081588"/>
            <a:ext cx="1371600" cy="938213"/>
          </a:xfrm>
          <a:prstGeom prst="rect">
            <a:avLst/>
          </a:prstGeom>
          <a:noFill/>
        </p:spPr>
      </p:pic>
      <p:sp>
        <p:nvSpPr>
          <p:cNvPr id="1043" name="Line 19"/>
          <p:cNvSpPr>
            <a:spLocks noChangeShapeType="1"/>
          </p:cNvSpPr>
          <p:nvPr/>
        </p:nvSpPr>
        <p:spPr bwMode="auto">
          <a:xfrm>
            <a:off x="4953000" y="3962400"/>
            <a:ext cx="4191000" cy="0"/>
          </a:xfrm>
          <a:prstGeom prst="line">
            <a:avLst/>
          </a:prstGeom>
          <a:noFill/>
          <a:ln w="63500">
            <a:solidFill>
              <a:schemeClr val="bg1"/>
            </a:solidFill>
            <a:round/>
            <a:headEnd/>
            <a:tailEnd/>
          </a:ln>
          <a:effectLst/>
        </p:spPr>
        <p:txBody>
          <a:bodyPr/>
          <a:lstStyle/>
          <a:p>
            <a:endParaRPr lang="en-US"/>
          </a:p>
        </p:txBody>
      </p:sp>
      <p:sp>
        <p:nvSpPr>
          <p:cNvPr id="1026" name="Rectangle 2"/>
          <p:cNvSpPr>
            <a:spLocks noGrp="1" noChangeArrowheads="1"/>
          </p:cNvSpPr>
          <p:nvPr>
            <p:ph type="title"/>
          </p:nvPr>
        </p:nvSpPr>
        <p:spPr bwMode="auto">
          <a:xfrm>
            <a:off x="76200" y="152400"/>
            <a:ext cx="6324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PRESENTATION TITLE</a:t>
            </a:r>
          </a:p>
        </p:txBody>
      </p:sp>
      <p:sp>
        <p:nvSpPr>
          <p:cNvPr id="1033" name="Text Box 9"/>
          <p:cNvSpPr txBox="1">
            <a:spLocks noChangeArrowheads="1"/>
          </p:cNvSpPr>
          <p:nvPr/>
        </p:nvSpPr>
        <p:spPr bwMode="auto">
          <a:xfrm>
            <a:off x="136525" y="6096000"/>
            <a:ext cx="2454275" cy="549275"/>
          </a:xfrm>
          <a:prstGeom prst="rect">
            <a:avLst/>
          </a:prstGeom>
          <a:noFill/>
          <a:ln w="9525">
            <a:noFill/>
            <a:miter lim="800000"/>
            <a:headEnd/>
            <a:tailEnd/>
          </a:ln>
          <a:effectLst/>
        </p:spPr>
        <p:txBody>
          <a:bodyPr wrap="square">
            <a:spAutoFit/>
          </a:bodyPr>
          <a:lstStyle/>
          <a:p>
            <a:r>
              <a:rPr lang="en-US" sz="1200" b="1" dirty="0" smtClean="0"/>
              <a:t>Corps </a:t>
            </a:r>
            <a:r>
              <a:rPr lang="en-US" sz="1200" b="1" dirty="0"/>
              <a:t>of Engineers</a:t>
            </a:r>
          </a:p>
          <a:p>
            <a:r>
              <a:rPr lang="en-US" b="1" dirty="0"/>
              <a:t>BUILDING STRONG</a:t>
            </a:r>
            <a:r>
              <a:rPr lang="en-US" sz="1400" b="1" baseline="-25000" dirty="0"/>
              <a:t>®</a:t>
            </a:r>
          </a:p>
        </p:txBody>
      </p:sp>
      <p:pic>
        <p:nvPicPr>
          <p:cNvPr id="10" name="Picture 23"/>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28600" y="3886200"/>
            <a:ext cx="1207672" cy="1131304"/>
          </a:xfrm>
          <a:prstGeom prst="rect">
            <a:avLst/>
          </a:prstGeom>
          <a:noFill/>
        </p:spPr>
      </p:pic>
      <p:pic>
        <p:nvPicPr>
          <p:cNvPr id="11" name="Picture 25"/>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676400" y="3886200"/>
            <a:ext cx="1143000" cy="1143000"/>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charset="0"/>
        </a:defRPr>
      </a:lvl2pPr>
      <a:lvl3pPr algn="l" rtl="0" fontAlgn="base">
        <a:spcBef>
          <a:spcPct val="0"/>
        </a:spcBef>
        <a:spcAft>
          <a:spcPct val="0"/>
        </a:spcAft>
        <a:defRPr sz="3600" b="1">
          <a:solidFill>
            <a:schemeClr val="tx2"/>
          </a:solidFill>
          <a:latin typeface="Arial" charset="0"/>
        </a:defRPr>
      </a:lvl3pPr>
      <a:lvl4pPr algn="l" rtl="0" fontAlgn="base">
        <a:spcBef>
          <a:spcPct val="0"/>
        </a:spcBef>
        <a:spcAft>
          <a:spcPct val="0"/>
        </a:spcAft>
        <a:defRPr sz="3600" b="1">
          <a:solidFill>
            <a:schemeClr val="tx2"/>
          </a:solidFill>
          <a:latin typeface="Arial" charset="0"/>
        </a:defRPr>
      </a:lvl4pPr>
      <a:lvl5pPr algn="l" rtl="0" fontAlgn="base">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3687647A-9332-4357-AB56-6FD9E33C24C2}" type="slidenum">
              <a:rPr lang="en-US"/>
              <a:pPr/>
              <a:t>‹#›</a:t>
            </a:fld>
            <a:endParaRPr lang="en-US"/>
          </a:p>
        </p:txBody>
      </p:sp>
      <p:sp>
        <p:nvSpPr>
          <p:cNvPr id="3082" name="Line 10"/>
          <p:cNvSpPr>
            <a:spLocks noChangeShapeType="1"/>
          </p:cNvSpPr>
          <p:nvPr/>
        </p:nvSpPr>
        <p:spPr bwMode="auto">
          <a:xfrm flipH="1">
            <a:off x="381000" y="6324600"/>
            <a:ext cx="7467600" cy="0"/>
          </a:xfrm>
          <a:prstGeom prst="line">
            <a:avLst/>
          </a:prstGeom>
          <a:noFill/>
          <a:ln w="9525">
            <a:solidFill>
              <a:schemeClr val="tx1"/>
            </a:solidFill>
            <a:round/>
            <a:headEnd/>
            <a:tailEnd/>
          </a:ln>
          <a:effectLst/>
        </p:spPr>
        <p:txBody>
          <a:bodyPr/>
          <a:lstStyle/>
          <a:p>
            <a:endParaRPr lang="en-US"/>
          </a:p>
        </p:txBody>
      </p:sp>
      <p:pic>
        <p:nvPicPr>
          <p:cNvPr id="8" name="Picture 8" descr="USACE_logo"/>
          <p:cNvPicPr>
            <a:picLocks noChangeAspect="1" noChangeArrowheads="1"/>
          </p:cNvPicPr>
          <p:nvPr userDrawn="1"/>
        </p:nvPicPr>
        <p:blipFill>
          <a:blip r:embed="rId17" cstate="print"/>
          <a:srcRect/>
          <a:stretch>
            <a:fillRect/>
          </a:stretch>
        </p:blipFill>
        <p:spPr bwMode="auto">
          <a:xfrm>
            <a:off x="8106597" y="5943600"/>
            <a:ext cx="1037403" cy="709613"/>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SzPct val="75000"/>
        <a:buFont typeface="Arial" charset="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fontAlgn="base">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David.B.Paul@usace.army.mil" TargetMode="Externa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3.emf"/><Relationship Id="rId1" Type="http://schemas.openxmlformats.org/officeDocument/2006/relationships/vmlDrawing" Target="../drawings/vmlDrawing1.vml"/><Relationship Id="rId2"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xml"/><Relationship Id="rId3"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6.jpeg"/><Relationship Id="rId3"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13.xml"/><Relationship Id="rId3"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2.bin"/><Relationship Id="rId5" Type="http://schemas.openxmlformats.org/officeDocument/2006/relationships/image" Target="../media/image21.emf"/><Relationship Id="rId1" Type="http://schemas.openxmlformats.org/officeDocument/2006/relationships/vmlDrawing" Target="../drawings/vmlDrawing2.vml"/><Relationship Id="rId2"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2.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3.bin"/><Relationship Id="rId5" Type="http://schemas.openxmlformats.org/officeDocument/2006/relationships/image" Target="../media/image23.emf"/><Relationship Id="rId1" Type="http://schemas.openxmlformats.org/officeDocument/2006/relationships/vmlDrawing" Target="../drawings/vmlDrawing3.vml"/><Relationship Id="rId2"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hyperlink" Target="https://nld.usace.army.mil/" TargetMode="External"/><Relationship Id="rId5" Type="http://schemas.openxmlformats.org/officeDocument/2006/relationships/hyperlink" Target="http://www.usace.army.mil/LeveeSafety/Background/Pages/intro.aspx" TargetMode="External"/><Relationship Id="rId6" Type="http://schemas.openxmlformats.org/officeDocument/2006/relationships/image" Target="../media/image26.jpeg"/><Relationship Id="rId1" Type="http://schemas.openxmlformats.org/officeDocument/2006/relationships/slideLayout" Target="../slideLayouts/slideLayout17.xml"/><Relationship Id="rId2"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package" Target="../embeddings/Microsoft_Word_Document1.docx"/><Relationship Id="rId5" Type="http://schemas.openxmlformats.org/officeDocument/2006/relationships/image" Target="../media/image27.emf"/><Relationship Id="rId1" Type="http://schemas.openxmlformats.org/officeDocument/2006/relationships/vmlDrawing" Target="../drawings/vmlDrawing4.vml"/><Relationship Id="rId2"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 Id="rId3"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chart" Target="../charts/char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3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3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35.jpeg"/></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36.emf"/><Relationship Id="rId1" Type="http://schemas.openxmlformats.org/officeDocument/2006/relationships/vmlDrawing" Target="../drawings/vmlDrawing5.vml"/><Relationship Id="rId2"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36.emf"/><Relationship Id="rId1" Type="http://schemas.openxmlformats.org/officeDocument/2006/relationships/vmlDrawing" Target="../drawings/vmlDrawing6.vml"/><Relationship Id="rId2"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7.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3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xml"/><Relationship Id="rId3" Type="http://schemas.openxmlformats.org/officeDocument/2006/relationships/image" Target="../media/image39.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8.xml"/><Relationship Id="rId3" Type="http://schemas.openxmlformats.org/officeDocument/2006/relationships/image" Target="../media/image39.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40.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41.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2.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36.emf"/><Relationship Id="rId5" Type="http://schemas.openxmlformats.org/officeDocument/2006/relationships/image" Target="../media/image31.png"/><Relationship Id="rId1" Type="http://schemas.openxmlformats.org/officeDocument/2006/relationships/vmlDrawing" Target="../drawings/vmlDrawing7.vml"/><Relationship Id="rId2"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36.emf"/><Relationship Id="rId1" Type="http://schemas.openxmlformats.org/officeDocument/2006/relationships/vmlDrawing" Target="../drawings/vmlDrawing8.vml"/><Relationship Id="rId2"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36.emf"/><Relationship Id="rId5" Type="http://schemas.openxmlformats.org/officeDocument/2006/relationships/chart" Target="../charts/chart3.xml"/><Relationship Id="rId1" Type="http://schemas.openxmlformats.org/officeDocument/2006/relationships/vmlDrawing" Target="../drawings/vmlDrawing9.vml"/><Relationship Id="rId2"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4.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oleObject" Target="../embeddings/oleObject9.bin"/><Relationship Id="rId5" Type="http://schemas.openxmlformats.org/officeDocument/2006/relationships/image" Target="../media/image45.emf"/><Relationship Id="rId1" Type="http://schemas.openxmlformats.org/officeDocument/2006/relationships/vmlDrawing" Target="../drawings/vmlDrawing10.vml"/><Relationship Id="rId2"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1.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2.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91.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jpe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8600" y="152400"/>
            <a:ext cx="8610600" cy="1600200"/>
          </a:xfrm>
        </p:spPr>
        <p:txBody>
          <a:bodyPr/>
          <a:lstStyle/>
          <a:p>
            <a:r>
              <a:rPr lang="pt-BR" dirty="0" smtClean="0"/>
              <a:t>ABORDAGEM DE RISCO, GERENCIAMENTO DE RISCO, E DIRETRIZES DE </a:t>
            </a:r>
            <a:r>
              <a:rPr lang="pt-BR" smtClean="0"/>
              <a:t>RISCO TOLERÁVEL</a:t>
            </a:r>
            <a:endParaRPr lang="pt-BR" noProof="0" dirty="0"/>
          </a:p>
        </p:txBody>
      </p:sp>
      <p:sp>
        <p:nvSpPr>
          <p:cNvPr id="4100" name="Text Box 4"/>
          <p:cNvSpPr txBox="1">
            <a:spLocks noChangeArrowheads="1"/>
          </p:cNvSpPr>
          <p:nvPr/>
        </p:nvSpPr>
        <p:spPr bwMode="auto">
          <a:xfrm>
            <a:off x="228600" y="1828800"/>
            <a:ext cx="3505200" cy="2185214"/>
          </a:xfrm>
          <a:prstGeom prst="rect">
            <a:avLst/>
          </a:prstGeom>
          <a:noFill/>
          <a:ln w="9525">
            <a:noFill/>
            <a:miter lim="800000"/>
            <a:headEnd/>
            <a:tailEnd/>
          </a:ln>
          <a:effectLst/>
        </p:spPr>
        <p:txBody>
          <a:bodyPr>
            <a:spAutoFit/>
          </a:bodyPr>
          <a:lstStyle/>
          <a:p>
            <a:r>
              <a:rPr lang="en-US" sz="1600" b="1" dirty="0" smtClean="0"/>
              <a:t>Dave Paul, P.E.</a:t>
            </a:r>
          </a:p>
          <a:p>
            <a:r>
              <a:rPr lang="en-US" sz="1600" dirty="0" smtClean="0"/>
              <a:t>Lead Civil Engineer</a:t>
            </a:r>
          </a:p>
          <a:p>
            <a:r>
              <a:rPr lang="en-US" sz="1600" dirty="0" smtClean="0"/>
              <a:t>U.S. Army Corps of Engineers</a:t>
            </a:r>
          </a:p>
          <a:p>
            <a:r>
              <a:rPr lang="en-US" sz="1600" dirty="0" smtClean="0"/>
              <a:t>Risk Management Center    </a:t>
            </a:r>
          </a:p>
          <a:p>
            <a:r>
              <a:rPr lang="en-US" sz="1600" dirty="0" smtClean="0">
                <a:hlinkClick r:id="rId2"/>
              </a:rPr>
              <a:t>David.B.Paul@usace.army.mil</a:t>
            </a:r>
            <a:endParaRPr lang="en-US" sz="1600" dirty="0" smtClean="0"/>
          </a:p>
          <a:p>
            <a:pPr>
              <a:spcBef>
                <a:spcPts val="0"/>
              </a:spcBef>
            </a:pPr>
            <a:endParaRPr lang="en-US" sz="1400" dirty="0" smtClean="0"/>
          </a:p>
          <a:p>
            <a:pPr>
              <a:spcBef>
                <a:spcPts val="0"/>
              </a:spcBef>
            </a:pPr>
            <a:r>
              <a:rPr lang="en-US" sz="1400" dirty="0" smtClean="0"/>
              <a:t>Dam Safety Workshop</a:t>
            </a:r>
          </a:p>
          <a:p>
            <a:pPr>
              <a:spcBef>
                <a:spcPts val="0"/>
              </a:spcBef>
            </a:pPr>
            <a:r>
              <a:rPr lang="en-US" sz="1400" dirty="0" smtClean="0"/>
              <a:t>Brasília, Brazil</a:t>
            </a:r>
          </a:p>
          <a:p>
            <a:pPr>
              <a:spcBef>
                <a:spcPts val="0"/>
              </a:spcBef>
            </a:pPr>
            <a:r>
              <a:rPr lang="en-US" sz="1400" dirty="0" smtClean="0"/>
              <a:t>20-24 May 2013</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207963"/>
          <a:ext cx="9144000" cy="7065963"/>
        </p:xfrm>
        <a:graphic>
          <a:graphicData uri="http://schemas.openxmlformats.org/presentationml/2006/ole">
            <mc:AlternateContent xmlns:mc="http://schemas.openxmlformats.org/markup-compatibility/2006">
              <mc:Choice xmlns:v="urn:schemas-microsoft-com:vml" Requires="v">
                <p:oleObj spid="_x0000_s114728" name="Acrobat Document" r:id="rId3" imgW="5940000" imgH="4577760" progId="AcroExch.Document.7">
                  <p:embed/>
                </p:oleObj>
              </mc:Choice>
              <mc:Fallback>
                <p:oleObj name="Acrobat Document" r:id="rId3" imgW="5940000" imgH="4577760" progId="AcroExch.Document.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7963"/>
                        <a:ext cx="9144000" cy="706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 name="TextBox 3"/>
          <p:cNvSpPr txBox="1"/>
          <p:nvPr/>
        </p:nvSpPr>
        <p:spPr>
          <a:xfrm>
            <a:off x="990600" y="152400"/>
            <a:ext cx="7924800" cy="707886"/>
          </a:xfrm>
          <a:prstGeom prst="rect">
            <a:avLst/>
          </a:prstGeom>
          <a:solidFill>
            <a:schemeClr val="bg1"/>
          </a:solidFill>
        </p:spPr>
        <p:txBody>
          <a:bodyPr wrap="square" rtlCol="0">
            <a:spAutoFit/>
          </a:bodyPr>
          <a:lstStyle/>
          <a:p>
            <a:pPr algn="ctr"/>
            <a:r>
              <a:rPr lang="en-US" sz="4000" b="1" dirty="0" err="1" smtClean="0"/>
              <a:t>Vamos</a:t>
            </a:r>
            <a:r>
              <a:rPr lang="en-US" sz="4000" b="1" dirty="0" smtClean="0"/>
              <a:t> </a:t>
            </a:r>
            <a:r>
              <a:rPr lang="en-US" sz="4000" b="1" dirty="0" err="1" smtClean="0"/>
              <a:t>mudar</a:t>
            </a:r>
            <a:r>
              <a:rPr lang="en-US" sz="4000" b="1" dirty="0" smtClean="0"/>
              <a:t> o </a:t>
            </a:r>
            <a:r>
              <a:rPr lang="en-US" sz="4000" b="1" dirty="0" err="1" smtClean="0"/>
              <a:t>diálogo</a:t>
            </a:r>
            <a:r>
              <a:rPr lang="en-US" sz="4000" b="1" dirty="0" smtClean="0"/>
              <a:t>!</a:t>
            </a:r>
            <a:endParaRPr lang="en-US" sz="4000" b="1"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6848AC05-DBD6-4CDF-8932-29E49CCF26F1}" type="slidenum">
              <a:rPr lang="en-US" smtClean="0"/>
              <a:pPr>
                <a:defRPr/>
              </a:pPr>
              <a:t>11</a:t>
            </a:fld>
            <a:endParaRPr lang="en-US" dirty="0"/>
          </a:p>
        </p:txBody>
      </p:sp>
      <p:pic>
        <p:nvPicPr>
          <p:cNvPr id="9218" name="Picture 2" descr="F:\Sandbagg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381000"/>
            <a:ext cx="9144001" cy="75438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5410200"/>
            <a:ext cx="8736085" cy="1077218"/>
          </a:xfrm>
          <a:prstGeom prst="rect">
            <a:avLst/>
          </a:prstGeom>
          <a:noFill/>
        </p:spPr>
        <p:txBody>
          <a:bodyPr wrap="none" rtlCol="0">
            <a:spAutoFit/>
          </a:bodyPr>
          <a:lstStyle/>
          <a:p>
            <a:r>
              <a:rPr lang="en-US" sz="3200" b="1" dirty="0" err="1" smtClean="0">
                <a:solidFill>
                  <a:schemeClr val="bg1"/>
                </a:solidFill>
              </a:rPr>
              <a:t>Riscos</a:t>
            </a:r>
            <a:r>
              <a:rPr lang="en-US" sz="3200" b="1" dirty="0" smtClean="0">
                <a:solidFill>
                  <a:schemeClr val="bg1"/>
                </a:solidFill>
              </a:rPr>
              <a:t> </a:t>
            </a:r>
            <a:r>
              <a:rPr lang="en-US" sz="3200" b="1" dirty="0" err="1" smtClean="0">
                <a:solidFill>
                  <a:schemeClr val="bg1"/>
                </a:solidFill>
              </a:rPr>
              <a:t>Compartilhados</a:t>
            </a:r>
            <a:r>
              <a:rPr lang="en-US" sz="3200" b="1" dirty="0" smtClean="0">
                <a:solidFill>
                  <a:schemeClr val="bg1"/>
                </a:solidFill>
              </a:rPr>
              <a:t>, </a:t>
            </a:r>
            <a:r>
              <a:rPr lang="en-US" sz="3200" b="1" dirty="0" err="1" smtClean="0">
                <a:solidFill>
                  <a:schemeClr val="bg1"/>
                </a:solidFill>
              </a:rPr>
              <a:t>Responsabilidades</a:t>
            </a:r>
            <a:r>
              <a:rPr lang="en-US" sz="3200" b="1" dirty="0" smtClean="0">
                <a:solidFill>
                  <a:schemeClr val="bg1"/>
                </a:solidFill>
              </a:rPr>
              <a:t> </a:t>
            </a:r>
            <a:endParaRPr lang="en-US" sz="3200" b="1" dirty="0">
              <a:solidFill>
                <a:schemeClr val="bg1"/>
              </a:solidFill>
            </a:endParaRPr>
          </a:p>
          <a:p>
            <a:r>
              <a:rPr lang="en-US" sz="3200" b="1" dirty="0" err="1" smtClean="0">
                <a:solidFill>
                  <a:schemeClr val="bg1"/>
                </a:solidFill>
              </a:rPr>
              <a:t>Compartilhadas</a:t>
            </a:r>
            <a:endParaRPr lang="en-US" sz="3200" b="1" dirty="0">
              <a:solidFill>
                <a:schemeClr val="bg1"/>
              </a:solidFill>
            </a:endParaRPr>
          </a:p>
        </p:txBody>
      </p:sp>
    </p:spTree>
    <p:extLst>
      <p:ext uri="{BB962C8B-B14F-4D97-AF65-F5344CB8AC3E}">
        <p14:creationId xmlns:p14="http://schemas.microsoft.com/office/powerpoint/2010/main" val="37003429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freecrmstrategies.files.wordpress.com/2010/11/rowing_cre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00200" y="152400"/>
            <a:ext cx="6111293" cy="769441"/>
          </a:xfrm>
          <a:prstGeom prst="rect">
            <a:avLst/>
          </a:prstGeom>
          <a:noFill/>
        </p:spPr>
        <p:txBody>
          <a:bodyPr wrap="none" rtlCol="0">
            <a:spAutoFit/>
          </a:bodyPr>
          <a:lstStyle/>
          <a:p>
            <a:r>
              <a:rPr lang="en-US" sz="4400" b="1" dirty="0" err="1" smtClean="0">
                <a:solidFill>
                  <a:srgbClr val="FFFFFF"/>
                </a:solidFill>
              </a:rPr>
              <a:t>Abordagem</a:t>
            </a:r>
            <a:r>
              <a:rPr lang="en-US" sz="4400" b="1" dirty="0" smtClean="0">
                <a:solidFill>
                  <a:srgbClr val="FFFFFF"/>
                </a:solidFill>
              </a:rPr>
              <a:t> </a:t>
            </a:r>
            <a:r>
              <a:rPr lang="en-US" sz="4400" b="1" dirty="0" err="1" smtClean="0">
                <a:solidFill>
                  <a:srgbClr val="FFFFFF"/>
                </a:solidFill>
              </a:rPr>
              <a:t>Sistêmica</a:t>
            </a:r>
            <a:endParaRPr lang="en-US" sz="4400" b="1" dirty="0">
              <a:solidFill>
                <a:srgbClr val="FFFFFF"/>
              </a:solidFill>
            </a:endParaRPr>
          </a:p>
        </p:txBody>
      </p:sp>
    </p:spTree>
    <p:extLst>
      <p:ext uri="{BB962C8B-B14F-4D97-AF65-F5344CB8AC3E}">
        <p14:creationId xmlns:p14="http://schemas.microsoft.com/office/powerpoint/2010/main" val="37593519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2910E39-9DDD-4401-B793-84D146E805B1}" type="slidenum">
              <a:rPr lang="en-US" smtClean="0"/>
              <a:pPr>
                <a:defRPr/>
              </a:pPr>
              <a:t>13</a:t>
            </a:fld>
            <a:endParaRPr lang="en-US" dirty="0"/>
          </a:p>
        </p:txBody>
      </p:sp>
      <p:pic>
        <p:nvPicPr>
          <p:cNvPr id="191490" name="Picture 2" descr="http://ts2.mm.bing.net/th?id=I4564189426549277&amp;pid=1.7&amp;w=122&amp;h=149&amp;c=7&amp;rs=1"/>
          <p:cNvPicPr>
            <a:picLocks noChangeAspect="1" noChangeArrowheads="1"/>
          </p:cNvPicPr>
          <p:nvPr/>
        </p:nvPicPr>
        <p:blipFill>
          <a:blip r:embed="rId2" cstate="print"/>
          <a:srcRect/>
          <a:stretch>
            <a:fillRect/>
          </a:stretch>
        </p:blipFill>
        <p:spPr bwMode="auto">
          <a:xfrm>
            <a:off x="5562600" y="2837512"/>
            <a:ext cx="2457450" cy="3001314"/>
          </a:xfrm>
          <a:prstGeom prst="rect">
            <a:avLst/>
          </a:prstGeom>
          <a:noFill/>
        </p:spPr>
      </p:pic>
      <p:pic>
        <p:nvPicPr>
          <p:cNvPr id="191493" name="Picture 5" descr="http://ts1.mm.bing.net/th?id=I4591166119151660&amp;pid=1.7&amp;w=166&amp;h=144&amp;c=7&amp;rs=1"/>
          <p:cNvPicPr>
            <a:picLocks noChangeAspect="1" noChangeArrowheads="1"/>
          </p:cNvPicPr>
          <p:nvPr/>
        </p:nvPicPr>
        <p:blipFill>
          <a:blip r:embed="rId3" cstate="print"/>
          <a:srcRect/>
          <a:stretch>
            <a:fillRect/>
          </a:stretch>
        </p:blipFill>
        <p:spPr bwMode="auto">
          <a:xfrm>
            <a:off x="0" y="-396608"/>
            <a:ext cx="9144000" cy="7932151"/>
          </a:xfrm>
          <a:prstGeom prst="rect">
            <a:avLst/>
          </a:prstGeom>
          <a:noFill/>
        </p:spPr>
      </p:pic>
      <p:sp>
        <p:nvSpPr>
          <p:cNvPr id="5" name="TextBox 4"/>
          <p:cNvSpPr txBox="1"/>
          <p:nvPr/>
        </p:nvSpPr>
        <p:spPr>
          <a:xfrm>
            <a:off x="762000" y="762000"/>
            <a:ext cx="3226364" cy="1446550"/>
          </a:xfrm>
          <a:prstGeom prst="rect">
            <a:avLst/>
          </a:prstGeom>
          <a:noFill/>
        </p:spPr>
        <p:txBody>
          <a:bodyPr wrap="none" rtlCol="0">
            <a:spAutoFit/>
          </a:bodyPr>
          <a:lstStyle/>
          <a:p>
            <a:r>
              <a:rPr lang="en-US" sz="4400" b="1" dirty="0" err="1" smtClean="0"/>
              <a:t>Periódico</a:t>
            </a:r>
            <a:r>
              <a:rPr lang="en-US" sz="4400" b="1" dirty="0" smtClean="0"/>
              <a:t> e </a:t>
            </a:r>
          </a:p>
          <a:p>
            <a:r>
              <a:rPr lang="en-US" sz="4400" b="1" dirty="0" err="1" smtClean="0"/>
              <a:t>Contínuo</a:t>
            </a:r>
            <a:r>
              <a:rPr lang="en-US" sz="4400" b="1" dirty="0" smtClean="0"/>
              <a:t> </a:t>
            </a:r>
            <a:endParaRPr lang="en-US" sz="4400" b="1"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043F20B-9ABF-403B-BADA-7CEA110C3B16}" type="slidenum">
              <a:rPr lang="en-US" smtClean="0"/>
              <a:pPr>
                <a:defRPr/>
              </a:pPr>
              <a:t>14</a:t>
            </a:fld>
            <a:endParaRPr lang="en-US" dirty="0"/>
          </a:p>
        </p:txBody>
      </p:sp>
      <p:pic>
        <p:nvPicPr>
          <p:cNvPr id="10248" name="Picture 8" descr="http://ts1.mm.bing.net/th?id=I4530916314383028&amp;pid=1.8&amp;w=257&amp;h=155&amp;c=7&amp;rs=1"/>
          <p:cNvPicPr>
            <a:picLocks noChangeAspect="1" noChangeArrowheads="1"/>
          </p:cNvPicPr>
          <p:nvPr/>
        </p:nvPicPr>
        <p:blipFill>
          <a:blip r:embed="rId3" cstate="print"/>
          <a:srcRect/>
          <a:stretch>
            <a:fillRect/>
          </a:stretch>
        </p:blipFill>
        <p:spPr bwMode="auto">
          <a:xfrm>
            <a:off x="-1" y="1"/>
            <a:ext cx="11371005" cy="6858000"/>
          </a:xfrm>
          <a:prstGeom prst="rect">
            <a:avLst/>
          </a:prstGeom>
          <a:noFill/>
        </p:spPr>
      </p:pic>
      <p:sp>
        <p:nvSpPr>
          <p:cNvPr id="6" name="TextBox 5"/>
          <p:cNvSpPr txBox="1"/>
          <p:nvPr/>
        </p:nvSpPr>
        <p:spPr>
          <a:xfrm>
            <a:off x="2971800" y="5334000"/>
            <a:ext cx="5867401" cy="1446550"/>
          </a:xfrm>
          <a:prstGeom prst="rect">
            <a:avLst/>
          </a:prstGeom>
          <a:noFill/>
        </p:spPr>
        <p:txBody>
          <a:bodyPr wrap="square" rtlCol="0">
            <a:spAutoFit/>
          </a:bodyPr>
          <a:lstStyle/>
          <a:p>
            <a:r>
              <a:rPr lang="en-US" sz="4400" b="1" dirty="0" err="1" smtClean="0">
                <a:solidFill>
                  <a:srgbClr val="FFFFFF"/>
                </a:solidFill>
              </a:rPr>
              <a:t>Primeiro</a:t>
            </a:r>
            <a:r>
              <a:rPr lang="en-US" sz="4400" b="1" dirty="0" smtClean="0">
                <a:solidFill>
                  <a:srgbClr val="FFFFFF"/>
                </a:solidFill>
              </a:rPr>
              <a:t>, </a:t>
            </a:r>
            <a:r>
              <a:rPr lang="en-US" sz="4400" b="1" dirty="0" err="1" smtClean="0">
                <a:solidFill>
                  <a:srgbClr val="FFFFFF"/>
                </a:solidFill>
              </a:rPr>
              <a:t>Não</a:t>
            </a:r>
            <a:r>
              <a:rPr lang="en-US" sz="4400" b="1" dirty="0">
                <a:solidFill>
                  <a:srgbClr val="FFFFFF"/>
                </a:solidFill>
              </a:rPr>
              <a:t> </a:t>
            </a:r>
            <a:r>
              <a:rPr lang="en-US" sz="4400" b="1" dirty="0" err="1" smtClean="0">
                <a:solidFill>
                  <a:srgbClr val="FFFFFF"/>
                </a:solidFill>
              </a:rPr>
              <a:t>Causar</a:t>
            </a:r>
            <a:r>
              <a:rPr lang="en-US" sz="4400" b="1" dirty="0" smtClean="0">
                <a:solidFill>
                  <a:srgbClr val="FFFFFF"/>
                </a:solidFill>
              </a:rPr>
              <a:t> </a:t>
            </a:r>
            <a:r>
              <a:rPr lang="en-US" sz="4400" b="1" dirty="0" err="1" smtClean="0">
                <a:solidFill>
                  <a:srgbClr val="FFFFFF"/>
                </a:solidFill>
              </a:rPr>
              <a:t>Danos</a:t>
            </a:r>
            <a:r>
              <a:rPr lang="en-US" sz="4400" b="1" dirty="0" smtClean="0">
                <a:solidFill>
                  <a:srgbClr val="FFFFFF"/>
                </a:solidFill>
              </a:rPr>
              <a:t>…</a:t>
            </a:r>
            <a:endParaRPr lang="en-US" sz="4400" b="1"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2910E39-9DDD-4401-B793-84D146E805B1}" type="slidenum">
              <a:rPr lang="en-US" smtClean="0"/>
              <a:pPr>
                <a:defRPr/>
              </a:pPr>
              <a:t>15</a:t>
            </a:fld>
            <a:endParaRPr lang="en-US" dirty="0"/>
          </a:p>
        </p:txBody>
      </p:sp>
      <p:pic>
        <p:nvPicPr>
          <p:cNvPr id="8194" name="Picture 2" descr="http://ts4.mm.bing.net/th?id=I4607525660525051&amp;pid=1.8&amp;w=232&amp;h=155&amp;c=7&amp;rs=1"/>
          <p:cNvPicPr>
            <a:picLocks noChangeAspect="1" noChangeArrowheads="1"/>
          </p:cNvPicPr>
          <p:nvPr/>
        </p:nvPicPr>
        <p:blipFill>
          <a:blip r:embed="rId3" cstate="print"/>
          <a:srcRect/>
          <a:stretch>
            <a:fillRect/>
          </a:stretch>
        </p:blipFill>
        <p:spPr bwMode="auto">
          <a:xfrm>
            <a:off x="-457200" y="0"/>
            <a:ext cx="10264877" cy="6858000"/>
          </a:xfrm>
          <a:prstGeom prst="rect">
            <a:avLst/>
          </a:prstGeom>
          <a:noFill/>
        </p:spPr>
      </p:pic>
      <p:sp>
        <p:nvSpPr>
          <p:cNvPr id="4" name="TextBox 3"/>
          <p:cNvSpPr txBox="1"/>
          <p:nvPr/>
        </p:nvSpPr>
        <p:spPr>
          <a:xfrm>
            <a:off x="3886200" y="3581400"/>
            <a:ext cx="5608201" cy="1446550"/>
          </a:xfrm>
          <a:prstGeom prst="rect">
            <a:avLst/>
          </a:prstGeom>
          <a:noFill/>
        </p:spPr>
        <p:txBody>
          <a:bodyPr wrap="none" rtlCol="0">
            <a:spAutoFit/>
          </a:bodyPr>
          <a:lstStyle/>
          <a:p>
            <a:r>
              <a:rPr lang="en-US" sz="4400" b="1" dirty="0" err="1" smtClean="0">
                <a:solidFill>
                  <a:srgbClr val="FFFFFF"/>
                </a:solidFill>
              </a:rPr>
              <a:t>Compreenda</a:t>
            </a:r>
            <a:r>
              <a:rPr lang="en-US" sz="4400" b="1" dirty="0" smtClean="0">
                <a:solidFill>
                  <a:srgbClr val="FFFFFF"/>
                </a:solidFill>
              </a:rPr>
              <a:t> </a:t>
            </a:r>
            <a:r>
              <a:rPr lang="en-US" sz="4400" b="1" dirty="0" err="1" smtClean="0">
                <a:solidFill>
                  <a:srgbClr val="FFFFFF"/>
                </a:solidFill>
              </a:rPr>
              <a:t>Modos</a:t>
            </a:r>
            <a:r>
              <a:rPr lang="en-US" sz="4400" b="1" dirty="0" smtClean="0">
                <a:solidFill>
                  <a:srgbClr val="FFFFFF"/>
                </a:solidFill>
              </a:rPr>
              <a:t> </a:t>
            </a:r>
          </a:p>
          <a:p>
            <a:r>
              <a:rPr lang="en-US" sz="4400" b="1" dirty="0" smtClean="0">
                <a:solidFill>
                  <a:srgbClr val="FFFFFF"/>
                </a:solidFill>
              </a:rPr>
              <a:t>De </a:t>
            </a:r>
            <a:r>
              <a:rPr lang="en-US" sz="4400" b="1" dirty="0" err="1" smtClean="0">
                <a:solidFill>
                  <a:srgbClr val="FFFFFF"/>
                </a:solidFill>
              </a:rPr>
              <a:t>Falha</a:t>
            </a:r>
            <a:r>
              <a:rPr lang="en-US" sz="4400" b="1" dirty="0" smtClean="0">
                <a:solidFill>
                  <a:srgbClr val="FFFFFF"/>
                </a:solidFill>
              </a:rPr>
              <a:t> </a:t>
            </a:r>
            <a:r>
              <a:rPr lang="en-US" sz="4400" b="1" dirty="0" err="1" smtClean="0">
                <a:solidFill>
                  <a:srgbClr val="FFFFFF"/>
                </a:solidFill>
              </a:rPr>
              <a:t>Potencial</a:t>
            </a:r>
            <a:r>
              <a:rPr lang="en-US" sz="4400" b="1" dirty="0" smtClean="0">
                <a:solidFill>
                  <a:srgbClr val="FFFFFF"/>
                </a:solidFill>
              </a:rPr>
              <a:t> </a:t>
            </a:r>
            <a:endParaRPr lang="en-US" sz="4400" b="1"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t-BR" noProof="0" dirty="0" smtClean="0"/>
              <a:t>Pensamento Crítico</a:t>
            </a:r>
            <a:endParaRPr lang="pt-BR" noProof="0" dirty="0"/>
          </a:p>
        </p:txBody>
      </p:sp>
      <p:sp>
        <p:nvSpPr>
          <p:cNvPr id="6" name="Content Placeholder 5"/>
          <p:cNvSpPr>
            <a:spLocks noGrp="1"/>
          </p:cNvSpPr>
          <p:nvPr>
            <p:ph sz="half" idx="2"/>
          </p:nvPr>
        </p:nvSpPr>
        <p:spPr/>
        <p:txBody>
          <a:bodyPr/>
          <a:lstStyle/>
          <a:p>
            <a:r>
              <a:rPr lang="pt-BR" noProof="0" dirty="0" smtClean="0"/>
              <a:t>Institucionalizar Lições Aprendidas na Política …</a:t>
            </a:r>
          </a:p>
          <a:p>
            <a:r>
              <a:rPr lang="pt-BR" noProof="0" dirty="0" smtClean="0"/>
              <a:t>…Adotar Pensamento Crítico em Todos os Casos</a:t>
            </a:r>
          </a:p>
          <a:p>
            <a:r>
              <a:rPr lang="pt-BR" noProof="0" dirty="0" smtClean="0"/>
              <a:t>Seja orientado à tomada de decisões</a:t>
            </a:r>
            <a:endParaRPr lang="pt-BR" noProof="0" dirty="0"/>
          </a:p>
        </p:txBody>
      </p:sp>
      <p:sp>
        <p:nvSpPr>
          <p:cNvPr id="2" name="Slide Number Placeholder 1"/>
          <p:cNvSpPr>
            <a:spLocks noGrp="1"/>
          </p:cNvSpPr>
          <p:nvPr>
            <p:ph type="sldNum" sz="quarter" idx="10"/>
          </p:nvPr>
        </p:nvSpPr>
        <p:spPr/>
        <p:txBody>
          <a:bodyPr/>
          <a:lstStyle/>
          <a:p>
            <a:pPr>
              <a:defRPr/>
            </a:pPr>
            <a:fld id="{42910E39-9DDD-4401-B793-84D146E805B1}" type="slidenum">
              <a:rPr lang="en-US" smtClean="0"/>
              <a:pPr>
                <a:defRPr/>
              </a:pPr>
              <a:t>16</a:t>
            </a:fld>
            <a:endParaRPr lang="en-US" dirty="0"/>
          </a:p>
        </p:txBody>
      </p:sp>
      <p:pic>
        <p:nvPicPr>
          <p:cNvPr id="6150" name="Picture 6" descr="http://ts1.mm.bing.net/th?id=I4863398323945496&amp;pid=1.8&amp;w=168&amp;h=141&amp;c=7&amp;rs=1"/>
          <p:cNvPicPr>
            <a:picLocks noChangeAspect="1" noChangeArrowheads="1"/>
          </p:cNvPicPr>
          <p:nvPr/>
        </p:nvPicPr>
        <p:blipFill>
          <a:blip r:embed="rId3" cstate="print"/>
          <a:srcRect/>
          <a:stretch>
            <a:fillRect/>
          </a:stretch>
        </p:blipFill>
        <p:spPr bwMode="auto">
          <a:xfrm>
            <a:off x="228600" y="1676400"/>
            <a:ext cx="4267200" cy="358140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p>
            <a:fld id="{27B59C11-9019-458B-B24A-26300FB493F3}" type="slidenum">
              <a:rPr lang="en-US" smtClean="0">
                <a:latin typeface="Arial" charset="0"/>
              </a:rPr>
              <a:pPr/>
              <a:t>17</a:t>
            </a:fld>
            <a:endParaRPr lang="en-US" smtClean="0">
              <a:latin typeface="Arial" charset="0"/>
            </a:endParaRPr>
          </a:p>
        </p:txBody>
      </p:sp>
      <p:sp>
        <p:nvSpPr>
          <p:cNvPr id="26627" name="Rectangle 2"/>
          <p:cNvSpPr>
            <a:spLocks noGrp="1" noChangeArrowheads="1"/>
          </p:cNvSpPr>
          <p:nvPr>
            <p:ph type="title"/>
          </p:nvPr>
        </p:nvSpPr>
        <p:spPr>
          <a:xfrm>
            <a:off x="457200" y="381000"/>
            <a:ext cx="8229600" cy="1752600"/>
          </a:xfrm>
        </p:spPr>
        <p:txBody>
          <a:bodyPr/>
          <a:lstStyle/>
          <a:p>
            <a:pPr eaLnBrk="1" hangingPunct="1"/>
            <a:r>
              <a:rPr lang="pt-BR" sz="4000" b="1" noProof="0" dirty="0" smtClean="0">
                <a:solidFill>
                  <a:schemeClr val="tx1"/>
                </a:solidFill>
              </a:rPr>
              <a:t>APRIMORAMENTO DO PROGRAMA DE SEGURANÇA DE BARRAGENS DO USACE </a:t>
            </a:r>
            <a:r>
              <a:rPr lang="pt-BR" sz="4400" noProof="0" dirty="0" smtClean="0">
                <a:solidFill>
                  <a:schemeClr val="tx1"/>
                </a:solidFill>
              </a:rPr>
              <a:t/>
            </a:r>
            <a:br>
              <a:rPr lang="pt-BR" sz="4400" noProof="0" dirty="0" smtClean="0">
                <a:solidFill>
                  <a:schemeClr val="tx1"/>
                </a:solidFill>
              </a:rPr>
            </a:br>
            <a:endParaRPr lang="pt-BR" sz="4400" noProof="0" dirty="0" smtClean="0">
              <a:solidFill>
                <a:schemeClr val="tx1"/>
              </a:solidFill>
            </a:endParaRPr>
          </a:p>
        </p:txBody>
      </p:sp>
      <p:sp>
        <p:nvSpPr>
          <p:cNvPr id="10243" name="Rectangle 3"/>
          <p:cNvSpPr>
            <a:spLocks noGrp="1" noChangeArrowheads="1"/>
          </p:cNvSpPr>
          <p:nvPr>
            <p:ph type="body" idx="1"/>
          </p:nvPr>
        </p:nvSpPr>
        <p:spPr>
          <a:xfrm>
            <a:off x="457200" y="2133600"/>
            <a:ext cx="8229600" cy="4343400"/>
          </a:xfrm>
        </p:spPr>
        <p:txBody>
          <a:bodyPr/>
          <a:lstStyle/>
          <a:p>
            <a:pPr eaLnBrk="1" hangingPunct="1">
              <a:buFont typeface="Wingdings" pitchFamily="2" charset="2"/>
              <a:buNone/>
            </a:pPr>
            <a:r>
              <a:rPr lang="pt-BR" sz="2400" dirty="0" smtClean="0"/>
              <a:t>Em setembro de </a:t>
            </a:r>
            <a:r>
              <a:rPr lang="pt-BR" sz="2400" noProof="0" dirty="0" smtClean="0"/>
              <a:t>2001, </a:t>
            </a:r>
            <a:r>
              <a:rPr lang="pt-BR" sz="2400" dirty="0" smtClean="0"/>
              <a:t>a Equipe de Revisão por Pares do </a:t>
            </a:r>
            <a:r>
              <a:rPr lang="pt-BR" sz="2400" noProof="0" dirty="0" smtClean="0"/>
              <a:t>ASDSO lançou uma minuta de relatórios, em </a:t>
            </a:r>
            <a:r>
              <a:rPr lang="pt-BR" sz="2400" noProof="0" dirty="0" err="1" smtClean="0"/>
              <a:t>qu</a:t>
            </a:r>
            <a:r>
              <a:rPr lang="pt-BR" sz="2400" dirty="0" smtClean="0"/>
              <a:t>e afirmou que</a:t>
            </a:r>
            <a:r>
              <a:rPr lang="pt-BR" sz="2400" noProof="0" dirty="0" smtClean="0"/>
              <a:t>:</a:t>
            </a:r>
            <a:r>
              <a:rPr lang="pt-BR" sz="2400" b="1" noProof="0" dirty="0" smtClean="0"/>
              <a:t> </a:t>
            </a:r>
          </a:p>
          <a:p>
            <a:pPr eaLnBrk="1" hangingPunct="1">
              <a:buFont typeface="Wingdings" pitchFamily="2" charset="2"/>
              <a:buNone/>
            </a:pPr>
            <a:endParaRPr lang="pt-BR" sz="2400" b="1" noProof="0" dirty="0" smtClean="0"/>
          </a:p>
          <a:p>
            <a:pPr algn="ctr" eaLnBrk="1" hangingPunct="1">
              <a:buFont typeface="Wingdings" pitchFamily="2" charset="2"/>
              <a:buNone/>
            </a:pPr>
            <a:r>
              <a:rPr lang="pt-BR" sz="2400" b="1" i="1" noProof="0" dirty="0" smtClean="0"/>
              <a:t>“USACE tem um programa de segurança de barragens marginalmente aceitável.”</a:t>
            </a:r>
          </a:p>
          <a:p>
            <a:pPr algn="ctr" eaLnBrk="1" hangingPunct="1">
              <a:buFont typeface="Wingdings" pitchFamily="2" charset="2"/>
              <a:buNone/>
            </a:pPr>
            <a:endParaRPr lang="pt-BR" sz="2400" b="1" i="1" noProof="0" dirty="0" smtClean="0"/>
          </a:p>
          <a:p>
            <a:pPr>
              <a:buNone/>
            </a:pPr>
            <a:r>
              <a:rPr lang="pt-BR" sz="2400" dirty="0" smtClean="0"/>
              <a:t>A Equipe </a:t>
            </a:r>
            <a:r>
              <a:rPr lang="pt-BR" sz="2400" dirty="0"/>
              <a:t>de Revisão por Pares </a:t>
            </a:r>
            <a:r>
              <a:rPr lang="pt-BR" sz="2400" dirty="0" smtClean="0"/>
              <a:t>propôs </a:t>
            </a:r>
            <a:r>
              <a:rPr lang="pt-BR" sz="2400" noProof="0" dirty="0" smtClean="0"/>
              <a:t>17 recomendações sobre como o Corpo pode </a:t>
            </a:r>
            <a:r>
              <a:rPr lang="pt-BR" sz="2400" dirty="0" smtClean="0"/>
              <a:t>retomar seu papel de liderança </a:t>
            </a:r>
            <a:r>
              <a:rPr lang="pt-BR" sz="2400" noProof="0" dirty="0" smtClean="0"/>
              <a:t>na área de segurança de barragens.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p:spPr>
        <p:txBody>
          <a:bodyPr/>
          <a:lstStyle/>
          <a:p>
            <a:fld id="{0794C9AA-9073-4874-9D66-BE399FC9DB79}" type="slidenum">
              <a:rPr lang="en-US" smtClean="0">
                <a:latin typeface="Arial" charset="0"/>
              </a:rPr>
              <a:pPr/>
              <a:t>18</a:t>
            </a:fld>
            <a:endParaRPr lang="en-US" smtClean="0">
              <a:latin typeface="Arial" charset="0"/>
            </a:endParaRPr>
          </a:p>
        </p:txBody>
      </p:sp>
      <p:sp>
        <p:nvSpPr>
          <p:cNvPr id="27651" name="Rectangle 2"/>
          <p:cNvSpPr>
            <a:spLocks noGrp="1" noChangeArrowheads="1"/>
          </p:cNvSpPr>
          <p:nvPr>
            <p:ph type="title"/>
          </p:nvPr>
        </p:nvSpPr>
        <p:spPr>
          <a:xfrm>
            <a:off x="457200" y="76200"/>
            <a:ext cx="8229600" cy="1676400"/>
          </a:xfrm>
        </p:spPr>
        <p:txBody>
          <a:bodyPr/>
          <a:lstStyle/>
          <a:p>
            <a:pPr eaLnBrk="1" hangingPunct="1"/>
            <a:r>
              <a:rPr lang="pt-BR" sz="3600" b="1" noProof="0" dirty="0" smtClean="0">
                <a:solidFill>
                  <a:schemeClr val="tx1"/>
                </a:solidFill>
              </a:rPr>
              <a:t> </a:t>
            </a:r>
            <a:r>
              <a:rPr lang="pt-BR" sz="3600" b="1" dirty="0" smtClean="0">
                <a:solidFill>
                  <a:schemeClr val="tx1"/>
                </a:solidFill>
              </a:rPr>
              <a:t>O PROGRAMA DE SEGURANÇA DE BARRAGENS E </a:t>
            </a:r>
            <a:r>
              <a:rPr lang="pt-BR" sz="3600" b="1" dirty="0">
                <a:solidFill>
                  <a:schemeClr val="tx1"/>
                </a:solidFill>
              </a:rPr>
              <a:t>D</a:t>
            </a:r>
            <a:r>
              <a:rPr lang="pt-BR" sz="3600" b="1" dirty="0" smtClean="0">
                <a:solidFill>
                  <a:schemeClr val="tx1"/>
                </a:solidFill>
              </a:rPr>
              <a:t>IQUES DO </a:t>
            </a:r>
            <a:r>
              <a:rPr lang="pt-BR" sz="3600" b="1" noProof="0" dirty="0" smtClean="0">
                <a:solidFill>
                  <a:schemeClr val="tx1"/>
                </a:solidFill>
              </a:rPr>
              <a:t>USACE</a:t>
            </a:r>
          </a:p>
        </p:txBody>
      </p:sp>
      <p:sp>
        <p:nvSpPr>
          <p:cNvPr id="27652" name="Rectangle 3"/>
          <p:cNvSpPr>
            <a:spLocks noGrp="1" noChangeArrowheads="1"/>
          </p:cNvSpPr>
          <p:nvPr>
            <p:ph type="body" idx="1"/>
          </p:nvPr>
        </p:nvSpPr>
        <p:spPr>
          <a:xfrm>
            <a:off x="457200" y="1600200"/>
            <a:ext cx="8229600" cy="4267200"/>
          </a:xfrm>
        </p:spPr>
        <p:txBody>
          <a:bodyPr/>
          <a:lstStyle/>
          <a:p>
            <a:pPr eaLnBrk="1" hangingPunct="1">
              <a:lnSpc>
                <a:spcPct val="90000"/>
              </a:lnSpc>
            </a:pPr>
            <a:r>
              <a:rPr lang="pt-BR" sz="2400" noProof="0" dirty="0" smtClean="0"/>
              <a:t>Estabeleceu o Comitê Diretor </a:t>
            </a:r>
            <a:r>
              <a:rPr lang="pt-BR" sz="2400" dirty="0" smtClean="0"/>
              <a:t>Nacional de Segurança de Barragens </a:t>
            </a:r>
          </a:p>
          <a:p>
            <a:pPr eaLnBrk="1" hangingPunct="1">
              <a:lnSpc>
                <a:spcPct val="90000"/>
              </a:lnSpc>
            </a:pPr>
            <a:r>
              <a:rPr lang="pt-BR" sz="2400" noProof="0" dirty="0" smtClean="0"/>
              <a:t>Estabeleceu Assistente Especial de </a:t>
            </a:r>
            <a:r>
              <a:rPr lang="pt-BR" sz="2400" dirty="0" smtClean="0"/>
              <a:t>Segurança de Barragens </a:t>
            </a:r>
            <a:r>
              <a:rPr lang="pt-BR" sz="2400" noProof="0" dirty="0" smtClean="0"/>
              <a:t>no </a:t>
            </a:r>
            <a:r>
              <a:rPr lang="pt-BR" sz="2400" dirty="0" smtClean="0"/>
              <a:t>QG</a:t>
            </a:r>
            <a:endParaRPr lang="pt-BR" sz="2400" noProof="0" dirty="0" smtClean="0"/>
          </a:p>
          <a:p>
            <a:pPr eaLnBrk="1" hangingPunct="1">
              <a:lnSpc>
                <a:spcPct val="90000"/>
              </a:lnSpc>
            </a:pPr>
            <a:r>
              <a:rPr lang="pt-BR" sz="2400" noProof="0" dirty="0" smtClean="0"/>
              <a:t>Estabeleceu Equipe de Políticas e Procedimentos</a:t>
            </a:r>
          </a:p>
          <a:p>
            <a:pPr eaLnBrk="1" hangingPunct="1">
              <a:lnSpc>
                <a:spcPct val="90000"/>
              </a:lnSpc>
            </a:pPr>
            <a:r>
              <a:rPr lang="pt-BR" sz="2400" noProof="0" dirty="0" smtClean="0"/>
              <a:t>Estabeleceu Centro </a:t>
            </a:r>
            <a:r>
              <a:rPr lang="pt-BR" sz="2400" noProof="0" dirty="0" err="1" smtClean="0"/>
              <a:t>d</a:t>
            </a:r>
            <a:r>
              <a:rPr lang="pt-BR" sz="2400" dirty="0" smtClean="0"/>
              <a:t>e Gerenciamento de Riscos</a:t>
            </a:r>
            <a:endParaRPr lang="pt-BR" sz="2400" noProof="0" dirty="0" smtClean="0"/>
          </a:p>
          <a:p>
            <a:pPr eaLnBrk="1" hangingPunct="1">
              <a:lnSpc>
                <a:spcPct val="90000"/>
              </a:lnSpc>
            </a:pPr>
            <a:r>
              <a:rPr lang="pt-BR" sz="2400" noProof="0" dirty="0" smtClean="0"/>
              <a:t>Estabeleceu Grupo </a:t>
            </a:r>
            <a:r>
              <a:rPr lang="pt-BR" sz="2400" noProof="0" dirty="0" err="1" smtClean="0"/>
              <a:t>Sênio</a:t>
            </a:r>
            <a:r>
              <a:rPr lang="pt-BR" sz="2400" dirty="0" err="1" smtClean="0"/>
              <a:t>r</a:t>
            </a:r>
            <a:r>
              <a:rPr lang="pt-BR" sz="2400" dirty="0" smtClean="0"/>
              <a:t> de Supervisão </a:t>
            </a:r>
            <a:r>
              <a:rPr lang="pt-BR" sz="2400" noProof="0" dirty="0" smtClean="0"/>
              <a:t>(</a:t>
            </a:r>
            <a:r>
              <a:rPr lang="pt-BR" sz="2400" dirty="0" smtClean="0"/>
              <a:t>Presidido pelo </a:t>
            </a:r>
            <a:r>
              <a:rPr lang="pt-BR" sz="2400" dirty="0"/>
              <a:t>Assistente Especial de Segurança de </a:t>
            </a:r>
            <a:r>
              <a:rPr lang="pt-BR" sz="2400" dirty="0" smtClean="0"/>
              <a:t>Barragens e Diques</a:t>
            </a:r>
            <a:r>
              <a:rPr lang="pt-BR" sz="2400" noProof="0" dirty="0" smtClean="0"/>
              <a:t>)</a:t>
            </a:r>
          </a:p>
          <a:p>
            <a:pPr eaLnBrk="1" hangingPunct="1">
              <a:lnSpc>
                <a:spcPct val="90000"/>
              </a:lnSpc>
            </a:pPr>
            <a:r>
              <a:rPr lang="pt-BR" sz="2400" noProof="0" dirty="0" smtClean="0"/>
              <a:t>Revisou a ER 1110-2-1156 com base em princípios de gerenciamento de risco </a:t>
            </a:r>
          </a:p>
          <a:p>
            <a:pPr eaLnBrk="1" hangingPunct="1">
              <a:lnSpc>
                <a:spcPct val="90000"/>
              </a:lnSpc>
            </a:pPr>
            <a:r>
              <a:rPr lang="pt-BR" sz="2400" dirty="0" smtClean="0"/>
              <a:t>Uma </a:t>
            </a:r>
            <a:r>
              <a:rPr lang="pt-BR" sz="2400" noProof="0" dirty="0" smtClean="0"/>
              <a:t>ER está sendo elaborada para segurança </a:t>
            </a:r>
            <a:r>
              <a:rPr lang="pt-BR" sz="2400" noProof="0" dirty="0" err="1" smtClean="0"/>
              <a:t>d</a:t>
            </a:r>
            <a:r>
              <a:rPr lang="pt-BR" sz="2400" dirty="0" smtClean="0"/>
              <a:t>e diques</a:t>
            </a:r>
            <a:endParaRPr lang="pt-BR" sz="2400" noProof="0" dirty="0" smtClean="0"/>
          </a:p>
          <a:p>
            <a:pPr eaLnBrk="1" hangingPunct="1">
              <a:lnSpc>
                <a:spcPct val="90000"/>
              </a:lnSpc>
            </a:pPr>
            <a:endParaRPr lang="pt-BR" sz="2400" noProof="0" dirty="0" smtClean="0"/>
          </a:p>
          <a:p>
            <a:pPr eaLnBrk="1" hangingPunct="1">
              <a:lnSpc>
                <a:spcPct val="90000"/>
              </a:lnSpc>
            </a:pPr>
            <a:endParaRPr lang="pt-BR" sz="2400" noProof="0" dirty="0" smtClean="0"/>
          </a:p>
          <a:p>
            <a:pPr lvl="1" eaLnBrk="1" hangingPunct="1">
              <a:lnSpc>
                <a:spcPct val="90000"/>
              </a:lnSpc>
            </a:pPr>
            <a:endParaRPr lang="pt-BR" sz="2400" noProof="0" dirty="0" smtClean="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p:spPr>
        <p:txBody>
          <a:bodyPr/>
          <a:lstStyle/>
          <a:p>
            <a:fld id="{BD293454-0B1B-457F-85C9-534BC2CF5E5B}" type="slidenum">
              <a:rPr lang="en-US" smtClean="0">
                <a:latin typeface="Arial" charset="0"/>
              </a:rPr>
              <a:pPr/>
              <a:t>19</a:t>
            </a:fld>
            <a:endParaRPr lang="en-US" smtClean="0">
              <a:latin typeface="Arial" charset="0"/>
            </a:endParaRPr>
          </a:p>
        </p:txBody>
      </p:sp>
      <p:sp>
        <p:nvSpPr>
          <p:cNvPr id="32771" name="Rectangle 2"/>
          <p:cNvSpPr>
            <a:spLocks noGrp="1" noChangeArrowheads="1"/>
          </p:cNvSpPr>
          <p:nvPr>
            <p:ph type="title"/>
          </p:nvPr>
        </p:nvSpPr>
        <p:spPr>
          <a:xfrm>
            <a:off x="457200" y="304800"/>
            <a:ext cx="8229600" cy="1676400"/>
          </a:xfrm>
        </p:spPr>
        <p:txBody>
          <a:bodyPr/>
          <a:lstStyle/>
          <a:p>
            <a:pPr eaLnBrk="1" hangingPunct="1"/>
            <a:r>
              <a:rPr lang="en-US" sz="4000" dirty="0" smtClean="0">
                <a:solidFill>
                  <a:schemeClr val="tx1"/>
                </a:solidFill>
              </a:rPr>
              <a:t> </a:t>
            </a:r>
            <a:r>
              <a:rPr lang="en-US" sz="4000" b="1" dirty="0" smtClean="0">
                <a:solidFill>
                  <a:schemeClr val="tx1"/>
                </a:solidFill>
              </a:rPr>
              <a:t>PROGRAMA DE SEGURAN</a:t>
            </a:r>
            <a:r>
              <a:rPr lang="en-US" sz="4000" b="1" dirty="0" smtClean="0">
                <a:solidFill>
                  <a:schemeClr val="tx1"/>
                </a:solidFill>
              </a:rPr>
              <a:t>ÇA DE BARRAGENS E DIQUES </a:t>
            </a:r>
            <a:r>
              <a:rPr lang="en-US" sz="4000" b="1" dirty="0" smtClean="0">
                <a:solidFill>
                  <a:schemeClr val="tx1"/>
                </a:solidFill>
              </a:rPr>
              <a:t>DO USACE</a:t>
            </a:r>
            <a:endParaRPr lang="en-US" sz="4000" b="1" dirty="0" smtClean="0">
              <a:solidFill>
                <a:schemeClr val="tx1"/>
              </a:solidFill>
            </a:endParaRPr>
          </a:p>
        </p:txBody>
      </p:sp>
      <p:sp>
        <p:nvSpPr>
          <p:cNvPr id="32772" name="Rectangle 3"/>
          <p:cNvSpPr>
            <a:spLocks noGrp="1" noChangeArrowheads="1"/>
          </p:cNvSpPr>
          <p:nvPr>
            <p:ph type="body" idx="1"/>
          </p:nvPr>
        </p:nvSpPr>
        <p:spPr>
          <a:xfrm>
            <a:off x="457200" y="2209800"/>
            <a:ext cx="8229600" cy="3276600"/>
          </a:xfrm>
        </p:spPr>
        <p:txBody>
          <a:bodyPr/>
          <a:lstStyle/>
          <a:p>
            <a:pPr eaLnBrk="1" hangingPunct="1">
              <a:lnSpc>
                <a:spcPct val="90000"/>
              </a:lnSpc>
            </a:pPr>
            <a:r>
              <a:rPr lang="en-US" sz="2000" dirty="0" err="1" smtClean="0"/>
              <a:t>Estabeleceu</a:t>
            </a:r>
            <a:r>
              <a:rPr lang="en-US" sz="2000" dirty="0" smtClean="0"/>
              <a:t> </a:t>
            </a:r>
            <a:r>
              <a:rPr lang="en-US" sz="2000" dirty="0" smtClean="0"/>
              <a:t>Centro de </a:t>
            </a:r>
            <a:r>
              <a:rPr lang="en-US" sz="2000" dirty="0" err="1" smtClean="0"/>
              <a:t>Mapeamento</a:t>
            </a:r>
            <a:r>
              <a:rPr lang="en-US" sz="2000" dirty="0" smtClean="0"/>
              <a:t> </a:t>
            </a:r>
            <a:r>
              <a:rPr lang="en-US" sz="2000" dirty="0" err="1" smtClean="0"/>
              <a:t>Modelagem</a:t>
            </a:r>
            <a:r>
              <a:rPr lang="en-US" sz="2000" dirty="0" smtClean="0"/>
              <a:t> e </a:t>
            </a:r>
            <a:r>
              <a:rPr lang="en-US" sz="2000" dirty="0" err="1" smtClean="0"/>
              <a:t>Consequencias</a:t>
            </a:r>
            <a:r>
              <a:rPr lang="en-US" sz="2000" dirty="0" smtClean="0"/>
              <a:t> </a:t>
            </a:r>
            <a:r>
              <a:rPr lang="en-US" sz="2000" dirty="0" err="1" smtClean="0"/>
              <a:t>como</a:t>
            </a:r>
            <a:r>
              <a:rPr lang="en-US" sz="2000" dirty="0" smtClean="0"/>
              <a:t> parte do </a:t>
            </a:r>
            <a:r>
              <a:rPr lang="en-US" sz="2000" dirty="0" smtClean="0"/>
              <a:t>RMC (</a:t>
            </a:r>
            <a:r>
              <a:rPr lang="en-US" sz="2000" dirty="0" err="1" smtClean="0"/>
              <a:t>atualizar</a:t>
            </a:r>
            <a:r>
              <a:rPr lang="en-US" sz="2000" dirty="0" smtClean="0"/>
              <a:t> e </a:t>
            </a:r>
            <a:r>
              <a:rPr lang="en-US" sz="2000" dirty="0" err="1" smtClean="0"/>
              <a:t>aprimorar</a:t>
            </a:r>
            <a:r>
              <a:rPr lang="en-US" sz="2000" dirty="0" smtClean="0"/>
              <a:t> a </a:t>
            </a:r>
            <a:r>
              <a:rPr lang="en-US" sz="2000" dirty="0" err="1" smtClean="0"/>
              <a:t>produ</a:t>
            </a:r>
            <a:r>
              <a:rPr lang="en-US" sz="2000" dirty="0" err="1" smtClean="0"/>
              <a:t>ção</a:t>
            </a:r>
            <a:r>
              <a:rPr lang="en-US" sz="2000" dirty="0" smtClean="0"/>
              <a:t> de </a:t>
            </a:r>
            <a:r>
              <a:rPr lang="en-US" sz="2000" dirty="0" err="1" smtClean="0"/>
              <a:t>mapas</a:t>
            </a:r>
            <a:r>
              <a:rPr lang="en-US" sz="2000" dirty="0" smtClean="0"/>
              <a:t> de </a:t>
            </a:r>
            <a:r>
              <a:rPr lang="en-US" sz="2000" dirty="0" err="1" smtClean="0"/>
              <a:t>inundação</a:t>
            </a:r>
            <a:r>
              <a:rPr lang="en-US" sz="2000" dirty="0" smtClean="0"/>
              <a:t>)</a:t>
            </a:r>
            <a:endParaRPr lang="en-US" sz="2000" dirty="0" smtClean="0"/>
          </a:p>
          <a:p>
            <a:pPr eaLnBrk="1" hangingPunct="1">
              <a:lnSpc>
                <a:spcPct val="90000"/>
              </a:lnSpc>
            </a:pPr>
            <a:r>
              <a:rPr lang="en-US" sz="2000" dirty="0" err="1" smtClean="0"/>
              <a:t>Desenvolveu</a:t>
            </a:r>
            <a:r>
              <a:rPr lang="en-US" sz="2000" dirty="0" smtClean="0"/>
              <a:t> </a:t>
            </a:r>
            <a:r>
              <a:rPr lang="en-US" sz="2000" dirty="0" err="1" smtClean="0"/>
              <a:t>caixas</a:t>
            </a:r>
            <a:r>
              <a:rPr lang="en-US" sz="2000" dirty="0" smtClean="0"/>
              <a:t> de </a:t>
            </a:r>
            <a:r>
              <a:rPr lang="en-US" sz="2000" dirty="0" err="1" smtClean="0"/>
              <a:t>ferramentas</a:t>
            </a:r>
            <a:r>
              <a:rPr lang="en-US" sz="2000" dirty="0" smtClean="0"/>
              <a:t> </a:t>
            </a:r>
            <a:r>
              <a:rPr lang="en-US" sz="2000" dirty="0" err="1" smtClean="0"/>
              <a:t>para</a:t>
            </a:r>
            <a:r>
              <a:rPr lang="en-US" sz="2000" dirty="0" smtClean="0"/>
              <a:t> </a:t>
            </a:r>
            <a:r>
              <a:rPr lang="en-US" sz="2000" dirty="0" err="1" smtClean="0"/>
              <a:t>facilitar</a:t>
            </a:r>
            <a:r>
              <a:rPr lang="en-US" sz="2000" dirty="0" smtClean="0"/>
              <a:t> </a:t>
            </a:r>
            <a:r>
              <a:rPr lang="en-US" sz="2000" dirty="0" err="1" smtClean="0"/>
              <a:t>avalia</a:t>
            </a:r>
            <a:r>
              <a:rPr lang="en-US" sz="2000" dirty="0" err="1" smtClean="0"/>
              <a:t>ções</a:t>
            </a:r>
            <a:r>
              <a:rPr lang="en-US" sz="2000" dirty="0" smtClean="0"/>
              <a:t> de </a:t>
            </a:r>
            <a:r>
              <a:rPr lang="en-US" sz="2000" dirty="0" err="1" smtClean="0"/>
              <a:t>risco</a:t>
            </a:r>
            <a:r>
              <a:rPr lang="en-US" sz="2000" dirty="0" smtClean="0"/>
              <a:t> </a:t>
            </a:r>
            <a:r>
              <a:rPr lang="en-US" sz="2000" dirty="0" smtClean="0"/>
              <a:t>(</a:t>
            </a:r>
            <a:r>
              <a:rPr lang="en-US" sz="2000" dirty="0" err="1" smtClean="0"/>
              <a:t>mais</a:t>
            </a:r>
            <a:r>
              <a:rPr lang="en-US" sz="2000" dirty="0" smtClean="0"/>
              <a:t> de 10 </a:t>
            </a:r>
            <a:r>
              <a:rPr lang="en-US" sz="2000" dirty="0" err="1" smtClean="0"/>
              <a:t>ferramentas</a:t>
            </a:r>
            <a:r>
              <a:rPr lang="en-US" sz="2000" dirty="0" smtClean="0"/>
              <a:t> </a:t>
            </a:r>
            <a:r>
              <a:rPr lang="en-US" sz="2000" dirty="0" err="1" smtClean="0"/>
              <a:t>voltadas</a:t>
            </a:r>
            <a:r>
              <a:rPr lang="en-US" sz="2000" dirty="0" smtClean="0"/>
              <a:t> </a:t>
            </a:r>
            <a:r>
              <a:rPr lang="en-US" sz="2000" dirty="0" err="1" smtClean="0"/>
              <a:t>para</a:t>
            </a:r>
            <a:r>
              <a:rPr lang="en-US" sz="2000" dirty="0" smtClean="0"/>
              <a:t> </a:t>
            </a:r>
            <a:r>
              <a:rPr lang="en-US" sz="2000" dirty="0" err="1" smtClean="0"/>
              <a:t>cada</a:t>
            </a:r>
            <a:r>
              <a:rPr lang="en-US" sz="2000" dirty="0" smtClean="0"/>
              <a:t> </a:t>
            </a:r>
            <a:r>
              <a:rPr lang="en-US" sz="2000" dirty="0" err="1" smtClean="0"/>
              <a:t>disciplina</a:t>
            </a:r>
            <a:r>
              <a:rPr lang="en-US" sz="2000" dirty="0" smtClean="0"/>
              <a:t> </a:t>
            </a:r>
            <a:r>
              <a:rPr lang="en-US" sz="2000" dirty="0" err="1" smtClean="0"/>
              <a:t>est</a:t>
            </a:r>
            <a:r>
              <a:rPr lang="en-US" sz="2000" dirty="0" err="1" smtClean="0"/>
              <a:t>ão</a:t>
            </a:r>
            <a:r>
              <a:rPr lang="en-US" sz="2000" dirty="0" smtClean="0"/>
              <a:t> </a:t>
            </a:r>
            <a:r>
              <a:rPr lang="en-US" sz="2000" dirty="0" err="1" smtClean="0"/>
              <a:t>disponíveis</a:t>
            </a:r>
            <a:r>
              <a:rPr lang="en-US" sz="2000" dirty="0" smtClean="0"/>
              <a:t> </a:t>
            </a:r>
            <a:r>
              <a:rPr lang="en-US" sz="2000" dirty="0" err="1" smtClean="0"/>
              <a:t>para</a:t>
            </a:r>
            <a:r>
              <a:rPr lang="en-US" sz="2000" dirty="0" smtClean="0"/>
              <a:t> </a:t>
            </a:r>
            <a:r>
              <a:rPr lang="en-US" sz="2000" dirty="0" smtClean="0"/>
              <a:t>PA e IES</a:t>
            </a:r>
            <a:r>
              <a:rPr lang="en-US" sz="2000" dirty="0" smtClean="0"/>
              <a:t>)</a:t>
            </a:r>
          </a:p>
          <a:p>
            <a:pPr eaLnBrk="1" hangingPunct="1">
              <a:lnSpc>
                <a:spcPct val="90000"/>
              </a:lnSpc>
            </a:pPr>
            <a:r>
              <a:rPr lang="en-US" sz="2000" dirty="0" err="1" smtClean="0"/>
              <a:t>Estabelecer</a:t>
            </a:r>
            <a:r>
              <a:rPr lang="en-US" sz="2000" dirty="0" smtClean="0"/>
              <a:t> </a:t>
            </a:r>
            <a:r>
              <a:rPr lang="en-US" sz="2000" dirty="0" err="1" smtClean="0"/>
              <a:t>coorden</a:t>
            </a:r>
            <a:r>
              <a:rPr lang="en-US" sz="2000" dirty="0" err="1" smtClean="0"/>
              <a:t>ação</a:t>
            </a:r>
            <a:r>
              <a:rPr lang="en-US" sz="2000" dirty="0" smtClean="0"/>
              <a:t> </a:t>
            </a:r>
            <a:r>
              <a:rPr lang="en-US" sz="2000" dirty="0" err="1" smtClean="0"/>
              <a:t>mais</a:t>
            </a:r>
            <a:r>
              <a:rPr lang="en-US" sz="2000" dirty="0" smtClean="0"/>
              <a:t> </a:t>
            </a:r>
            <a:r>
              <a:rPr lang="en-US" sz="2000" dirty="0" err="1" smtClean="0"/>
              <a:t>próxima</a:t>
            </a:r>
            <a:r>
              <a:rPr lang="en-US" sz="2000" dirty="0" smtClean="0"/>
              <a:t> com </a:t>
            </a:r>
            <a:r>
              <a:rPr lang="en-US" sz="2000" dirty="0" err="1" smtClean="0"/>
              <a:t>agênicas</a:t>
            </a:r>
            <a:r>
              <a:rPr lang="en-US" sz="2000" dirty="0" smtClean="0"/>
              <a:t> </a:t>
            </a:r>
            <a:r>
              <a:rPr lang="en-US" sz="2000" dirty="0" err="1" smtClean="0"/>
              <a:t>federais</a:t>
            </a:r>
            <a:r>
              <a:rPr lang="en-US" sz="2000" dirty="0" smtClean="0"/>
              <a:t> </a:t>
            </a:r>
            <a:r>
              <a:rPr lang="en-US" sz="2000" dirty="0" err="1" smtClean="0"/>
              <a:t>congêneres</a:t>
            </a:r>
            <a:r>
              <a:rPr lang="en-US" sz="2000" dirty="0" smtClean="0"/>
              <a:t> </a:t>
            </a:r>
            <a:r>
              <a:rPr lang="en-US" sz="2000" dirty="0" smtClean="0"/>
              <a:t>(</a:t>
            </a:r>
            <a:r>
              <a:rPr lang="en-US" sz="2000" dirty="0" smtClean="0"/>
              <a:t>USBR, TVA, FERC, </a:t>
            </a:r>
            <a:r>
              <a:rPr lang="en-US" sz="2000" dirty="0" smtClean="0"/>
              <a:t>e NRCS</a:t>
            </a:r>
            <a:r>
              <a:rPr lang="en-US" sz="2000" dirty="0" smtClean="0"/>
              <a:t>) </a:t>
            </a:r>
            <a:r>
              <a:rPr lang="en-US" sz="2000" dirty="0" err="1" smtClean="0"/>
              <a:t>para</a:t>
            </a:r>
            <a:r>
              <a:rPr lang="en-US" sz="2000" dirty="0" smtClean="0"/>
              <a:t> </a:t>
            </a:r>
            <a:r>
              <a:rPr lang="en-US" sz="2000" dirty="0" err="1" smtClean="0"/>
              <a:t>assegurar</a:t>
            </a:r>
            <a:r>
              <a:rPr lang="en-US" sz="2000" dirty="0" smtClean="0"/>
              <a:t> </a:t>
            </a:r>
            <a:r>
              <a:rPr lang="en-US" sz="2000" dirty="0" err="1" smtClean="0"/>
              <a:t>que</a:t>
            </a:r>
            <a:r>
              <a:rPr lang="en-US" sz="2000" dirty="0" smtClean="0"/>
              <a:t> as </a:t>
            </a:r>
            <a:r>
              <a:rPr lang="en-US" sz="2000" dirty="0" err="1" smtClean="0"/>
              <a:t>po</a:t>
            </a:r>
            <a:r>
              <a:rPr lang="en-US" sz="2000" dirty="0" err="1" smtClean="0"/>
              <a:t>líticas</a:t>
            </a:r>
            <a:r>
              <a:rPr lang="en-US" sz="2000" dirty="0" smtClean="0"/>
              <a:t> </a:t>
            </a:r>
            <a:r>
              <a:rPr lang="en-US" sz="2000" dirty="0" err="1" smtClean="0"/>
              <a:t>sejam</a:t>
            </a:r>
            <a:r>
              <a:rPr lang="en-US" sz="2000" dirty="0" smtClean="0"/>
              <a:t> </a:t>
            </a:r>
            <a:r>
              <a:rPr lang="en-US" sz="2000" dirty="0" err="1" smtClean="0"/>
              <a:t>consistentes</a:t>
            </a:r>
            <a:r>
              <a:rPr lang="en-US" sz="2000" dirty="0" smtClean="0"/>
              <a:t> </a:t>
            </a:r>
            <a:r>
              <a:rPr lang="en-US" sz="2000" dirty="0" err="1" smtClean="0"/>
              <a:t>quando</a:t>
            </a:r>
            <a:r>
              <a:rPr lang="en-US" sz="2000" dirty="0" smtClean="0"/>
              <a:t> </a:t>
            </a:r>
            <a:r>
              <a:rPr lang="en-US" sz="2000" dirty="0" err="1" smtClean="0"/>
              <a:t>aplicável</a:t>
            </a:r>
            <a:endParaRPr lang="en-US" sz="2000" dirty="0" smtClean="0"/>
          </a:p>
          <a:p>
            <a:pPr eaLnBrk="1" hangingPunct="1">
              <a:lnSpc>
                <a:spcPct val="90000"/>
              </a:lnSpc>
            </a:pPr>
            <a:r>
              <a:rPr lang="en-US" sz="2000" dirty="0" smtClean="0"/>
              <a:t>O </a:t>
            </a:r>
            <a:r>
              <a:rPr lang="en-US" sz="2000" dirty="0" err="1"/>
              <a:t>i</a:t>
            </a:r>
            <a:r>
              <a:rPr lang="en-US" sz="2000" dirty="0" err="1" smtClean="0"/>
              <a:t>nvent</a:t>
            </a:r>
            <a:r>
              <a:rPr lang="en-US" sz="2000" dirty="0" err="1" smtClean="0"/>
              <a:t>ário</a:t>
            </a:r>
            <a:r>
              <a:rPr lang="en-US" sz="2000" dirty="0" smtClean="0"/>
              <a:t> do </a:t>
            </a:r>
            <a:r>
              <a:rPr lang="en-US" sz="2000" dirty="0" err="1" smtClean="0"/>
              <a:t>sistema</a:t>
            </a:r>
            <a:r>
              <a:rPr lang="en-US" sz="2000" dirty="0" smtClean="0"/>
              <a:t> de </a:t>
            </a:r>
            <a:r>
              <a:rPr lang="en-US" sz="2000" dirty="0" err="1" smtClean="0"/>
              <a:t>diques</a:t>
            </a:r>
            <a:r>
              <a:rPr lang="en-US" sz="2000" dirty="0" smtClean="0"/>
              <a:t> </a:t>
            </a:r>
            <a:r>
              <a:rPr lang="en-US" sz="2000" dirty="0" err="1" smtClean="0"/>
              <a:t>foi</a:t>
            </a:r>
            <a:r>
              <a:rPr lang="en-US" sz="2000" dirty="0" smtClean="0"/>
              <a:t> </a:t>
            </a:r>
            <a:r>
              <a:rPr lang="en-US" sz="2000" dirty="0" err="1" smtClean="0"/>
              <a:t>concluído</a:t>
            </a:r>
            <a:r>
              <a:rPr lang="en-US" sz="2000" dirty="0" smtClean="0"/>
              <a:t> e a base de dados </a:t>
            </a:r>
            <a:r>
              <a:rPr lang="en-US" sz="2000" dirty="0" err="1" smtClean="0"/>
              <a:t>foi</a:t>
            </a:r>
            <a:r>
              <a:rPr lang="en-US" sz="2000" dirty="0" smtClean="0"/>
              <a:t> </a:t>
            </a:r>
            <a:r>
              <a:rPr lang="en-US" sz="2000" dirty="0" err="1" smtClean="0"/>
              <a:t>estabelecida</a:t>
            </a:r>
            <a:endParaRPr lang="en-US" sz="2000" dirty="0" smtClean="0"/>
          </a:p>
          <a:p>
            <a:pPr lvl="1" eaLnBrk="1" hangingPunct="1">
              <a:lnSpc>
                <a:spcPct val="90000"/>
              </a:lnSpc>
            </a:pPr>
            <a:endParaRPr lang="en-US" dirty="0" smtClean="0"/>
          </a:p>
          <a:p>
            <a:pPr lvl="1" eaLnBrk="1" hangingPunct="1">
              <a:lnSpc>
                <a:spcPct val="90000"/>
              </a:lnSpc>
            </a:pPr>
            <a:endParaRPr lang="en-US" dirty="0" smtClean="0"/>
          </a:p>
        </p:txBody>
      </p:sp>
    </p:spTree>
    <p:extLst>
      <p:ext uri="{BB962C8B-B14F-4D97-AF65-F5344CB8AC3E}">
        <p14:creationId xmlns:p14="http://schemas.microsoft.com/office/powerpoint/2010/main" val="7921187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normAutofit/>
          </a:bodyPr>
          <a:lstStyle/>
          <a:p>
            <a:pPr eaLnBrk="1" hangingPunct="1"/>
            <a:r>
              <a:rPr lang="pt-BR" noProof="0" dirty="0" smtClean="0"/>
              <a:t>Antecedentes </a:t>
            </a:r>
          </a:p>
        </p:txBody>
      </p:sp>
      <p:sp>
        <p:nvSpPr>
          <p:cNvPr id="3076" name="Rectangle 3"/>
          <p:cNvSpPr>
            <a:spLocks noGrp="1" noChangeArrowheads="1"/>
          </p:cNvSpPr>
          <p:nvPr>
            <p:ph idx="1"/>
          </p:nvPr>
        </p:nvSpPr>
        <p:spPr>
          <a:xfrm>
            <a:off x="457200" y="1295400"/>
            <a:ext cx="8229600" cy="4267199"/>
          </a:xfrm>
        </p:spPr>
        <p:txBody>
          <a:bodyPr>
            <a:noAutofit/>
          </a:bodyPr>
          <a:lstStyle/>
          <a:p>
            <a:pPr eaLnBrk="1" hangingPunct="1">
              <a:lnSpc>
                <a:spcPct val="80000"/>
              </a:lnSpc>
            </a:pPr>
            <a:r>
              <a:rPr lang="pt-BR" sz="2400" noProof="0" dirty="0" smtClean="0"/>
              <a:t>O US Bureau </a:t>
            </a:r>
            <a:r>
              <a:rPr lang="pt-BR" sz="2400" noProof="0" dirty="0" err="1" smtClean="0"/>
              <a:t>of</a:t>
            </a:r>
            <a:r>
              <a:rPr lang="pt-BR" sz="2400" noProof="0" dirty="0" smtClean="0"/>
              <a:t> </a:t>
            </a:r>
            <a:r>
              <a:rPr lang="pt-BR" sz="2400" noProof="0" dirty="0" err="1" smtClean="0"/>
              <a:t>Reclamation</a:t>
            </a:r>
            <a:r>
              <a:rPr lang="pt-BR" sz="2400" noProof="0" dirty="0" smtClean="0"/>
              <a:t> realizou estudos determinísticos em todas as suas barragens….uma forma de zelar pela longa vida das barragens.</a:t>
            </a:r>
          </a:p>
          <a:p>
            <a:pPr eaLnBrk="1" hangingPunct="1">
              <a:lnSpc>
                <a:spcPct val="80000"/>
              </a:lnSpc>
            </a:pPr>
            <a:endParaRPr lang="pt-BR" sz="2400" noProof="0" dirty="0" smtClean="0"/>
          </a:p>
          <a:p>
            <a:pPr eaLnBrk="1" hangingPunct="1">
              <a:lnSpc>
                <a:spcPct val="80000"/>
              </a:lnSpc>
            </a:pPr>
            <a:r>
              <a:rPr lang="pt-BR" sz="2400" noProof="0" dirty="0" smtClean="0"/>
              <a:t>Equipes anteriores tentaram desenvolver “requisitos mínimos de instrumentação”, mas não chegaram a um consenso sobre como deveriam trabalhar.</a:t>
            </a:r>
          </a:p>
          <a:p>
            <a:pPr eaLnBrk="1" hangingPunct="1">
              <a:lnSpc>
                <a:spcPct val="80000"/>
              </a:lnSpc>
            </a:pPr>
            <a:endParaRPr lang="pt-BR" sz="2400" noProof="0" dirty="0" smtClean="0"/>
          </a:p>
          <a:p>
            <a:pPr eaLnBrk="1" hangingPunct="1">
              <a:lnSpc>
                <a:spcPct val="80000"/>
              </a:lnSpc>
            </a:pPr>
            <a:r>
              <a:rPr lang="pt-BR" sz="2400" noProof="0" dirty="0" smtClean="0"/>
              <a:t>Formou-se uma equipe para desenvolver o processo para resolver os problemas de monitoramento a longo prazo. </a:t>
            </a:r>
          </a:p>
          <a:p>
            <a:pPr eaLnBrk="1" hangingPunct="1">
              <a:lnSpc>
                <a:spcPct val="80000"/>
              </a:lnSpc>
            </a:pPr>
            <a:endParaRPr lang="pt-BR" sz="2400" noProof="0" dirty="0" smtClean="0"/>
          </a:p>
          <a:p>
            <a:pPr eaLnBrk="1" hangingPunct="1">
              <a:lnSpc>
                <a:spcPct val="80000"/>
              </a:lnSpc>
            </a:pPr>
            <a:r>
              <a:rPr lang="pt-BR" sz="2400" noProof="0" dirty="0" smtClean="0"/>
              <a:t>Desenvolveu-se o processo de Análise de Modos Prováveis de Falha (PFMA).</a:t>
            </a:r>
          </a:p>
        </p:txBody>
      </p:sp>
      <p:sp>
        <p:nvSpPr>
          <p:cNvPr id="3074" name="Slide Number Placeholder 4"/>
          <p:cNvSpPr>
            <a:spLocks noGrp="1"/>
          </p:cNvSpPr>
          <p:nvPr>
            <p:ph type="sldNum" sz="quarter" idx="4294967295"/>
          </p:nvPr>
        </p:nvSpPr>
        <p:spPr>
          <a:xfrm>
            <a:off x="6553200" y="6356350"/>
            <a:ext cx="2133600" cy="365125"/>
          </a:xfrm>
          <a:prstGeom prst="rect">
            <a:avLst/>
          </a:prstGeom>
          <a:noFill/>
        </p:spPr>
        <p:txBody>
          <a:bodyPr/>
          <a:lstStyle/>
          <a:p>
            <a:pPr algn="ctr"/>
            <a:fld id="{930A3679-B6EB-4C82-A419-99BB66078892}" type="slidenum">
              <a:rPr lang="en-US" smtClean="0"/>
              <a:pPr algn="ctr"/>
              <a:t>2</a:t>
            </a:fld>
            <a:endParaRPr lang="en-US" smtClean="0"/>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noFill/>
        </p:spPr>
        <p:txBody>
          <a:bodyPr/>
          <a:lstStyle/>
          <a:p>
            <a:fld id="{ABC6914F-1D15-4EB9-824E-A07830A13849}" type="slidenum">
              <a:rPr lang="en-US" smtClean="0">
                <a:latin typeface="Arial" charset="0"/>
              </a:rPr>
              <a:pPr/>
              <a:t>20</a:t>
            </a:fld>
            <a:endParaRPr lang="en-US" smtClean="0">
              <a:latin typeface="Arial" charset="0"/>
            </a:endParaRPr>
          </a:p>
        </p:txBody>
      </p:sp>
      <p:sp>
        <p:nvSpPr>
          <p:cNvPr id="55299" name="Rectangle 2"/>
          <p:cNvSpPr>
            <a:spLocks noGrp="1" noChangeArrowheads="1"/>
          </p:cNvSpPr>
          <p:nvPr>
            <p:ph type="title"/>
          </p:nvPr>
        </p:nvSpPr>
        <p:spPr>
          <a:xfrm>
            <a:off x="152400" y="685800"/>
            <a:ext cx="9144000" cy="762000"/>
          </a:xfrm>
          <a:noFill/>
        </p:spPr>
        <p:txBody>
          <a:bodyPr/>
          <a:lstStyle/>
          <a:p>
            <a:pPr eaLnBrk="1" hangingPunct="1"/>
            <a:r>
              <a:rPr lang="pt-BR" b="1" noProof="0" dirty="0" smtClean="0">
                <a:solidFill>
                  <a:schemeClr val="tx1"/>
                </a:solidFill>
              </a:rPr>
              <a:t>Transição ao Programa de Segurança </a:t>
            </a:r>
            <a:r>
              <a:rPr lang="pt-BR" b="1" noProof="0" dirty="0" err="1" smtClean="0">
                <a:solidFill>
                  <a:schemeClr val="tx1"/>
                </a:solidFill>
              </a:rPr>
              <a:t>d</a:t>
            </a:r>
            <a:r>
              <a:rPr lang="pt-BR" b="1" dirty="0" smtClean="0">
                <a:solidFill>
                  <a:schemeClr val="tx1"/>
                </a:solidFill>
              </a:rPr>
              <a:t>e Barragens Informada pelo Risco</a:t>
            </a:r>
            <a:endParaRPr lang="pt-BR" b="1" noProof="0" dirty="0" smtClean="0">
              <a:solidFill>
                <a:schemeClr val="tx1"/>
              </a:solidFill>
            </a:endParaRPr>
          </a:p>
        </p:txBody>
      </p:sp>
      <p:sp>
        <p:nvSpPr>
          <p:cNvPr id="55300" name="Rectangle 3"/>
          <p:cNvSpPr>
            <a:spLocks noGrp="1" noChangeArrowheads="1"/>
          </p:cNvSpPr>
          <p:nvPr>
            <p:ph type="body" idx="1"/>
          </p:nvPr>
        </p:nvSpPr>
        <p:spPr>
          <a:xfrm>
            <a:off x="609600" y="2027238"/>
            <a:ext cx="8229600" cy="4525962"/>
          </a:xfrm>
        </p:spPr>
        <p:txBody>
          <a:bodyPr/>
          <a:lstStyle/>
          <a:p>
            <a:pPr eaLnBrk="1" hangingPunct="1">
              <a:lnSpc>
                <a:spcPct val="90000"/>
              </a:lnSpc>
            </a:pPr>
            <a:r>
              <a:rPr lang="pt-BR" sz="2600" noProof="0" dirty="0" smtClean="0"/>
              <a:t>Passou-se </a:t>
            </a:r>
            <a:r>
              <a:rPr lang="pt-BR" sz="2600" noProof="0" dirty="0" smtClean="0"/>
              <a:t>de uma abordagem </a:t>
            </a:r>
            <a:r>
              <a:rPr lang="pt-BR" sz="2600" noProof="0" dirty="0" smtClean="0"/>
              <a:t>pautada somente </a:t>
            </a:r>
            <a:r>
              <a:rPr lang="pt-BR" sz="2600" noProof="0" dirty="0" smtClean="0"/>
              <a:t>em </a:t>
            </a:r>
            <a:r>
              <a:rPr lang="pt-BR" sz="2600" noProof="0" dirty="0" smtClean="0"/>
              <a:t>normas </a:t>
            </a:r>
            <a:r>
              <a:rPr lang="pt-BR" sz="2600" dirty="0" smtClean="0"/>
              <a:t>para </a:t>
            </a:r>
            <a:r>
              <a:rPr lang="pt-BR" sz="2600" dirty="0" smtClean="0"/>
              <a:t>uma abordagem de gerenciamento de </a:t>
            </a:r>
            <a:r>
              <a:rPr lang="pt-BR" sz="2600" dirty="0" smtClean="0"/>
              <a:t>riscos no </a:t>
            </a:r>
            <a:r>
              <a:rPr lang="pt-BR" sz="2600" dirty="0" smtClean="0"/>
              <a:t>âmbito</a:t>
            </a:r>
            <a:r>
              <a:rPr lang="pt-BR" sz="2600" dirty="0" smtClean="0"/>
              <a:t> </a:t>
            </a:r>
            <a:r>
              <a:rPr lang="pt-BR" sz="2600" dirty="0"/>
              <a:t>d</a:t>
            </a:r>
            <a:r>
              <a:rPr lang="pt-BR" sz="2600" dirty="0" smtClean="0"/>
              <a:t>a </a:t>
            </a:r>
            <a:r>
              <a:rPr lang="pt-BR" sz="2600" dirty="0" smtClean="0"/>
              <a:t>carteira de projetos de segurança de barragens</a:t>
            </a:r>
            <a:endParaRPr lang="pt-BR" sz="2600" noProof="0" dirty="0" smtClean="0"/>
          </a:p>
          <a:p>
            <a:pPr eaLnBrk="1" hangingPunct="1">
              <a:lnSpc>
                <a:spcPct val="90000"/>
              </a:lnSpc>
            </a:pPr>
            <a:r>
              <a:rPr lang="pt-BR" sz="2600" dirty="0" smtClean="0"/>
              <a:t>A abordagem de decisões informadas por riscos inclui diretrizes essenciais pautadas em normas</a:t>
            </a:r>
            <a:endParaRPr lang="pt-BR" sz="2600" noProof="0" dirty="0" smtClean="0"/>
          </a:p>
          <a:p>
            <a:pPr eaLnBrk="1" hangingPunct="1">
              <a:lnSpc>
                <a:spcPct val="90000"/>
              </a:lnSpc>
            </a:pPr>
            <a:r>
              <a:rPr lang="pt-BR" sz="2600" noProof="0" dirty="0" smtClean="0"/>
              <a:t>Uma das bases das decisões informadas por riscos é </a:t>
            </a:r>
            <a:r>
              <a:rPr lang="pt-BR" sz="2600" dirty="0" smtClean="0"/>
              <a:t>a elaboração de diretrizes de risco tolerável</a:t>
            </a:r>
            <a:endParaRPr lang="pt-BR" sz="2600" noProof="0" dirty="0" smtClean="0"/>
          </a:p>
          <a:p>
            <a:pPr eaLnBrk="1" hangingPunct="1">
              <a:lnSpc>
                <a:spcPct val="90000"/>
              </a:lnSpc>
            </a:pPr>
            <a:r>
              <a:rPr lang="pt-BR" sz="2600" noProof="0" dirty="0" smtClean="0"/>
              <a:t>Outros fatores não quantitativos ir</a:t>
            </a:r>
            <a:r>
              <a:rPr lang="pt-BR" sz="2600" dirty="0" err="1" smtClean="0"/>
              <a:t>ão</a:t>
            </a:r>
            <a:r>
              <a:rPr lang="pt-BR" sz="2600" dirty="0" smtClean="0"/>
              <a:t> influenciar decisões de gerenciamento de risco</a:t>
            </a:r>
            <a:endParaRPr lang="pt-BR" sz="2600" noProof="0" dirty="0" smtClean="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1"/>
          <p:cNvSpPr>
            <a:spLocks noGrp="1"/>
          </p:cNvSpPr>
          <p:nvPr>
            <p:ph type="sldNum" sz="quarter" idx="10"/>
          </p:nvPr>
        </p:nvSpPr>
        <p:spPr>
          <a:noFill/>
        </p:spPr>
        <p:txBody>
          <a:bodyPr/>
          <a:lstStyle/>
          <a:p>
            <a:fld id="{4983D17E-1388-4B10-9BD9-8BCA659B69B0}" type="slidenum">
              <a:rPr lang="en-US" smtClean="0">
                <a:latin typeface="Arial" charset="0"/>
              </a:rPr>
              <a:pPr/>
              <a:t>21</a:t>
            </a:fld>
            <a:endParaRPr lang="en-US" smtClean="0">
              <a:latin typeface="Arial" charset="0"/>
            </a:endParaRPr>
          </a:p>
        </p:txBody>
      </p:sp>
      <p:sp>
        <p:nvSpPr>
          <p:cNvPr id="47107" name="Rectangle 2"/>
          <p:cNvSpPr>
            <a:spLocks noGrp="1" noChangeArrowheads="1"/>
          </p:cNvSpPr>
          <p:nvPr>
            <p:ph type="title" idx="4294967295"/>
          </p:nvPr>
        </p:nvSpPr>
        <p:spPr>
          <a:xfrm>
            <a:off x="381000" y="457200"/>
            <a:ext cx="8229600" cy="1600200"/>
          </a:xfrm>
          <a:solidFill>
            <a:schemeClr val="accent1"/>
          </a:solidFill>
        </p:spPr>
        <p:txBody>
          <a:bodyPr/>
          <a:lstStyle/>
          <a:p>
            <a:pPr eaLnBrk="1" hangingPunct="1"/>
            <a:r>
              <a:rPr lang="pt-BR" sz="3600" b="1" noProof="0" dirty="0" smtClean="0">
                <a:solidFill>
                  <a:schemeClr val="tx1"/>
                </a:solidFill>
              </a:rPr>
              <a:t>Iniciativas de Gestão :</a:t>
            </a:r>
            <a:br>
              <a:rPr lang="pt-BR" sz="3600" b="1" noProof="0" dirty="0" smtClean="0">
                <a:solidFill>
                  <a:schemeClr val="tx1"/>
                </a:solidFill>
              </a:rPr>
            </a:br>
            <a:r>
              <a:rPr lang="pt-BR" sz="3600" b="1" dirty="0" smtClean="0">
                <a:solidFill>
                  <a:schemeClr val="tx1"/>
                </a:solidFill>
              </a:rPr>
              <a:t>Princípios para a Tomada de Decisões</a:t>
            </a:r>
            <a:endParaRPr lang="pt-BR" sz="3600" b="1" noProof="0" dirty="0" smtClean="0">
              <a:solidFill>
                <a:schemeClr val="tx1"/>
              </a:solidFill>
            </a:endParaRPr>
          </a:p>
        </p:txBody>
      </p:sp>
      <p:sp>
        <p:nvSpPr>
          <p:cNvPr id="32771" name="Rectangle 3"/>
          <p:cNvSpPr>
            <a:spLocks noGrp="1" noChangeArrowheads="1"/>
          </p:cNvSpPr>
          <p:nvPr>
            <p:ph type="body" sz="half" idx="4294967295"/>
          </p:nvPr>
        </p:nvSpPr>
        <p:spPr>
          <a:xfrm>
            <a:off x="457200" y="2514600"/>
            <a:ext cx="4038600" cy="3916363"/>
          </a:xfrm>
        </p:spPr>
        <p:txBody>
          <a:bodyPr/>
          <a:lstStyle/>
          <a:p>
            <a:pPr eaLnBrk="1" hangingPunct="1"/>
            <a:r>
              <a:rPr lang="pt-BR" sz="2400" noProof="0" dirty="0" smtClean="0"/>
              <a:t>Liderada em nível local</a:t>
            </a:r>
          </a:p>
          <a:p>
            <a:pPr eaLnBrk="1" hangingPunct="1"/>
            <a:r>
              <a:rPr lang="pt-BR" sz="2400" noProof="0" dirty="0" smtClean="0"/>
              <a:t>Decis</a:t>
            </a:r>
            <a:r>
              <a:rPr lang="pt-BR" sz="2400" noProof="0" dirty="0" smtClean="0"/>
              <a:t>ões</a:t>
            </a:r>
            <a:r>
              <a:rPr lang="pt-BR" sz="2400" noProof="0" dirty="0" smtClean="0"/>
              <a:t> </a:t>
            </a:r>
            <a:r>
              <a:rPr lang="pt-BR" sz="2400" noProof="0" dirty="0" smtClean="0"/>
              <a:t>em nível local</a:t>
            </a:r>
          </a:p>
          <a:p>
            <a:pPr eaLnBrk="1" hangingPunct="1"/>
            <a:r>
              <a:rPr lang="pt-BR" sz="2400" noProof="0" dirty="0" smtClean="0"/>
              <a:t>Concilia Segurança com Outros Benefícios</a:t>
            </a:r>
          </a:p>
          <a:p>
            <a:pPr eaLnBrk="1" hangingPunct="1"/>
            <a:r>
              <a:rPr lang="pt-BR" sz="2400" noProof="0" dirty="0" smtClean="0"/>
              <a:t>Por ordem de chegada…</a:t>
            </a:r>
          </a:p>
          <a:p>
            <a:pPr eaLnBrk="1" hangingPunct="1"/>
            <a:r>
              <a:rPr lang="pt-BR" sz="2400" noProof="0" dirty="0" smtClean="0"/>
              <a:t>Políticas motivam decisões</a:t>
            </a:r>
          </a:p>
          <a:p>
            <a:pPr eaLnBrk="1" hangingPunct="1"/>
            <a:r>
              <a:rPr lang="pt-BR" sz="2400" noProof="0" dirty="0" smtClean="0"/>
              <a:t>Cada Distrito por si</a:t>
            </a:r>
          </a:p>
          <a:p>
            <a:pPr eaLnBrk="1" hangingPunct="1"/>
            <a:r>
              <a:rPr lang="pt-BR" sz="2400" noProof="0" dirty="0" smtClean="0"/>
              <a:t>DSA e </a:t>
            </a:r>
            <a:r>
              <a:rPr lang="pt-BR" sz="2400" noProof="0" dirty="0" smtClean="0"/>
              <a:t>Recupera</a:t>
            </a:r>
            <a:r>
              <a:rPr lang="pt-BR" sz="2400" noProof="0" dirty="0" smtClean="0"/>
              <a:t>ções de grande porte</a:t>
            </a:r>
            <a:endParaRPr lang="pt-BR" sz="2400" noProof="0" dirty="0" smtClean="0"/>
          </a:p>
        </p:txBody>
      </p:sp>
      <p:sp>
        <p:nvSpPr>
          <p:cNvPr id="32772" name="Rectangle 4"/>
          <p:cNvSpPr>
            <a:spLocks noGrp="1" noChangeArrowheads="1"/>
          </p:cNvSpPr>
          <p:nvPr>
            <p:ph type="body" sz="half" idx="4294967295"/>
          </p:nvPr>
        </p:nvSpPr>
        <p:spPr>
          <a:xfrm>
            <a:off x="4267200" y="2514600"/>
            <a:ext cx="4419600" cy="3733800"/>
          </a:xfrm>
        </p:spPr>
        <p:txBody>
          <a:bodyPr/>
          <a:lstStyle/>
          <a:p>
            <a:pPr eaLnBrk="1" hangingPunct="1"/>
            <a:r>
              <a:rPr lang="pt-BR" sz="2300" noProof="0" dirty="0" smtClean="0"/>
              <a:t>Liderada em </a:t>
            </a:r>
            <a:r>
              <a:rPr lang="pt-BR" sz="2300" dirty="0" smtClean="0"/>
              <a:t>nível nacional</a:t>
            </a:r>
            <a:endParaRPr lang="pt-BR" sz="2300" noProof="0" dirty="0" smtClean="0"/>
          </a:p>
          <a:p>
            <a:pPr eaLnBrk="1" hangingPunct="1"/>
            <a:r>
              <a:rPr lang="pt-BR" sz="2300" noProof="0" dirty="0" smtClean="0"/>
              <a:t>Decisões </a:t>
            </a:r>
            <a:r>
              <a:rPr lang="pt-BR" sz="2300" noProof="0" dirty="0" smtClean="0"/>
              <a:t>conjuntas</a:t>
            </a:r>
          </a:p>
          <a:p>
            <a:pPr eaLnBrk="1" hangingPunct="1"/>
            <a:r>
              <a:rPr lang="pt-BR" sz="2300" noProof="0" dirty="0" smtClean="0"/>
              <a:t>Coloca segurança </a:t>
            </a:r>
            <a:r>
              <a:rPr lang="pt-BR" sz="2300" dirty="0" smtClean="0"/>
              <a:t>acima de</a:t>
            </a:r>
            <a:r>
              <a:rPr lang="pt-BR" sz="2300" noProof="0" dirty="0" smtClean="0"/>
              <a:t> </a:t>
            </a:r>
            <a:r>
              <a:rPr lang="pt-BR" sz="2300" noProof="0" dirty="0" smtClean="0"/>
              <a:t>tudo</a:t>
            </a:r>
          </a:p>
          <a:p>
            <a:pPr eaLnBrk="1" hangingPunct="1"/>
            <a:r>
              <a:rPr lang="pt-BR" sz="2300" noProof="0" dirty="0" smtClean="0"/>
              <a:t>Informada por Riscos </a:t>
            </a:r>
          </a:p>
          <a:p>
            <a:pPr eaLnBrk="1" hangingPunct="1"/>
            <a:r>
              <a:rPr lang="pt-BR" sz="2300" noProof="0" dirty="0" smtClean="0"/>
              <a:t>As políticas </a:t>
            </a:r>
            <a:r>
              <a:rPr lang="pt-BR" sz="2300" noProof="0" dirty="0" smtClean="0"/>
              <a:t>trazem subs</a:t>
            </a:r>
            <a:r>
              <a:rPr lang="pt-BR" sz="2300" noProof="0" dirty="0" smtClean="0"/>
              <a:t>ídios para </a:t>
            </a:r>
            <a:r>
              <a:rPr lang="pt-BR" sz="2300" dirty="0" smtClean="0"/>
              <a:t>decisões</a:t>
            </a:r>
            <a:endParaRPr lang="pt-BR" sz="2300" noProof="0" dirty="0" smtClean="0"/>
          </a:p>
          <a:p>
            <a:pPr eaLnBrk="1" hangingPunct="1"/>
            <a:r>
              <a:rPr lang="pt-BR" sz="2300" noProof="0" dirty="0" smtClean="0"/>
              <a:t>A cooperação é fundamental para </a:t>
            </a:r>
            <a:r>
              <a:rPr lang="pt-BR" sz="2300" dirty="0" smtClean="0"/>
              <a:t>a sobrevivência</a:t>
            </a:r>
            <a:endParaRPr lang="pt-BR" sz="2300" noProof="0" dirty="0" smtClean="0"/>
          </a:p>
          <a:p>
            <a:pPr eaLnBrk="1" hangingPunct="1"/>
            <a:r>
              <a:rPr lang="pt-BR" sz="2400" dirty="0" smtClean="0"/>
              <a:t>Relatório de Modificação </a:t>
            </a:r>
            <a:endParaRPr lang="pt-BR" sz="2400" dirty="0" smtClean="0"/>
          </a:p>
          <a:p>
            <a:pPr marL="0" indent="0" eaLnBrk="1" hangingPunct="1">
              <a:buNone/>
            </a:pPr>
            <a:r>
              <a:rPr lang="pt-BR" sz="2400" dirty="0"/>
              <a:t> </a:t>
            </a:r>
            <a:r>
              <a:rPr lang="pt-BR" sz="2400" dirty="0" smtClean="0"/>
              <a:t>       </a:t>
            </a:r>
            <a:r>
              <a:rPr lang="pt-BR" sz="2400" dirty="0" smtClean="0"/>
              <a:t>de </a:t>
            </a:r>
            <a:r>
              <a:rPr lang="pt-BR" sz="2400" dirty="0" smtClean="0"/>
              <a:t>SB</a:t>
            </a:r>
            <a:endParaRPr lang="pt-BR" sz="2400" noProof="0" dirty="0" smtClean="0"/>
          </a:p>
        </p:txBody>
      </p:sp>
      <p:sp>
        <p:nvSpPr>
          <p:cNvPr id="47110" name="Text Box 5"/>
          <p:cNvSpPr txBox="1">
            <a:spLocks noChangeArrowheads="1"/>
          </p:cNvSpPr>
          <p:nvPr/>
        </p:nvSpPr>
        <p:spPr bwMode="auto">
          <a:xfrm>
            <a:off x="914400" y="2108200"/>
            <a:ext cx="2469321" cy="400110"/>
          </a:xfrm>
          <a:prstGeom prst="rect">
            <a:avLst/>
          </a:prstGeom>
          <a:noFill/>
          <a:ln w="9525" algn="ctr">
            <a:noFill/>
            <a:miter lim="800000"/>
            <a:headEnd/>
            <a:tailEnd/>
          </a:ln>
        </p:spPr>
        <p:txBody>
          <a:bodyPr wrap="none">
            <a:spAutoFit/>
          </a:bodyPr>
          <a:lstStyle/>
          <a:p>
            <a:r>
              <a:rPr lang="en-US" sz="2000" b="1" dirty="0" err="1" smtClean="0"/>
              <a:t>Abordagem</a:t>
            </a:r>
            <a:r>
              <a:rPr lang="en-US" sz="2000" b="1" dirty="0" smtClean="0"/>
              <a:t> </a:t>
            </a:r>
            <a:r>
              <a:rPr lang="en-US" sz="2000" b="1" dirty="0" err="1" smtClean="0"/>
              <a:t>Antiga</a:t>
            </a:r>
            <a:endParaRPr lang="en-US" sz="2000" b="1" dirty="0"/>
          </a:p>
        </p:txBody>
      </p:sp>
      <p:sp>
        <p:nvSpPr>
          <p:cNvPr id="47111" name="Text Box 6"/>
          <p:cNvSpPr txBox="1">
            <a:spLocks noChangeArrowheads="1"/>
          </p:cNvSpPr>
          <p:nvPr/>
        </p:nvSpPr>
        <p:spPr bwMode="auto">
          <a:xfrm>
            <a:off x="5029200" y="2108200"/>
            <a:ext cx="2308144" cy="400110"/>
          </a:xfrm>
          <a:prstGeom prst="rect">
            <a:avLst/>
          </a:prstGeom>
          <a:noFill/>
          <a:ln w="9525" algn="ctr">
            <a:noFill/>
            <a:miter lim="800000"/>
            <a:headEnd/>
            <a:tailEnd/>
          </a:ln>
        </p:spPr>
        <p:txBody>
          <a:bodyPr wrap="none">
            <a:spAutoFit/>
          </a:bodyPr>
          <a:lstStyle/>
          <a:p>
            <a:r>
              <a:rPr lang="en-US" sz="2000" b="1" dirty="0" err="1" smtClean="0"/>
              <a:t>Abordagem</a:t>
            </a:r>
            <a:r>
              <a:rPr lang="en-US" sz="2000" b="1" dirty="0" smtClean="0"/>
              <a:t> Nova</a:t>
            </a:r>
            <a:endParaRPr lang="en-US" sz="20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dissolve">
                                      <p:cBhvr>
                                        <p:cTn id="7" dur="500"/>
                                        <p:tgtEl>
                                          <p:spTgt spid="3277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2772">
                                            <p:txEl>
                                              <p:pRg st="0" end="0"/>
                                            </p:txEl>
                                          </p:spTgt>
                                        </p:tgtEl>
                                        <p:attrNameLst>
                                          <p:attrName>style.visibility</p:attrName>
                                        </p:attrNameLst>
                                      </p:cBhvr>
                                      <p:to>
                                        <p:strVal val="visible"/>
                                      </p:to>
                                    </p:set>
                                    <p:animEffect transition="in" filter="dissolve">
                                      <p:cBhvr>
                                        <p:cTn id="10" dur="500"/>
                                        <p:tgtEl>
                                          <p:spTgt spid="3277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2771">
                                            <p:txEl>
                                              <p:pRg st="1" end="1"/>
                                            </p:txEl>
                                          </p:spTgt>
                                        </p:tgtEl>
                                        <p:attrNameLst>
                                          <p:attrName>style.visibility</p:attrName>
                                        </p:attrNameLst>
                                      </p:cBhvr>
                                      <p:to>
                                        <p:strVal val="visible"/>
                                      </p:to>
                                    </p:set>
                                    <p:animEffect transition="in" filter="dissolve">
                                      <p:cBhvr>
                                        <p:cTn id="15" dur="500"/>
                                        <p:tgtEl>
                                          <p:spTgt spid="32771">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2772">
                                            <p:txEl>
                                              <p:pRg st="1" end="1"/>
                                            </p:txEl>
                                          </p:spTgt>
                                        </p:tgtEl>
                                        <p:attrNameLst>
                                          <p:attrName>style.visibility</p:attrName>
                                        </p:attrNameLst>
                                      </p:cBhvr>
                                      <p:to>
                                        <p:strVal val="visible"/>
                                      </p:to>
                                    </p:set>
                                    <p:animEffect transition="in" filter="dissolve">
                                      <p:cBhvr>
                                        <p:cTn id="18" dur="500"/>
                                        <p:tgtEl>
                                          <p:spTgt spid="3277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2771">
                                            <p:txEl>
                                              <p:pRg st="2" end="2"/>
                                            </p:txEl>
                                          </p:spTgt>
                                        </p:tgtEl>
                                        <p:attrNameLst>
                                          <p:attrName>style.visibility</p:attrName>
                                        </p:attrNameLst>
                                      </p:cBhvr>
                                      <p:to>
                                        <p:strVal val="visible"/>
                                      </p:to>
                                    </p:set>
                                    <p:animEffect transition="in" filter="dissolve">
                                      <p:cBhvr>
                                        <p:cTn id="23" dur="500"/>
                                        <p:tgtEl>
                                          <p:spTgt spid="32771">
                                            <p:txEl>
                                              <p:pRg st="2" end="2"/>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2772">
                                            <p:txEl>
                                              <p:pRg st="2" end="2"/>
                                            </p:txEl>
                                          </p:spTgt>
                                        </p:tgtEl>
                                        <p:attrNameLst>
                                          <p:attrName>style.visibility</p:attrName>
                                        </p:attrNameLst>
                                      </p:cBhvr>
                                      <p:to>
                                        <p:strVal val="visible"/>
                                      </p:to>
                                    </p:set>
                                    <p:animEffect transition="in" filter="dissolve">
                                      <p:cBhvr>
                                        <p:cTn id="26" dur="500"/>
                                        <p:tgtEl>
                                          <p:spTgt spid="3277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2771">
                                            <p:txEl>
                                              <p:pRg st="3" end="3"/>
                                            </p:txEl>
                                          </p:spTgt>
                                        </p:tgtEl>
                                        <p:attrNameLst>
                                          <p:attrName>style.visibility</p:attrName>
                                        </p:attrNameLst>
                                      </p:cBhvr>
                                      <p:to>
                                        <p:strVal val="visible"/>
                                      </p:to>
                                    </p:set>
                                    <p:animEffect transition="in" filter="dissolve">
                                      <p:cBhvr>
                                        <p:cTn id="31" dur="500"/>
                                        <p:tgtEl>
                                          <p:spTgt spid="32771">
                                            <p:txEl>
                                              <p:pRg st="3" end="3"/>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2772">
                                            <p:txEl>
                                              <p:pRg st="3" end="3"/>
                                            </p:txEl>
                                          </p:spTgt>
                                        </p:tgtEl>
                                        <p:attrNameLst>
                                          <p:attrName>style.visibility</p:attrName>
                                        </p:attrNameLst>
                                      </p:cBhvr>
                                      <p:to>
                                        <p:strVal val="visible"/>
                                      </p:to>
                                    </p:set>
                                    <p:animEffect transition="in" filter="dissolve">
                                      <p:cBhvr>
                                        <p:cTn id="34" dur="500"/>
                                        <p:tgtEl>
                                          <p:spTgt spid="3277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32771">
                                            <p:txEl>
                                              <p:pRg st="4" end="4"/>
                                            </p:txEl>
                                          </p:spTgt>
                                        </p:tgtEl>
                                        <p:attrNameLst>
                                          <p:attrName>style.visibility</p:attrName>
                                        </p:attrNameLst>
                                      </p:cBhvr>
                                      <p:to>
                                        <p:strVal val="visible"/>
                                      </p:to>
                                    </p:set>
                                    <p:animEffect transition="in" filter="dissolve">
                                      <p:cBhvr>
                                        <p:cTn id="39" dur="500"/>
                                        <p:tgtEl>
                                          <p:spTgt spid="32771">
                                            <p:txEl>
                                              <p:pRg st="4" end="4"/>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32772">
                                            <p:txEl>
                                              <p:pRg st="4" end="4"/>
                                            </p:txEl>
                                          </p:spTgt>
                                        </p:tgtEl>
                                        <p:attrNameLst>
                                          <p:attrName>style.visibility</p:attrName>
                                        </p:attrNameLst>
                                      </p:cBhvr>
                                      <p:to>
                                        <p:strVal val="visible"/>
                                      </p:to>
                                    </p:set>
                                    <p:animEffect transition="in" filter="dissolve">
                                      <p:cBhvr>
                                        <p:cTn id="42" dur="500"/>
                                        <p:tgtEl>
                                          <p:spTgt spid="32772">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2771">
                                            <p:txEl>
                                              <p:pRg st="5" end="5"/>
                                            </p:txEl>
                                          </p:spTgt>
                                        </p:tgtEl>
                                        <p:attrNameLst>
                                          <p:attrName>style.visibility</p:attrName>
                                        </p:attrNameLst>
                                      </p:cBhvr>
                                      <p:to>
                                        <p:strVal val="visible"/>
                                      </p:to>
                                    </p:set>
                                    <p:animEffect transition="in" filter="dissolve">
                                      <p:cBhvr>
                                        <p:cTn id="47" dur="500"/>
                                        <p:tgtEl>
                                          <p:spTgt spid="32771">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2771">
                                            <p:txEl>
                                              <p:pRg st="6" end="6"/>
                                            </p:txEl>
                                          </p:spTgt>
                                        </p:tgtEl>
                                        <p:attrNameLst>
                                          <p:attrName>style.visibility</p:attrName>
                                        </p:attrNameLst>
                                      </p:cBhvr>
                                      <p:to>
                                        <p:strVal val="visible"/>
                                      </p:to>
                                    </p:set>
                                    <p:animEffect transition="in" filter="dissolve">
                                      <p:cBhvr>
                                        <p:cTn id="52" dur="500"/>
                                        <p:tgtEl>
                                          <p:spTgt spid="32771">
                                            <p:txEl>
                                              <p:pRg st="6" end="6"/>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32772">
                                            <p:txEl>
                                              <p:pRg st="5" end="5"/>
                                            </p:txEl>
                                          </p:spTgt>
                                        </p:tgtEl>
                                        <p:attrNameLst>
                                          <p:attrName>style.visibility</p:attrName>
                                        </p:attrNameLst>
                                      </p:cBhvr>
                                      <p:to>
                                        <p:strVal val="visible"/>
                                      </p:to>
                                    </p:set>
                                    <p:animEffect transition="in" filter="dissolve">
                                      <p:cBhvr>
                                        <p:cTn id="55" dur="500"/>
                                        <p:tgtEl>
                                          <p:spTgt spid="32772">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32772">
                                            <p:txEl>
                                              <p:pRg st="6" end="6"/>
                                            </p:txEl>
                                          </p:spTgt>
                                        </p:tgtEl>
                                        <p:attrNameLst>
                                          <p:attrName>style.visibility</p:attrName>
                                        </p:attrNameLst>
                                      </p:cBhvr>
                                      <p:to>
                                        <p:strVal val="visible"/>
                                      </p:to>
                                    </p:set>
                                    <p:animEffect transition="in" filter="dissolve">
                                      <p:cBhvr>
                                        <p:cTn id="60" dur="500"/>
                                        <p:tgtEl>
                                          <p:spTgt spid="32772">
                                            <p:txEl>
                                              <p:pRg st="6" end="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32772">
                                            <p:txEl>
                                              <p:pRg st="7" end="7"/>
                                            </p:txEl>
                                          </p:spTgt>
                                        </p:tgtEl>
                                        <p:attrNameLst>
                                          <p:attrName>style.visibility</p:attrName>
                                        </p:attrNameLst>
                                      </p:cBhvr>
                                      <p:to>
                                        <p:strVal val="visible"/>
                                      </p:to>
                                    </p:set>
                                    <p:animEffect transition="in" filter="dissolve">
                                      <p:cBhvr>
                                        <p:cTn id="65" dur="500"/>
                                        <p:tgtEl>
                                          <p:spTgt spid="3277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P spid="3277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2"/>
          <p:cNvSpPr>
            <a:spLocks noGrp="1"/>
          </p:cNvSpPr>
          <p:nvPr>
            <p:ph type="sldNum" sz="quarter" idx="10"/>
          </p:nvPr>
        </p:nvSpPr>
        <p:spPr>
          <a:noFill/>
        </p:spPr>
        <p:txBody>
          <a:bodyPr/>
          <a:lstStyle/>
          <a:p>
            <a:fld id="{A6A587ED-FAC3-43BB-8119-56ACF399869B}" type="slidenum">
              <a:rPr lang="en-US" smtClean="0">
                <a:latin typeface="Arial" charset="0"/>
              </a:rPr>
              <a:pPr/>
              <a:t>22</a:t>
            </a:fld>
            <a:endParaRPr lang="en-US" smtClean="0">
              <a:latin typeface="Arial" charset="0"/>
            </a:endParaRPr>
          </a:p>
        </p:txBody>
      </p:sp>
      <p:sp>
        <p:nvSpPr>
          <p:cNvPr id="2052" name="Rectangle 2"/>
          <p:cNvSpPr>
            <a:spLocks noGrp="1" noChangeArrowheads="1"/>
          </p:cNvSpPr>
          <p:nvPr>
            <p:ph type="title"/>
          </p:nvPr>
        </p:nvSpPr>
        <p:spPr>
          <a:xfrm>
            <a:off x="457200" y="1143000"/>
            <a:ext cx="8229600" cy="533400"/>
          </a:xfrm>
          <a:noFill/>
        </p:spPr>
        <p:txBody>
          <a:bodyPr/>
          <a:lstStyle/>
          <a:p>
            <a:pPr eaLnBrk="1" hangingPunct="1"/>
            <a:r>
              <a:rPr lang="pt-BR" sz="4400" noProof="0" dirty="0" err="1" smtClean="0">
                <a:solidFill>
                  <a:schemeClr val="tx1"/>
                </a:solidFill>
              </a:rPr>
              <a:t>Dam</a:t>
            </a:r>
            <a:r>
              <a:rPr lang="pt-BR" sz="4400" noProof="0" dirty="0" smtClean="0">
                <a:solidFill>
                  <a:schemeClr val="tx1"/>
                </a:solidFill>
              </a:rPr>
              <a:t> </a:t>
            </a:r>
            <a:r>
              <a:rPr lang="pt-BR" sz="4400" noProof="0" dirty="0" err="1" smtClean="0">
                <a:solidFill>
                  <a:schemeClr val="tx1"/>
                </a:solidFill>
              </a:rPr>
              <a:t>Safety</a:t>
            </a:r>
            <a:r>
              <a:rPr lang="pt-BR" sz="4400" noProof="0" dirty="0" smtClean="0">
                <a:solidFill>
                  <a:schemeClr val="tx1"/>
                </a:solidFill>
              </a:rPr>
              <a:t> </a:t>
            </a:r>
            <a:r>
              <a:rPr lang="pt-BR" sz="4400" noProof="0" dirty="0" err="1" smtClean="0">
                <a:solidFill>
                  <a:schemeClr val="tx1"/>
                </a:solidFill>
              </a:rPr>
              <a:t>Risk</a:t>
            </a:r>
            <a:r>
              <a:rPr lang="pt-BR" sz="4400" noProof="0" dirty="0" smtClean="0">
                <a:solidFill>
                  <a:schemeClr val="tx1"/>
                </a:solidFill>
              </a:rPr>
              <a:t> Framework</a:t>
            </a:r>
          </a:p>
        </p:txBody>
      </p:sp>
      <p:sp>
        <p:nvSpPr>
          <p:cNvPr id="2053" name="Rectangle 3"/>
          <p:cNvSpPr>
            <a:spLocks noChangeArrowheads="1"/>
          </p:cNvSpPr>
          <p:nvPr/>
        </p:nvSpPr>
        <p:spPr bwMode="auto">
          <a:xfrm>
            <a:off x="0" y="1095375"/>
            <a:ext cx="9144000" cy="0"/>
          </a:xfrm>
          <a:prstGeom prst="rect">
            <a:avLst/>
          </a:prstGeom>
          <a:noFill/>
          <a:ln w="9525">
            <a:noFill/>
            <a:miter lim="800000"/>
            <a:headEnd/>
            <a:tailEnd/>
          </a:ln>
        </p:spPr>
        <p:txBody>
          <a:bodyPr wrap="none" anchor="ctr">
            <a:spAutoFit/>
          </a:bodyPr>
          <a:lstStyle/>
          <a:p>
            <a:endParaRPr lang="en-US"/>
          </a:p>
        </p:txBody>
      </p:sp>
      <p:graphicFrame>
        <p:nvGraphicFramePr>
          <p:cNvPr id="2050" name="Object 4"/>
          <p:cNvGraphicFramePr>
            <a:graphicFrameLocks noChangeAspect="1"/>
          </p:cNvGraphicFramePr>
          <p:nvPr/>
        </p:nvGraphicFramePr>
        <p:xfrm>
          <a:off x="533400" y="457200"/>
          <a:ext cx="7924800" cy="5562600"/>
        </p:xfrm>
        <a:graphic>
          <a:graphicData uri="http://schemas.openxmlformats.org/presentationml/2006/ole">
            <mc:AlternateContent xmlns:mc="http://schemas.openxmlformats.org/markup-compatibility/2006">
              <mc:Choice xmlns:v="urn:schemas-microsoft-com:vml" Requires="v">
                <p:oleObj spid="_x0000_s110632" name="Visio" r:id="rId4" imgW="4255770" imgH="3346704" progId="">
                  <p:embed/>
                </p:oleObj>
              </mc:Choice>
              <mc:Fallback>
                <p:oleObj name="Visio" r:id="rId4" imgW="4255770" imgH="3346704"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57200"/>
                        <a:ext cx="7924800" cy="556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pt-BR" sz="4000" b="1" noProof="0" dirty="0" smtClean="0"/>
              <a:t>Processo de </a:t>
            </a:r>
            <a:r>
              <a:rPr lang="pt-BR" sz="4000" b="1" dirty="0" smtClean="0"/>
              <a:t>Gerenciamento de Risco na Carteira de Projetos</a:t>
            </a:r>
            <a:endParaRPr lang="pt-BR" sz="4000" b="1" noProof="0" dirty="0" smtClean="0"/>
          </a:p>
        </p:txBody>
      </p:sp>
      <p:sp>
        <p:nvSpPr>
          <p:cNvPr id="6" name="Content Placeholder 5"/>
          <p:cNvSpPr>
            <a:spLocks noGrp="1"/>
          </p:cNvSpPr>
          <p:nvPr>
            <p:ph sz="half" idx="2"/>
          </p:nvPr>
        </p:nvSpPr>
        <p:spPr/>
        <p:txBody>
          <a:bodyPr/>
          <a:lstStyle/>
          <a:p>
            <a:r>
              <a:rPr lang="pt-BR" sz="2400" noProof="0" dirty="0" smtClean="0"/>
              <a:t>Forma </a:t>
            </a:r>
            <a:r>
              <a:rPr lang="pt-BR" sz="2400" dirty="0" smtClean="0"/>
              <a:t>de Abordar </a:t>
            </a:r>
            <a:r>
              <a:rPr lang="pt-BR" sz="2400" noProof="0" dirty="0" smtClean="0"/>
              <a:t>3000 Elementos de Infraestrutura com credibilidade</a:t>
            </a:r>
          </a:p>
          <a:p>
            <a:r>
              <a:rPr lang="pt-BR" sz="2400" noProof="0" dirty="0" smtClean="0"/>
              <a:t>Esforços e Financiamento Compatíveis com Decisões e </a:t>
            </a:r>
            <a:r>
              <a:rPr lang="pt-BR" sz="2400" noProof="0" dirty="0" err="1"/>
              <a:t>S</a:t>
            </a:r>
            <a:r>
              <a:rPr lang="pt-BR" sz="2400" dirty="0" smtClean="0"/>
              <a:t>erem Tomadas</a:t>
            </a:r>
            <a:endParaRPr lang="pt-BR" sz="2400" noProof="0" dirty="0" smtClean="0"/>
          </a:p>
          <a:p>
            <a:r>
              <a:rPr lang="pt-BR" sz="2400" noProof="0" dirty="0" smtClean="0"/>
              <a:t>Sempre há Risco </a:t>
            </a:r>
            <a:r>
              <a:rPr lang="pt-BR" sz="2400" dirty="0" smtClean="0"/>
              <a:t>Residual a Ser Gerenciado</a:t>
            </a:r>
            <a:endParaRPr lang="pt-BR" sz="2400" noProof="0" dirty="0"/>
          </a:p>
        </p:txBody>
      </p:sp>
      <p:sp>
        <p:nvSpPr>
          <p:cNvPr id="4100" name="Slide Number Placeholder 3"/>
          <p:cNvSpPr>
            <a:spLocks noGrp="1"/>
          </p:cNvSpPr>
          <p:nvPr>
            <p:ph type="sldNum" sz="quarter" idx="10"/>
          </p:nvPr>
        </p:nvSpPr>
        <p:spPr>
          <a:noFill/>
        </p:spPr>
        <p:txBody>
          <a:bodyPr/>
          <a:lstStyle/>
          <a:p>
            <a:fld id="{4B762640-7BB1-4282-9E65-6DA5FED0BE0D}" type="slidenum">
              <a:rPr lang="en-US" smtClean="0">
                <a:latin typeface="Arial" pitchFamily="34" charset="0"/>
              </a:rPr>
              <a:pPr/>
              <a:t>23</a:t>
            </a:fld>
            <a:endParaRPr lang="en-US" dirty="0" smtClean="0">
              <a:latin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228600" y="1371600"/>
            <a:ext cx="4495800" cy="4738816"/>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3200" b="1" noProof="0" dirty="0" smtClean="0"/>
              <a:t>Regulação de Segurança de Barragens </a:t>
            </a:r>
            <a:br>
              <a:rPr lang="pt-BR" sz="3200" b="1" noProof="0" dirty="0" smtClean="0"/>
            </a:br>
            <a:r>
              <a:rPr lang="pt-BR" sz="3200" b="1" noProof="0" dirty="0" smtClean="0"/>
              <a:t>ER 1110-2-1156</a:t>
            </a:r>
            <a:endParaRPr lang="pt-BR" sz="3200" b="1" noProof="0" dirty="0"/>
          </a:p>
        </p:txBody>
      </p:sp>
      <p:sp>
        <p:nvSpPr>
          <p:cNvPr id="3" name="Content Placeholder 2"/>
          <p:cNvSpPr>
            <a:spLocks noGrp="1"/>
          </p:cNvSpPr>
          <p:nvPr>
            <p:ph idx="1"/>
          </p:nvPr>
        </p:nvSpPr>
        <p:spPr/>
        <p:txBody>
          <a:bodyPr/>
          <a:lstStyle/>
          <a:p>
            <a:r>
              <a:rPr lang="pt-BR" dirty="0" smtClean="0"/>
              <a:t>Baseado em Riscos</a:t>
            </a:r>
            <a:r>
              <a:rPr lang="pt-BR" noProof="0" dirty="0" smtClean="0"/>
              <a:t>/Modos de Falha</a:t>
            </a:r>
          </a:p>
          <a:p>
            <a:r>
              <a:rPr lang="pt-BR" noProof="0" dirty="0" smtClean="0"/>
              <a:t>Conceito de </a:t>
            </a:r>
            <a:r>
              <a:rPr lang="pt-BR" dirty="0" smtClean="0"/>
              <a:t>Engenheiro Chefe</a:t>
            </a:r>
            <a:endParaRPr lang="pt-BR" noProof="0" dirty="0" smtClean="0"/>
          </a:p>
          <a:p>
            <a:r>
              <a:rPr lang="pt-BR" noProof="0" dirty="0" smtClean="0"/>
              <a:t>Ênfase em Processo Todo do </a:t>
            </a:r>
            <a:r>
              <a:rPr lang="pt-BR" dirty="0" smtClean="0"/>
              <a:t>Projeto à Construção</a:t>
            </a:r>
            <a:endParaRPr lang="pt-BR" noProof="0" dirty="0" smtClean="0"/>
          </a:p>
          <a:p>
            <a:r>
              <a:rPr lang="pt-BR" noProof="0" dirty="0" smtClean="0"/>
              <a:t>Supervisão Total do Projeto à Construção</a:t>
            </a:r>
          </a:p>
          <a:p>
            <a:r>
              <a:rPr lang="pt-BR" noProof="0" dirty="0" smtClean="0"/>
              <a:t>Ênfase em Supervisão do Governo</a:t>
            </a:r>
          </a:p>
          <a:p>
            <a:endParaRPr lang="pt-BR" noProof="0" dirty="0" smtClean="0"/>
          </a:p>
          <a:p>
            <a:endParaRPr lang="pt-BR" noProof="0" dirty="0" smtClean="0"/>
          </a:p>
          <a:p>
            <a:endParaRPr lang="pt-BR" noProof="0" dirty="0" smtClean="0"/>
          </a:p>
          <a:p>
            <a:endParaRPr lang="pt-BR" noProof="0" dirty="0" smtClean="0"/>
          </a:p>
          <a:p>
            <a:endParaRPr lang="pt-BR" noProof="0" dirty="0" smtClean="0"/>
          </a:p>
          <a:p>
            <a:endParaRPr lang="pt-BR" noProof="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1"/>
          <p:cNvSpPr>
            <a:spLocks noGrp="1"/>
          </p:cNvSpPr>
          <p:nvPr>
            <p:ph type="sldNum" sz="quarter" idx="10"/>
          </p:nvPr>
        </p:nvSpPr>
        <p:spPr>
          <a:noFill/>
        </p:spPr>
        <p:txBody>
          <a:bodyPr/>
          <a:lstStyle/>
          <a:p>
            <a:fld id="{A0035B6D-4EBE-4773-A797-8F4FE51CD5FB}" type="slidenum">
              <a:rPr lang="en-US" smtClean="0">
                <a:latin typeface="Arial" charset="0"/>
              </a:rPr>
              <a:pPr/>
              <a:t>25</a:t>
            </a:fld>
            <a:endParaRPr lang="en-US" smtClean="0">
              <a:latin typeface="Arial" charset="0"/>
            </a:endParaRPr>
          </a:p>
        </p:txBody>
      </p:sp>
      <p:sp>
        <p:nvSpPr>
          <p:cNvPr id="3076" name="Rectangle 2"/>
          <p:cNvSpPr>
            <a:spLocks noChangeArrowheads="1"/>
          </p:cNvSpPr>
          <p:nvPr/>
        </p:nvSpPr>
        <p:spPr bwMode="auto">
          <a:xfrm>
            <a:off x="0" y="-395288"/>
            <a:ext cx="9144000" cy="0"/>
          </a:xfrm>
          <a:prstGeom prst="rect">
            <a:avLst/>
          </a:prstGeom>
          <a:noFill/>
          <a:ln w="9525">
            <a:noFill/>
            <a:miter lim="800000"/>
            <a:headEnd/>
            <a:tailEnd/>
          </a:ln>
        </p:spPr>
        <p:txBody>
          <a:bodyPr wrap="none" anchor="ctr">
            <a:spAutoFit/>
          </a:bodyPr>
          <a:lstStyle/>
          <a:p>
            <a:endParaRPr lang="en-US"/>
          </a:p>
        </p:txBody>
      </p:sp>
      <p:graphicFrame>
        <p:nvGraphicFramePr>
          <p:cNvPr id="3074" name="Object 3"/>
          <p:cNvGraphicFramePr>
            <a:graphicFrameLocks noChangeAspect="1"/>
          </p:cNvGraphicFramePr>
          <p:nvPr/>
        </p:nvGraphicFramePr>
        <p:xfrm>
          <a:off x="457200" y="1066800"/>
          <a:ext cx="5029200" cy="5791200"/>
        </p:xfrm>
        <a:graphic>
          <a:graphicData uri="http://schemas.openxmlformats.org/presentationml/2006/ole">
            <mc:AlternateContent xmlns:mc="http://schemas.openxmlformats.org/markup-compatibility/2006">
              <mc:Choice xmlns:v="urn:schemas-microsoft-com:vml" Requires="v">
                <p:oleObj spid="_x0000_s111656" name="Visio" r:id="rId4" imgW="6390742" imgH="8523427" progId="">
                  <p:embed/>
                </p:oleObj>
              </mc:Choice>
              <mc:Fallback>
                <p:oleObj name="Visio" r:id="rId4" imgW="6390742" imgH="8523427"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066800"/>
                        <a:ext cx="5029200" cy="579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7" name="Text Box 4"/>
          <p:cNvSpPr txBox="1">
            <a:spLocks noChangeArrowheads="1"/>
          </p:cNvSpPr>
          <p:nvPr/>
        </p:nvSpPr>
        <p:spPr bwMode="auto">
          <a:xfrm>
            <a:off x="5791200" y="1600200"/>
            <a:ext cx="2819400" cy="3810000"/>
          </a:xfrm>
          <a:prstGeom prst="rect">
            <a:avLst/>
          </a:prstGeom>
          <a:solidFill>
            <a:srgbClr val="FFFFFF"/>
          </a:solidFill>
          <a:ln w="9525">
            <a:solidFill>
              <a:srgbClr val="000000"/>
            </a:solidFill>
            <a:miter lim="800000"/>
            <a:headEnd/>
            <a:tailEnd/>
          </a:ln>
        </p:spPr>
        <p:txBody>
          <a:bodyPr/>
          <a:lstStyle/>
          <a:p>
            <a:r>
              <a:rPr lang="en-US" sz="1200" dirty="0">
                <a:latin typeface="Times New Roman" pitchFamily="18" charset="0"/>
              </a:rPr>
              <a:t>DSAC – </a:t>
            </a:r>
            <a:r>
              <a:rPr lang="en-US" sz="1200" dirty="0" err="1" smtClean="0">
                <a:latin typeface="Times New Roman" pitchFamily="18" charset="0"/>
              </a:rPr>
              <a:t>Classificação</a:t>
            </a:r>
            <a:r>
              <a:rPr lang="en-US" sz="1200" dirty="0" smtClean="0">
                <a:latin typeface="Times New Roman" pitchFamily="18" charset="0"/>
              </a:rPr>
              <a:t> de </a:t>
            </a:r>
            <a:r>
              <a:rPr lang="en-US" sz="1200" dirty="0" err="1" smtClean="0">
                <a:latin typeface="Times New Roman" pitchFamily="18" charset="0"/>
              </a:rPr>
              <a:t>Ações</a:t>
            </a:r>
            <a:r>
              <a:rPr lang="en-US" sz="1200" dirty="0" smtClean="0">
                <a:latin typeface="Times New Roman" pitchFamily="18" charset="0"/>
              </a:rPr>
              <a:t> </a:t>
            </a:r>
            <a:r>
              <a:rPr lang="en-US" sz="1200" dirty="0" err="1" smtClean="0">
                <a:latin typeface="Times New Roman" pitchFamily="18" charset="0"/>
              </a:rPr>
              <a:t>em</a:t>
            </a:r>
            <a:r>
              <a:rPr lang="en-US" sz="1200" dirty="0" smtClean="0">
                <a:latin typeface="Times New Roman" pitchFamily="18" charset="0"/>
              </a:rPr>
              <a:t> </a:t>
            </a:r>
            <a:r>
              <a:rPr lang="en-US" sz="1200" dirty="0" err="1" smtClean="0">
                <a:latin typeface="Times New Roman" pitchFamily="18" charset="0"/>
              </a:rPr>
              <a:t>Segurança</a:t>
            </a:r>
            <a:r>
              <a:rPr lang="en-US" sz="1200" dirty="0" smtClean="0">
                <a:latin typeface="Times New Roman" pitchFamily="18" charset="0"/>
              </a:rPr>
              <a:t> de </a:t>
            </a:r>
            <a:r>
              <a:rPr lang="en-US" sz="1200" dirty="0" err="1" smtClean="0">
                <a:latin typeface="Times New Roman" pitchFamily="18" charset="0"/>
              </a:rPr>
              <a:t>Barragens</a:t>
            </a:r>
            <a:r>
              <a:rPr lang="en-US" sz="1200" dirty="0" smtClean="0">
                <a:latin typeface="Times New Roman" pitchFamily="18" charset="0"/>
              </a:rPr>
              <a:t>; um </a:t>
            </a:r>
            <a:r>
              <a:rPr lang="en-US" sz="1200" dirty="0" err="1" smtClean="0">
                <a:latin typeface="Times New Roman" pitchFamily="18" charset="0"/>
              </a:rPr>
              <a:t>sistema</a:t>
            </a:r>
            <a:r>
              <a:rPr lang="en-US" sz="1200" dirty="0" smtClean="0">
                <a:latin typeface="Times New Roman" pitchFamily="18" charset="0"/>
              </a:rPr>
              <a:t> de </a:t>
            </a:r>
            <a:r>
              <a:rPr lang="en-US" sz="1200" dirty="0" err="1" smtClean="0">
                <a:latin typeface="Times New Roman" pitchFamily="18" charset="0"/>
              </a:rPr>
              <a:t>classificação</a:t>
            </a:r>
            <a:r>
              <a:rPr lang="en-US" sz="1200" dirty="0" smtClean="0">
                <a:latin typeface="Times New Roman" pitchFamily="18" charset="0"/>
              </a:rPr>
              <a:t> </a:t>
            </a:r>
            <a:r>
              <a:rPr lang="en-US" sz="1200" dirty="0" err="1" smtClean="0">
                <a:latin typeface="Times New Roman" pitchFamily="18" charset="0"/>
              </a:rPr>
              <a:t>que</a:t>
            </a:r>
            <a:r>
              <a:rPr lang="en-US" sz="1200" dirty="0" smtClean="0">
                <a:latin typeface="Times New Roman" pitchFamily="18" charset="0"/>
              </a:rPr>
              <a:t> </a:t>
            </a:r>
            <a:r>
              <a:rPr lang="en-US" sz="1200" dirty="0" err="1" smtClean="0">
                <a:latin typeface="Times New Roman" pitchFamily="18" charset="0"/>
              </a:rPr>
              <a:t>varia</a:t>
            </a:r>
            <a:r>
              <a:rPr lang="en-US" sz="1200" dirty="0" smtClean="0">
                <a:latin typeface="Times New Roman" pitchFamily="18" charset="0"/>
              </a:rPr>
              <a:t> de ‘</a:t>
            </a:r>
            <a:r>
              <a:rPr lang="en-US" sz="1200" dirty="0" err="1" smtClean="0">
                <a:latin typeface="Times New Roman" pitchFamily="18" charset="0"/>
              </a:rPr>
              <a:t>Urgente</a:t>
            </a:r>
            <a:r>
              <a:rPr lang="en-US" sz="1200" dirty="0" smtClean="0">
                <a:latin typeface="Times New Roman" pitchFamily="18" charset="0"/>
              </a:rPr>
              <a:t> </a:t>
            </a:r>
            <a:r>
              <a:rPr lang="en-US" sz="1200" dirty="0" err="1" smtClean="0">
                <a:latin typeface="Times New Roman" pitchFamily="18" charset="0"/>
              </a:rPr>
              <a:t>Convincente</a:t>
            </a:r>
            <a:r>
              <a:rPr lang="en-US" sz="1200" dirty="0" smtClean="0">
                <a:latin typeface="Times New Roman" pitchFamily="18" charset="0"/>
              </a:rPr>
              <a:t>’ a ‘</a:t>
            </a:r>
            <a:r>
              <a:rPr lang="en-US" sz="1200" dirty="0">
                <a:latin typeface="Times New Roman" pitchFamily="18" charset="0"/>
              </a:rPr>
              <a:t>Normal’ </a:t>
            </a:r>
            <a:r>
              <a:rPr lang="en-US" sz="1200" dirty="0" smtClean="0">
                <a:latin typeface="Times New Roman" pitchFamily="18" charset="0"/>
              </a:rPr>
              <a:t>e </a:t>
            </a:r>
            <a:r>
              <a:rPr lang="en-US" sz="1200" dirty="0" err="1" smtClean="0">
                <a:latin typeface="Times New Roman" pitchFamily="18" charset="0"/>
              </a:rPr>
              <a:t>representa</a:t>
            </a:r>
            <a:r>
              <a:rPr lang="en-US" sz="1200" dirty="0" smtClean="0">
                <a:latin typeface="Times New Roman" pitchFamily="18" charset="0"/>
              </a:rPr>
              <a:t> o </a:t>
            </a:r>
            <a:r>
              <a:rPr lang="en-US" sz="1200" dirty="0" err="1" smtClean="0">
                <a:latin typeface="Times New Roman" pitchFamily="18" charset="0"/>
              </a:rPr>
              <a:t>grau</a:t>
            </a:r>
            <a:r>
              <a:rPr lang="en-US" sz="1200" dirty="0" smtClean="0">
                <a:latin typeface="Times New Roman" pitchFamily="18" charset="0"/>
              </a:rPr>
              <a:t> de </a:t>
            </a:r>
            <a:r>
              <a:rPr lang="en-US" sz="1200" dirty="0" err="1" smtClean="0">
                <a:latin typeface="Times New Roman" pitchFamily="18" charset="0"/>
              </a:rPr>
              <a:t>urgência</a:t>
            </a:r>
            <a:r>
              <a:rPr lang="en-US" sz="1200" dirty="0" smtClean="0">
                <a:latin typeface="Times New Roman" pitchFamily="18" charset="0"/>
              </a:rPr>
              <a:t> das </a:t>
            </a:r>
            <a:r>
              <a:rPr lang="en-US" sz="1200" dirty="0" err="1" smtClean="0">
                <a:latin typeface="Times New Roman" pitchFamily="18" charset="0"/>
              </a:rPr>
              <a:t>ações</a:t>
            </a:r>
            <a:r>
              <a:rPr lang="en-US" sz="1200" dirty="0" smtClean="0">
                <a:latin typeface="Times New Roman" pitchFamily="18" charset="0"/>
              </a:rPr>
              <a:t> </a:t>
            </a:r>
            <a:r>
              <a:rPr lang="en-US" sz="1200" dirty="0" err="1" smtClean="0">
                <a:latin typeface="Times New Roman" pitchFamily="18" charset="0"/>
              </a:rPr>
              <a:t>relacionadas</a:t>
            </a:r>
            <a:r>
              <a:rPr lang="en-US" sz="1200" dirty="0" smtClean="0">
                <a:latin typeface="Times New Roman" pitchFamily="18" charset="0"/>
              </a:rPr>
              <a:t> a a </a:t>
            </a:r>
            <a:r>
              <a:rPr lang="en-US" sz="1200" dirty="0" err="1" smtClean="0">
                <a:latin typeface="Times New Roman" pitchFamily="18" charset="0"/>
              </a:rPr>
              <a:t>segurança</a:t>
            </a:r>
            <a:endParaRPr lang="en-US" sz="1200" dirty="0">
              <a:latin typeface="Times New Roman" pitchFamily="18" charset="0"/>
            </a:endParaRPr>
          </a:p>
          <a:p>
            <a:endParaRPr lang="en-US" sz="1200" dirty="0">
              <a:latin typeface="Times New Roman" pitchFamily="18" charset="0"/>
            </a:endParaRPr>
          </a:p>
          <a:p>
            <a:r>
              <a:rPr lang="en-US" sz="1200" dirty="0" smtClean="0">
                <a:latin typeface="Times New Roman" pitchFamily="18" charset="0"/>
              </a:rPr>
              <a:t>MIRRs – </a:t>
            </a:r>
            <a:r>
              <a:rPr lang="en-US" sz="1200" dirty="0" err="1" smtClean="0">
                <a:latin typeface="Times New Roman" pitchFamily="18" charset="0"/>
              </a:rPr>
              <a:t>Medidas</a:t>
            </a:r>
            <a:r>
              <a:rPr lang="en-US" sz="1200" dirty="0" smtClean="0">
                <a:latin typeface="Times New Roman" pitchFamily="18" charset="0"/>
              </a:rPr>
              <a:t> </a:t>
            </a:r>
            <a:r>
              <a:rPr lang="en-US" sz="1200" dirty="0" err="1" smtClean="0">
                <a:latin typeface="Times New Roman" pitchFamily="18" charset="0"/>
              </a:rPr>
              <a:t>Interinas</a:t>
            </a:r>
            <a:r>
              <a:rPr lang="en-US" sz="1200" dirty="0" smtClean="0">
                <a:latin typeface="Times New Roman" pitchFamily="18" charset="0"/>
              </a:rPr>
              <a:t> de </a:t>
            </a:r>
            <a:r>
              <a:rPr lang="en-US" sz="1200" dirty="0" err="1" smtClean="0">
                <a:latin typeface="Times New Roman" pitchFamily="18" charset="0"/>
              </a:rPr>
              <a:t>Redução</a:t>
            </a:r>
            <a:r>
              <a:rPr lang="en-US" sz="1200" dirty="0" smtClean="0">
                <a:latin typeface="Times New Roman" pitchFamily="18" charset="0"/>
              </a:rPr>
              <a:t> de </a:t>
            </a:r>
            <a:r>
              <a:rPr lang="en-US" sz="1200" dirty="0" err="1" smtClean="0">
                <a:latin typeface="Times New Roman" pitchFamily="18" charset="0"/>
              </a:rPr>
              <a:t>Riscos</a:t>
            </a:r>
            <a:r>
              <a:rPr lang="en-US" sz="1200" dirty="0" smtClean="0">
                <a:latin typeface="Times New Roman" pitchFamily="18" charset="0"/>
              </a:rPr>
              <a:t>; </a:t>
            </a:r>
            <a:r>
              <a:rPr lang="en-US" sz="1200" dirty="0" err="1" smtClean="0">
                <a:latin typeface="Times New Roman" pitchFamily="18" charset="0"/>
              </a:rPr>
              <a:t>medidas</a:t>
            </a:r>
            <a:r>
              <a:rPr lang="en-US" sz="1200" dirty="0" smtClean="0">
                <a:latin typeface="Times New Roman" pitchFamily="18" charset="0"/>
              </a:rPr>
              <a:t> a </a:t>
            </a:r>
            <a:r>
              <a:rPr lang="en-US" sz="1200" dirty="0" err="1" smtClean="0">
                <a:latin typeface="Times New Roman" pitchFamily="18" charset="0"/>
              </a:rPr>
              <a:t>serem</a:t>
            </a:r>
            <a:r>
              <a:rPr lang="en-US" sz="1200" dirty="0" smtClean="0">
                <a:latin typeface="Times New Roman" pitchFamily="18" charset="0"/>
              </a:rPr>
              <a:t> </a:t>
            </a:r>
            <a:r>
              <a:rPr lang="en-US" sz="1200" dirty="0" err="1" smtClean="0">
                <a:latin typeface="Times New Roman" pitchFamily="18" charset="0"/>
              </a:rPr>
              <a:t>formuladas</a:t>
            </a:r>
            <a:r>
              <a:rPr lang="en-US" sz="1200" dirty="0" smtClean="0">
                <a:latin typeface="Times New Roman" pitchFamily="18" charset="0"/>
              </a:rPr>
              <a:t> e </a:t>
            </a:r>
            <a:r>
              <a:rPr lang="en-US" sz="1200" dirty="0" err="1" smtClean="0">
                <a:latin typeface="Times New Roman" pitchFamily="18" charset="0"/>
              </a:rPr>
              <a:t>realizadas</a:t>
            </a:r>
            <a:r>
              <a:rPr lang="en-US" sz="1200" dirty="0" smtClean="0">
                <a:latin typeface="Times New Roman" pitchFamily="18" charset="0"/>
              </a:rPr>
              <a:t> </a:t>
            </a:r>
            <a:r>
              <a:rPr lang="en-US" sz="1200" dirty="0" err="1" smtClean="0">
                <a:latin typeface="Times New Roman" pitchFamily="18" charset="0"/>
              </a:rPr>
              <a:t>para</a:t>
            </a:r>
            <a:r>
              <a:rPr lang="en-US" sz="1200" dirty="0" smtClean="0">
                <a:latin typeface="Times New Roman" pitchFamily="18" charset="0"/>
              </a:rPr>
              <a:t> </a:t>
            </a:r>
            <a:r>
              <a:rPr lang="en-US" sz="1200" dirty="0" err="1" smtClean="0">
                <a:latin typeface="Times New Roman" pitchFamily="18" charset="0"/>
              </a:rPr>
              <a:t>barragens</a:t>
            </a:r>
            <a:r>
              <a:rPr lang="en-US" sz="1200" dirty="0" smtClean="0">
                <a:latin typeface="Times New Roman" pitchFamily="18" charset="0"/>
              </a:rPr>
              <a:t> </a:t>
            </a:r>
            <a:r>
              <a:rPr lang="en-US" sz="1200" dirty="0" err="1" smtClean="0">
                <a:latin typeface="Times New Roman" pitchFamily="18" charset="0"/>
              </a:rPr>
              <a:t>que</a:t>
            </a:r>
            <a:r>
              <a:rPr lang="en-US" sz="1200" dirty="0" smtClean="0">
                <a:latin typeface="Times New Roman" pitchFamily="18" charset="0"/>
              </a:rPr>
              <a:t> </a:t>
            </a:r>
            <a:r>
              <a:rPr lang="en-US" sz="1200" dirty="0" err="1" smtClean="0">
                <a:latin typeface="Times New Roman" pitchFamily="18" charset="0"/>
              </a:rPr>
              <a:t>não</a:t>
            </a:r>
            <a:r>
              <a:rPr lang="en-US" sz="1200" dirty="0" smtClean="0">
                <a:latin typeface="Times New Roman" pitchFamily="18" charset="0"/>
              </a:rPr>
              <a:t> </a:t>
            </a:r>
            <a:r>
              <a:rPr lang="en-US" sz="1200" dirty="0" err="1" smtClean="0">
                <a:latin typeface="Times New Roman" pitchFamily="18" charset="0"/>
              </a:rPr>
              <a:t>são</a:t>
            </a:r>
            <a:r>
              <a:rPr lang="en-US" sz="1200" dirty="0" smtClean="0">
                <a:latin typeface="Times New Roman" pitchFamily="18" charset="0"/>
              </a:rPr>
              <a:t> </a:t>
            </a:r>
            <a:r>
              <a:rPr lang="en-US" sz="1200" dirty="0" err="1" smtClean="0">
                <a:latin typeface="Times New Roman" pitchFamily="18" charset="0"/>
              </a:rPr>
              <a:t>consideradas</a:t>
            </a:r>
            <a:r>
              <a:rPr lang="en-US" sz="1200" dirty="0" smtClean="0">
                <a:latin typeface="Times New Roman" pitchFamily="18" charset="0"/>
              </a:rPr>
              <a:t> </a:t>
            </a:r>
            <a:r>
              <a:rPr lang="en-US" sz="1200" dirty="0" err="1" smtClean="0">
                <a:latin typeface="Times New Roman" pitchFamily="18" charset="0"/>
              </a:rPr>
              <a:t>como</a:t>
            </a:r>
            <a:r>
              <a:rPr lang="en-US" sz="1200" dirty="0" smtClean="0">
                <a:latin typeface="Times New Roman" pitchFamily="18" charset="0"/>
              </a:rPr>
              <a:t> </a:t>
            </a:r>
            <a:r>
              <a:rPr lang="en-US" sz="1200" dirty="0" err="1" smtClean="0">
                <a:latin typeface="Times New Roman" pitchFamily="18" charset="0"/>
              </a:rPr>
              <a:t>tendo</a:t>
            </a:r>
            <a:r>
              <a:rPr lang="en-US" sz="1200" dirty="0" smtClean="0">
                <a:latin typeface="Times New Roman" pitchFamily="18" charset="0"/>
              </a:rPr>
              <a:t> </a:t>
            </a:r>
            <a:r>
              <a:rPr lang="en-US" sz="1200" dirty="0" err="1" smtClean="0">
                <a:latin typeface="Times New Roman" pitchFamily="18" charset="0"/>
              </a:rPr>
              <a:t>nível</a:t>
            </a:r>
            <a:r>
              <a:rPr lang="en-US" sz="1200" dirty="0" smtClean="0">
                <a:latin typeface="Times New Roman" pitchFamily="18" charset="0"/>
              </a:rPr>
              <a:t> </a:t>
            </a:r>
            <a:r>
              <a:rPr lang="en-US" sz="1200" dirty="0" err="1" smtClean="0">
                <a:latin typeface="Times New Roman" pitchFamily="18" charset="0"/>
              </a:rPr>
              <a:t>tolerável</a:t>
            </a:r>
            <a:r>
              <a:rPr lang="en-US" sz="1200" dirty="0" smtClean="0">
                <a:latin typeface="Times New Roman" pitchFamily="18" charset="0"/>
              </a:rPr>
              <a:t> de </a:t>
            </a:r>
            <a:r>
              <a:rPr lang="en-US" sz="1200" dirty="0" err="1" smtClean="0">
                <a:latin typeface="Times New Roman" pitchFamily="18" charset="0"/>
              </a:rPr>
              <a:t>segurança</a:t>
            </a:r>
            <a:r>
              <a:rPr lang="en-US" sz="1200" dirty="0" smtClean="0">
                <a:latin typeface="Times New Roman" pitchFamily="18" charset="0"/>
              </a:rPr>
              <a:t>. </a:t>
            </a:r>
            <a:r>
              <a:rPr lang="en-US" sz="1200" dirty="0" err="1" smtClean="0">
                <a:latin typeface="Times New Roman" pitchFamily="18" charset="0"/>
              </a:rPr>
              <a:t>Estas</a:t>
            </a:r>
            <a:r>
              <a:rPr lang="en-US" sz="1200" dirty="0" smtClean="0">
                <a:latin typeface="Times New Roman" pitchFamily="18" charset="0"/>
              </a:rPr>
              <a:t> </a:t>
            </a:r>
            <a:r>
              <a:rPr lang="en-US" sz="1200" dirty="0" err="1" smtClean="0">
                <a:latin typeface="Times New Roman" pitchFamily="18" charset="0"/>
              </a:rPr>
              <a:t>medidas</a:t>
            </a:r>
            <a:r>
              <a:rPr lang="en-US" sz="1200" dirty="0" smtClean="0">
                <a:latin typeface="Times New Roman" pitchFamily="18" charset="0"/>
              </a:rPr>
              <a:t> </a:t>
            </a:r>
            <a:r>
              <a:rPr lang="en-US" sz="1200" dirty="0" err="1" smtClean="0">
                <a:latin typeface="Times New Roman" pitchFamily="18" charset="0"/>
              </a:rPr>
              <a:t>são</a:t>
            </a:r>
            <a:r>
              <a:rPr lang="en-US" sz="1200" dirty="0" smtClean="0">
                <a:latin typeface="Times New Roman" pitchFamily="18" charset="0"/>
              </a:rPr>
              <a:t> </a:t>
            </a:r>
            <a:r>
              <a:rPr lang="en-US" sz="1200" dirty="0" err="1" smtClean="0">
                <a:latin typeface="Times New Roman" pitchFamily="18" charset="0"/>
              </a:rPr>
              <a:t>interinas</a:t>
            </a:r>
            <a:r>
              <a:rPr lang="en-US" sz="1200" dirty="0" smtClean="0">
                <a:latin typeface="Times New Roman" pitchFamily="18" charset="0"/>
              </a:rPr>
              <a:t> </a:t>
            </a:r>
            <a:r>
              <a:rPr lang="en-US" sz="1200" dirty="0" err="1" smtClean="0">
                <a:latin typeface="Times New Roman" pitchFamily="18" charset="0"/>
              </a:rPr>
              <a:t>até</a:t>
            </a:r>
            <a:r>
              <a:rPr lang="en-US" sz="1200" dirty="0" smtClean="0">
                <a:latin typeface="Times New Roman" pitchFamily="18" charset="0"/>
              </a:rPr>
              <a:t> </a:t>
            </a:r>
            <a:r>
              <a:rPr lang="en-US" sz="1200" dirty="0" err="1" smtClean="0">
                <a:latin typeface="Times New Roman" pitchFamily="18" charset="0"/>
              </a:rPr>
              <a:t>que</a:t>
            </a:r>
            <a:r>
              <a:rPr lang="en-US" sz="1200" dirty="0" smtClean="0">
                <a:latin typeface="Times New Roman" pitchFamily="18" charset="0"/>
              </a:rPr>
              <a:t> </a:t>
            </a:r>
            <a:r>
              <a:rPr lang="en-US" sz="1200" dirty="0" err="1" smtClean="0">
                <a:latin typeface="Times New Roman" pitchFamily="18" charset="0"/>
              </a:rPr>
              <a:t>sejam</a:t>
            </a:r>
            <a:r>
              <a:rPr lang="en-US" sz="1200" dirty="0" smtClean="0">
                <a:latin typeface="Times New Roman" pitchFamily="18" charset="0"/>
              </a:rPr>
              <a:t> </a:t>
            </a:r>
            <a:r>
              <a:rPr lang="en-US" sz="1200" dirty="0" err="1" smtClean="0">
                <a:latin typeface="Times New Roman" pitchFamily="18" charset="0"/>
              </a:rPr>
              <a:t>implantadas</a:t>
            </a:r>
            <a:r>
              <a:rPr lang="en-US" sz="1200" dirty="0" smtClean="0">
                <a:latin typeface="Times New Roman" pitchFamily="18" charset="0"/>
              </a:rPr>
              <a:t> </a:t>
            </a:r>
            <a:r>
              <a:rPr lang="en-US" sz="1200" dirty="0" err="1" smtClean="0">
                <a:latin typeface="Times New Roman" pitchFamily="18" charset="0"/>
              </a:rPr>
              <a:t>medidas</a:t>
            </a:r>
            <a:r>
              <a:rPr lang="en-US" sz="1200" dirty="0" smtClean="0">
                <a:latin typeface="Times New Roman" pitchFamily="18" charset="0"/>
              </a:rPr>
              <a:t> </a:t>
            </a:r>
            <a:r>
              <a:rPr lang="en-US" sz="1200" dirty="0" err="1" smtClean="0">
                <a:latin typeface="Times New Roman" pitchFamily="18" charset="0"/>
              </a:rPr>
              <a:t>mais</a:t>
            </a:r>
            <a:r>
              <a:rPr lang="en-US" sz="1200" dirty="0" smtClean="0">
                <a:latin typeface="Times New Roman" pitchFamily="18" charset="0"/>
              </a:rPr>
              <a:t> </a:t>
            </a:r>
            <a:r>
              <a:rPr lang="en-US" sz="1200" dirty="0" err="1" smtClean="0">
                <a:latin typeface="Times New Roman" pitchFamily="18" charset="0"/>
              </a:rPr>
              <a:t>permanentes</a:t>
            </a:r>
            <a:r>
              <a:rPr lang="en-US" sz="1200" dirty="0" smtClean="0">
                <a:latin typeface="Times New Roman" pitchFamily="18" charset="0"/>
              </a:rPr>
              <a:t> de </a:t>
            </a:r>
            <a:r>
              <a:rPr lang="en-US" sz="1200" dirty="0" err="1" smtClean="0">
                <a:latin typeface="Times New Roman" pitchFamily="18" charset="0"/>
              </a:rPr>
              <a:t>remediação</a:t>
            </a:r>
            <a:r>
              <a:rPr lang="en-US" sz="1200" dirty="0" smtClean="0">
                <a:latin typeface="Times New Roman" pitchFamily="18" charset="0"/>
              </a:rPr>
              <a:t>. </a:t>
            </a:r>
            <a:endParaRPr lang="en-US" sz="1200" dirty="0">
              <a:latin typeface="Times New Roman" pitchFamily="18" charset="0"/>
            </a:endParaRPr>
          </a:p>
          <a:p>
            <a:endParaRPr lang="en-US" sz="1200" dirty="0">
              <a:latin typeface="Times New Roman" pitchFamily="18" charset="0"/>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1"/>
          <p:cNvSpPr>
            <a:spLocks noGrp="1"/>
          </p:cNvSpPr>
          <p:nvPr>
            <p:ph type="sldNum" sz="quarter" idx="10"/>
          </p:nvPr>
        </p:nvSpPr>
        <p:spPr>
          <a:noFill/>
        </p:spPr>
        <p:txBody>
          <a:bodyPr/>
          <a:lstStyle/>
          <a:p>
            <a:fld id="{D3F13F21-C42C-43E8-AEBA-2BA54B94D72E}" type="slidenum">
              <a:rPr lang="en-US" smtClean="0">
                <a:latin typeface="Arial" charset="0"/>
              </a:rPr>
              <a:pPr/>
              <a:t>26</a:t>
            </a:fld>
            <a:endParaRPr lang="en-US" smtClean="0">
              <a:latin typeface="Arial" charset="0"/>
            </a:endParaRPr>
          </a:p>
        </p:txBody>
      </p:sp>
      <p:grpSp>
        <p:nvGrpSpPr>
          <p:cNvPr id="2" name="Group 64"/>
          <p:cNvGrpSpPr>
            <a:grpSpLocks/>
          </p:cNvGrpSpPr>
          <p:nvPr/>
        </p:nvGrpSpPr>
        <p:grpSpPr bwMode="auto">
          <a:xfrm>
            <a:off x="685800" y="1600200"/>
            <a:ext cx="3810000" cy="4572000"/>
            <a:chOff x="912" y="960"/>
            <a:chExt cx="2400" cy="2880"/>
          </a:xfrm>
        </p:grpSpPr>
        <p:sp>
          <p:nvSpPr>
            <p:cNvPr id="48179" name="AutoShape 65"/>
            <p:cNvSpPr>
              <a:spLocks noChangeArrowheads="1"/>
            </p:cNvSpPr>
            <p:nvPr/>
          </p:nvSpPr>
          <p:spPr bwMode="auto">
            <a:xfrm>
              <a:off x="912" y="960"/>
              <a:ext cx="2400" cy="2880"/>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48180" name="AutoShape 66"/>
            <p:cNvSpPr>
              <a:spLocks noChangeArrowheads="1"/>
            </p:cNvSpPr>
            <p:nvPr/>
          </p:nvSpPr>
          <p:spPr bwMode="auto">
            <a:xfrm>
              <a:off x="1248" y="1296"/>
              <a:ext cx="1728" cy="2208"/>
            </a:xfrm>
            <a:prstGeom prst="roundRect">
              <a:avLst>
                <a:gd name="adj" fmla="val 16667"/>
              </a:avLst>
            </a:prstGeom>
            <a:solidFill>
              <a:schemeClr val="bg1"/>
            </a:solidFill>
            <a:ln w="9525">
              <a:solidFill>
                <a:schemeClr val="tx1"/>
              </a:solidFill>
              <a:round/>
              <a:headEnd/>
              <a:tailEnd/>
            </a:ln>
          </p:spPr>
          <p:txBody>
            <a:bodyPr wrap="none" anchor="ctr"/>
            <a:lstStyle/>
            <a:p>
              <a:endParaRPr lang="en-US"/>
            </a:p>
          </p:txBody>
        </p:sp>
      </p:grpSp>
      <p:sp>
        <p:nvSpPr>
          <p:cNvPr id="30723" name="Rectangle 3"/>
          <p:cNvSpPr>
            <a:spLocks noGrp="1" noChangeArrowheads="1"/>
          </p:cNvSpPr>
          <p:nvPr>
            <p:ph type="body" sz="half" idx="4294967295"/>
          </p:nvPr>
        </p:nvSpPr>
        <p:spPr>
          <a:xfrm>
            <a:off x="5638800" y="1524000"/>
            <a:ext cx="3048000" cy="3992563"/>
          </a:xfrm>
        </p:spPr>
        <p:txBody>
          <a:bodyPr/>
          <a:lstStyle/>
          <a:p>
            <a:pPr eaLnBrk="1" hangingPunct="1">
              <a:lnSpc>
                <a:spcPct val="90000"/>
              </a:lnSpc>
            </a:pPr>
            <a:r>
              <a:rPr lang="pt-BR" sz="2400" noProof="0" dirty="0" smtClean="0"/>
              <a:t>Atividades rotineiras são gerenciadas de forma </a:t>
            </a:r>
            <a:r>
              <a:rPr lang="pt-BR" sz="2400" b="1" dirty="0"/>
              <a:t>D</a:t>
            </a:r>
            <a:r>
              <a:rPr lang="pt-BR" sz="2400" b="1" noProof="0" dirty="0" err="1" smtClean="0"/>
              <a:t>escentralizada</a:t>
            </a:r>
            <a:endParaRPr lang="pt-BR" sz="2400" b="1" noProof="0" dirty="0" smtClean="0"/>
          </a:p>
          <a:p>
            <a:pPr eaLnBrk="1" hangingPunct="1">
              <a:lnSpc>
                <a:spcPct val="90000"/>
              </a:lnSpc>
            </a:pPr>
            <a:r>
              <a:rPr lang="pt-BR" sz="2400" noProof="0" dirty="0" smtClean="0"/>
              <a:t>Atividades não rotineiras são gerenciadas de forma </a:t>
            </a:r>
            <a:r>
              <a:rPr lang="pt-BR" sz="2400" b="1" noProof="0" dirty="0" smtClean="0"/>
              <a:t>Centralizada</a:t>
            </a:r>
            <a:r>
              <a:rPr lang="pt-BR" sz="2400" noProof="0" dirty="0" smtClean="0"/>
              <a:t>:</a:t>
            </a:r>
          </a:p>
          <a:p>
            <a:pPr lvl="1" eaLnBrk="1" hangingPunct="1">
              <a:lnSpc>
                <a:spcPct val="90000"/>
              </a:lnSpc>
            </a:pPr>
            <a:r>
              <a:rPr lang="pt-BR" sz="2000" noProof="0" dirty="0" smtClean="0"/>
              <a:t>Prioridades</a:t>
            </a:r>
          </a:p>
          <a:p>
            <a:pPr lvl="1" eaLnBrk="1" hangingPunct="1">
              <a:lnSpc>
                <a:spcPct val="90000"/>
              </a:lnSpc>
            </a:pPr>
            <a:r>
              <a:rPr lang="pt-BR" sz="2000" noProof="0" dirty="0" smtClean="0"/>
              <a:t>Filas</a:t>
            </a:r>
          </a:p>
          <a:p>
            <a:pPr lvl="1" eaLnBrk="1" hangingPunct="1">
              <a:lnSpc>
                <a:spcPct val="90000"/>
              </a:lnSpc>
            </a:pPr>
            <a:r>
              <a:rPr lang="pt-BR" sz="2000" noProof="0" dirty="0" smtClean="0"/>
              <a:t>Escalonamento</a:t>
            </a:r>
          </a:p>
          <a:p>
            <a:pPr lvl="1" eaLnBrk="1" hangingPunct="1">
              <a:lnSpc>
                <a:spcPct val="90000"/>
              </a:lnSpc>
            </a:pPr>
            <a:r>
              <a:rPr lang="pt-BR" sz="2000" noProof="0" dirty="0" smtClean="0"/>
              <a:t>Investimentos</a:t>
            </a:r>
          </a:p>
        </p:txBody>
      </p:sp>
      <p:grpSp>
        <p:nvGrpSpPr>
          <p:cNvPr id="3" name="Group 60"/>
          <p:cNvGrpSpPr>
            <a:grpSpLocks/>
          </p:cNvGrpSpPr>
          <p:nvPr/>
        </p:nvGrpSpPr>
        <p:grpSpPr bwMode="auto">
          <a:xfrm>
            <a:off x="457200" y="1676400"/>
            <a:ext cx="5181600" cy="4572000"/>
            <a:chOff x="384" y="1008"/>
            <a:chExt cx="3504" cy="3168"/>
          </a:xfrm>
        </p:grpSpPr>
        <p:sp>
          <p:nvSpPr>
            <p:cNvPr id="48136" name="Line 4"/>
            <p:cNvSpPr>
              <a:spLocks noChangeShapeType="1"/>
            </p:cNvSpPr>
            <p:nvPr/>
          </p:nvSpPr>
          <p:spPr bwMode="auto">
            <a:xfrm flipV="1">
              <a:off x="2910" y="2513"/>
              <a:ext cx="0" cy="792"/>
            </a:xfrm>
            <a:prstGeom prst="line">
              <a:avLst/>
            </a:prstGeom>
            <a:noFill/>
            <a:ln w="38100">
              <a:solidFill>
                <a:schemeClr val="tx1"/>
              </a:solidFill>
              <a:round/>
              <a:headEnd type="triangle" w="med" len="med"/>
              <a:tailEnd/>
            </a:ln>
          </p:spPr>
          <p:txBody>
            <a:bodyPr/>
            <a:lstStyle/>
            <a:p>
              <a:endParaRPr lang="en-US"/>
            </a:p>
          </p:txBody>
        </p:sp>
        <p:grpSp>
          <p:nvGrpSpPr>
            <p:cNvPr id="4" name="Group 5"/>
            <p:cNvGrpSpPr>
              <a:grpSpLocks/>
            </p:cNvGrpSpPr>
            <p:nvPr/>
          </p:nvGrpSpPr>
          <p:grpSpPr bwMode="auto">
            <a:xfrm>
              <a:off x="384" y="1008"/>
              <a:ext cx="2852" cy="3049"/>
              <a:chOff x="384" y="336"/>
              <a:chExt cx="3360" cy="3696"/>
            </a:xfrm>
          </p:grpSpPr>
          <p:grpSp>
            <p:nvGrpSpPr>
              <p:cNvPr id="5" name="Group 6"/>
              <p:cNvGrpSpPr>
                <a:grpSpLocks/>
              </p:cNvGrpSpPr>
              <p:nvPr/>
            </p:nvGrpSpPr>
            <p:grpSpPr bwMode="auto">
              <a:xfrm>
                <a:off x="864" y="336"/>
                <a:ext cx="2506" cy="240"/>
                <a:chOff x="864" y="480"/>
                <a:chExt cx="2506" cy="240"/>
              </a:xfrm>
            </p:grpSpPr>
            <p:sp>
              <p:nvSpPr>
                <p:cNvPr id="48176" name="Arc 7"/>
                <p:cNvSpPr>
                  <a:spLocks/>
                </p:cNvSpPr>
                <p:nvPr/>
              </p:nvSpPr>
              <p:spPr bwMode="auto">
                <a:xfrm flipH="1">
                  <a:off x="864" y="480"/>
                  <a:ext cx="394" cy="240"/>
                </a:xfrm>
                <a:custGeom>
                  <a:avLst/>
                  <a:gdLst>
                    <a:gd name="T0" fmla="*/ 0 w 22272"/>
                    <a:gd name="T1" fmla="*/ 0 h 21600"/>
                    <a:gd name="T2" fmla="*/ 0 w 22272"/>
                    <a:gd name="T3" fmla="*/ 0 h 21600"/>
                    <a:gd name="T4" fmla="*/ 0 w 22272"/>
                    <a:gd name="T5" fmla="*/ 0 h 21600"/>
                    <a:gd name="T6" fmla="*/ 0 60000 65536"/>
                    <a:gd name="T7" fmla="*/ 0 60000 65536"/>
                    <a:gd name="T8" fmla="*/ 0 60000 65536"/>
                    <a:gd name="T9" fmla="*/ 0 w 22272"/>
                    <a:gd name="T10" fmla="*/ 0 h 21600"/>
                    <a:gd name="T11" fmla="*/ 22272 w 22272"/>
                    <a:gd name="T12" fmla="*/ 21600 h 21600"/>
                  </a:gdLst>
                  <a:ahLst/>
                  <a:cxnLst>
                    <a:cxn ang="T6">
                      <a:pos x="T0" y="T1"/>
                    </a:cxn>
                    <a:cxn ang="T7">
                      <a:pos x="T2" y="T3"/>
                    </a:cxn>
                    <a:cxn ang="T8">
                      <a:pos x="T4" y="T5"/>
                    </a:cxn>
                  </a:cxnLst>
                  <a:rect l="T9" t="T10" r="T11" b="T12"/>
                  <a:pathLst>
                    <a:path w="22272" h="21600" fill="none" extrusionOk="0">
                      <a:moveTo>
                        <a:pt x="0" y="10"/>
                      </a:moveTo>
                      <a:cubicBezTo>
                        <a:pt x="223" y="3"/>
                        <a:pt x="447" y="-1"/>
                        <a:pt x="672" y="0"/>
                      </a:cubicBezTo>
                      <a:cubicBezTo>
                        <a:pt x="12601" y="0"/>
                        <a:pt x="22272" y="9670"/>
                        <a:pt x="22272" y="21600"/>
                      </a:cubicBezTo>
                    </a:path>
                    <a:path w="22272" h="21600" stroke="0" extrusionOk="0">
                      <a:moveTo>
                        <a:pt x="0" y="10"/>
                      </a:moveTo>
                      <a:cubicBezTo>
                        <a:pt x="223" y="3"/>
                        <a:pt x="447" y="-1"/>
                        <a:pt x="672" y="0"/>
                      </a:cubicBezTo>
                      <a:cubicBezTo>
                        <a:pt x="12601" y="0"/>
                        <a:pt x="22272" y="9670"/>
                        <a:pt x="22272" y="21600"/>
                      </a:cubicBezTo>
                      <a:lnTo>
                        <a:pt x="672" y="21600"/>
                      </a:lnTo>
                      <a:close/>
                    </a:path>
                  </a:pathLst>
                </a:custGeom>
                <a:noFill/>
                <a:ln w="38100">
                  <a:solidFill>
                    <a:schemeClr val="tx1"/>
                  </a:solidFill>
                  <a:round/>
                  <a:headEnd/>
                  <a:tailEnd/>
                </a:ln>
              </p:spPr>
              <p:txBody>
                <a:bodyPr wrap="none" anchor="ctr"/>
                <a:lstStyle/>
                <a:p>
                  <a:endParaRPr lang="en-US"/>
                </a:p>
              </p:txBody>
            </p:sp>
            <p:sp>
              <p:nvSpPr>
                <p:cNvPr id="48177" name="Line 8"/>
                <p:cNvSpPr>
                  <a:spLocks noChangeShapeType="1"/>
                </p:cNvSpPr>
                <p:nvPr/>
              </p:nvSpPr>
              <p:spPr bwMode="auto">
                <a:xfrm>
                  <a:off x="1248" y="480"/>
                  <a:ext cx="1774" cy="0"/>
                </a:xfrm>
                <a:prstGeom prst="line">
                  <a:avLst/>
                </a:prstGeom>
                <a:noFill/>
                <a:ln w="38100">
                  <a:solidFill>
                    <a:schemeClr val="tx1"/>
                  </a:solidFill>
                  <a:round/>
                  <a:headEnd/>
                  <a:tailEnd/>
                </a:ln>
              </p:spPr>
              <p:txBody>
                <a:bodyPr/>
                <a:lstStyle/>
                <a:p>
                  <a:endParaRPr lang="en-US"/>
                </a:p>
              </p:txBody>
            </p:sp>
            <p:sp>
              <p:nvSpPr>
                <p:cNvPr id="48178" name="Arc 9"/>
                <p:cNvSpPr>
                  <a:spLocks/>
                </p:cNvSpPr>
                <p:nvPr/>
              </p:nvSpPr>
              <p:spPr bwMode="auto">
                <a:xfrm>
                  <a:off x="2976" y="480"/>
                  <a:ext cx="394" cy="240"/>
                </a:xfrm>
                <a:custGeom>
                  <a:avLst/>
                  <a:gdLst>
                    <a:gd name="T0" fmla="*/ 0 w 22272"/>
                    <a:gd name="T1" fmla="*/ 0 h 21600"/>
                    <a:gd name="T2" fmla="*/ 0 w 22272"/>
                    <a:gd name="T3" fmla="*/ 0 h 21600"/>
                    <a:gd name="T4" fmla="*/ 0 w 22272"/>
                    <a:gd name="T5" fmla="*/ 0 h 21600"/>
                    <a:gd name="T6" fmla="*/ 0 60000 65536"/>
                    <a:gd name="T7" fmla="*/ 0 60000 65536"/>
                    <a:gd name="T8" fmla="*/ 0 60000 65536"/>
                    <a:gd name="T9" fmla="*/ 0 w 22272"/>
                    <a:gd name="T10" fmla="*/ 0 h 21600"/>
                    <a:gd name="T11" fmla="*/ 22272 w 22272"/>
                    <a:gd name="T12" fmla="*/ 21600 h 21600"/>
                  </a:gdLst>
                  <a:ahLst/>
                  <a:cxnLst>
                    <a:cxn ang="T6">
                      <a:pos x="T0" y="T1"/>
                    </a:cxn>
                    <a:cxn ang="T7">
                      <a:pos x="T2" y="T3"/>
                    </a:cxn>
                    <a:cxn ang="T8">
                      <a:pos x="T4" y="T5"/>
                    </a:cxn>
                  </a:cxnLst>
                  <a:rect l="T9" t="T10" r="T11" b="T12"/>
                  <a:pathLst>
                    <a:path w="22272" h="21600" fill="none" extrusionOk="0">
                      <a:moveTo>
                        <a:pt x="0" y="10"/>
                      </a:moveTo>
                      <a:cubicBezTo>
                        <a:pt x="223" y="3"/>
                        <a:pt x="447" y="-1"/>
                        <a:pt x="672" y="0"/>
                      </a:cubicBezTo>
                      <a:cubicBezTo>
                        <a:pt x="12601" y="0"/>
                        <a:pt x="22272" y="9670"/>
                        <a:pt x="22272" y="21600"/>
                      </a:cubicBezTo>
                    </a:path>
                    <a:path w="22272" h="21600" stroke="0" extrusionOk="0">
                      <a:moveTo>
                        <a:pt x="0" y="10"/>
                      </a:moveTo>
                      <a:cubicBezTo>
                        <a:pt x="223" y="3"/>
                        <a:pt x="447" y="-1"/>
                        <a:pt x="672" y="0"/>
                      </a:cubicBezTo>
                      <a:cubicBezTo>
                        <a:pt x="12601" y="0"/>
                        <a:pt x="22272" y="9670"/>
                        <a:pt x="22272" y="21600"/>
                      </a:cubicBezTo>
                      <a:lnTo>
                        <a:pt x="672" y="21600"/>
                      </a:lnTo>
                      <a:close/>
                    </a:path>
                  </a:pathLst>
                </a:custGeom>
                <a:noFill/>
                <a:ln w="38100">
                  <a:solidFill>
                    <a:schemeClr val="tx1"/>
                  </a:solidFill>
                  <a:round/>
                  <a:headEnd/>
                  <a:tailEnd type="triangle" w="med" len="med"/>
                </a:ln>
              </p:spPr>
              <p:txBody>
                <a:bodyPr wrap="none" anchor="ctr"/>
                <a:lstStyle/>
                <a:p>
                  <a:endParaRPr lang="en-US"/>
                </a:p>
              </p:txBody>
            </p:sp>
          </p:grpSp>
          <p:sp>
            <p:nvSpPr>
              <p:cNvPr id="48163" name="AutoShape 10"/>
              <p:cNvSpPr>
                <a:spLocks noChangeArrowheads="1"/>
              </p:cNvSpPr>
              <p:nvPr/>
            </p:nvSpPr>
            <p:spPr bwMode="auto">
              <a:xfrm>
                <a:off x="528" y="1392"/>
                <a:ext cx="624" cy="384"/>
              </a:xfrm>
              <a:prstGeom prst="roundRect">
                <a:avLst>
                  <a:gd name="adj" fmla="val 16667"/>
                </a:avLst>
              </a:prstGeom>
              <a:solidFill>
                <a:schemeClr val="folHlink">
                  <a:alpha val="27058"/>
                </a:schemeClr>
              </a:solidFill>
              <a:ln w="9525">
                <a:solidFill>
                  <a:schemeClr val="tx1"/>
                </a:solidFill>
                <a:round/>
                <a:headEnd/>
                <a:tailEnd/>
              </a:ln>
            </p:spPr>
            <p:txBody>
              <a:bodyPr wrap="none" anchor="ctr"/>
              <a:lstStyle/>
              <a:p>
                <a:pPr algn="ctr" eaLnBrk="0" hangingPunct="0"/>
                <a:r>
                  <a:rPr lang="en-US" sz="1000" dirty="0" err="1" smtClean="0">
                    <a:latin typeface="Verdana" pitchFamily="34" charset="0"/>
                  </a:rPr>
                  <a:t>Inspeções</a:t>
                </a:r>
                <a:r>
                  <a:rPr lang="en-US" sz="1000" dirty="0" smtClean="0">
                    <a:latin typeface="Verdana" pitchFamily="34" charset="0"/>
                  </a:rPr>
                  <a:t> </a:t>
                </a:r>
              </a:p>
              <a:p>
                <a:pPr algn="ctr" eaLnBrk="0" hangingPunct="0"/>
                <a:r>
                  <a:rPr lang="en-US" sz="1000" dirty="0" err="1" smtClean="0">
                    <a:latin typeface="Verdana" pitchFamily="34" charset="0"/>
                  </a:rPr>
                  <a:t>rotineiras</a:t>
                </a:r>
                <a:endParaRPr lang="en-US" sz="1000" dirty="0">
                  <a:latin typeface="Verdana" pitchFamily="34" charset="0"/>
                </a:endParaRPr>
              </a:p>
            </p:txBody>
          </p:sp>
          <p:sp>
            <p:nvSpPr>
              <p:cNvPr id="48164" name="AutoShape 11"/>
              <p:cNvSpPr>
                <a:spLocks noChangeArrowheads="1"/>
              </p:cNvSpPr>
              <p:nvPr/>
            </p:nvSpPr>
            <p:spPr bwMode="auto">
              <a:xfrm>
                <a:off x="384" y="576"/>
                <a:ext cx="912" cy="384"/>
              </a:xfrm>
              <a:prstGeom prst="roundRect">
                <a:avLst>
                  <a:gd name="adj" fmla="val 16667"/>
                </a:avLst>
              </a:prstGeom>
              <a:solidFill>
                <a:schemeClr val="folHlink">
                  <a:alpha val="27058"/>
                </a:schemeClr>
              </a:solidFill>
              <a:ln w="9525">
                <a:solidFill>
                  <a:schemeClr val="tx1"/>
                </a:solidFill>
                <a:round/>
                <a:headEnd/>
                <a:tailEnd/>
              </a:ln>
            </p:spPr>
            <p:txBody>
              <a:bodyPr wrap="none" anchor="ctr"/>
              <a:lstStyle/>
              <a:p>
                <a:pPr algn="ctr" eaLnBrk="0" hangingPunct="0"/>
                <a:r>
                  <a:rPr lang="en-US" sz="1000" dirty="0" err="1" smtClean="0">
                    <a:latin typeface="Verdana" pitchFamily="34" charset="0"/>
                  </a:rPr>
                  <a:t>Instrumentação</a:t>
                </a:r>
                <a:endParaRPr lang="en-US" sz="1000" dirty="0">
                  <a:latin typeface="Verdana" pitchFamily="34" charset="0"/>
                </a:endParaRPr>
              </a:p>
            </p:txBody>
          </p:sp>
          <p:sp>
            <p:nvSpPr>
              <p:cNvPr id="48165" name="AutoShape 12"/>
              <p:cNvSpPr>
                <a:spLocks noChangeArrowheads="1"/>
              </p:cNvSpPr>
              <p:nvPr/>
            </p:nvSpPr>
            <p:spPr bwMode="auto">
              <a:xfrm>
                <a:off x="3024" y="576"/>
                <a:ext cx="624" cy="384"/>
              </a:xfrm>
              <a:prstGeom prst="roundRect">
                <a:avLst>
                  <a:gd name="adj" fmla="val 16667"/>
                </a:avLst>
              </a:prstGeom>
              <a:solidFill>
                <a:schemeClr val="folHlink">
                  <a:alpha val="27058"/>
                </a:schemeClr>
              </a:solidFill>
              <a:ln w="9525">
                <a:solidFill>
                  <a:schemeClr val="tx1"/>
                </a:solidFill>
                <a:round/>
                <a:headEnd/>
                <a:tailEnd/>
              </a:ln>
            </p:spPr>
            <p:txBody>
              <a:bodyPr wrap="none" anchor="ctr"/>
              <a:lstStyle/>
              <a:p>
                <a:pPr algn="ctr" eaLnBrk="0" hangingPunct="0"/>
                <a:r>
                  <a:rPr lang="en-US" sz="1000" dirty="0" err="1" smtClean="0">
                    <a:latin typeface="Verdana" pitchFamily="34" charset="0"/>
                  </a:rPr>
                  <a:t>Inspeções</a:t>
                </a:r>
                <a:r>
                  <a:rPr lang="en-US" sz="1000" dirty="0" smtClean="0">
                    <a:latin typeface="Verdana" pitchFamily="34" charset="0"/>
                  </a:rPr>
                  <a:t> </a:t>
                </a:r>
              </a:p>
              <a:p>
                <a:pPr algn="ctr" eaLnBrk="0" hangingPunct="0"/>
                <a:r>
                  <a:rPr lang="en-US" sz="1000" dirty="0" err="1" smtClean="0">
                    <a:latin typeface="Verdana" pitchFamily="34" charset="0"/>
                  </a:rPr>
                  <a:t>Periódicas</a:t>
                </a:r>
                <a:endParaRPr lang="en-US" sz="1000" dirty="0">
                  <a:latin typeface="Verdana" pitchFamily="34" charset="0"/>
                </a:endParaRPr>
              </a:p>
            </p:txBody>
          </p:sp>
          <p:sp>
            <p:nvSpPr>
              <p:cNvPr id="48166" name="AutoShape 13"/>
              <p:cNvSpPr>
                <a:spLocks noChangeArrowheads="1"/>
              </p:cNvSpPr>
              <p:nvPr/>
            </p:nvSpPr>
            <p:spPr bwMode="auto">
              <a:xfrm>
                <a:off x="2976" y="1776"/>
                <a:ext cx="720" cy="384"/>
              </a:xfrm>
              <a:prstGeom prst="roundRect">
                <a:avLst>
                  <a:gd name="adj" fmla="val 16667"/>
                </a:avLst>
              </a:prstGeom>
              <a:solidFill>
                <a:schemeClr val="folHlink">
                  <a:alpha val="27058"/>
                </a:schemeClr>
              </a:solidFill>
              <a:ln w="9525">
                <a:solidFill>
                  <a:schemeClr val="tx1"/>
                </a:solidFill>
                <a:round/>
                <a:headEnd/>
                <a:tailEnd/>
              </a:ln>
            </p:spPr>
            <p:txBody>
              <a:bodyPr wrap="none" anchor="ctr"/>
              <a:lstStyle/>
              <a:p>
                <a:pPr algn="ctr" eaLnBrk="0" hangingPunct="0"/>
                <a:r>
                  <a:rPr lang="en-US" sz="1000" dirty="0" err="1" smtClean="0">
                    <a:latin typeface="Verdana" pitchFamily="34" charset="0"/>
                  </a:rPr>
                  <a:t>Avaliações</a:t>
                </a:r>
                <a:r>
                  <a:rPr lang="en-US" sz="1000" dirty="0" smtClean="0">
                    <a:latin typeface="Verdana" pitchFamily="34" charset="0"/>
                  </a:rPr>
                  <a:t> </a:t>
                </a:r>
              </a:p>
              <a:p>
                <a:pPr algn="ctr" eaLnBrk="0" hangingPunct="0"/>
                <a:r>
                  <a:rPr lang="en-US" sz="1000" dirty="0">
                    <a:latin typeface="Verdana" pitchFamily="34" charset="0"/>
                  </a:rPr>
                  <a:t>'</a:t>
                </a:r>
                <a:r>
                  <a:rPr lang="en-US" sz="1000" dirty="0" err="1" smtClean="0">
                    <a:latin typeface="Verdana" pitchFamily="34" charset="0"/>
                  </a:rPr>
                  <a:t>Periódicas</a:t>
                </a:r>
                <a:endParaRPr lang="en-US" sz="1000" dirty="0">
                  <a:latin typeface="Verdana" pitchFamily="34" charset="0"/>
                </a:endParaRPr>
              </a:p>
            </p:txBody>
          </p:sp>
          <p:sp>
            <p:nvSpPr>
              <p:cNvPr id="48167" name="Line 14"/>
              <p:cNvSpPr>
                <a:spLocks noChangeShapeType="1"/>
              </p:cNvSpPr>
              <p:nvPr/>
            </p:nvSpPr>
            <p:spPr bwMode="auto">
              <a:xfrm>
                <a:off x="816" y="960"/>
                <a:ext cx="0" cy="432"/>
              </a:xfrm>
              <a:prstGeom prst="line">
                <a:avLst/>
              </a:prstGeom>
              <a:noFill/>
              <a:ln w="38100">
                <a:solidFill>
                  <a:schemeClr val="tx1"/>
                </a:solidFill>
                <a:round/>
                <a:headEnd type="triangle" w="med" len="med"/>
                <a:tailEnd/>
              </a:ln>
            </p:spPr>
            <p:txBody>
              <a:bodyPr/>
              <a:lstStyle/>
              <a:p>
                <a:endParaRPr lang="en-US"/>
              </a:p>
            </p:txBody>
          </p:sp>
          <p:grpSp>
            <p:nvGrpSpPr>
              <p:cNvPr id="6" name="Group 15"/>
              <p:cNvGrpSpPr>
                <a:grpSpLocks/>
              </p:cNvGrpSpPr>
              <p:nvPr/>
            </p:nvGrpSpPr>
            <p:grpSpPr bwMode="auto">
              <a:xfrm>
                <a:off x="864" y="3792"/>
                <a:ext cx="2496" cy="240"/>
                <a:chOff x="1056" y="3840"/>
                <a:chExt cx="2314" cy="240"/>
              </a:xfrm>
            </p:grpSpPr>
            <p:sp>
              <p:nvSpPr>
                <p:cNvPr id="48173" name="Arc 16"/>
                <p:cNvSpPr>
                  <a:spLocks/>
                </p:cNvSpPr>
                <p:nvPr/>
              </p:nvSpPr>
              <p:spPr bwMode="auto">
                <a:xfrm rot="10800000" flipH="1">
                  <a:off x="2976" y="3840"/>
                  <a:ext cx="394" cy="240"/>
                </a:xfrm>
                <a:custGeom>
                  <a:avLst/>
                  <a:gdLst>
                    <a:gd name="T0" fmla="*/ 0 w 22272"/>
                    <a:gd name="T1" fmla="*/ 0 h 21600"/>
                    <a:gd name="T2" fmla="*/ 0 w 22272"/>
                    <a:gd name="T3" fmla="*/ 0 h 21600"/>
                    <a:gd name="T4" fmla="*/ 0 w 22272"/>
                    <a:gd name="T5" fmla="*/ 0 h 21600"/>
                    <a:gd name="T6" fmla="*/ 0 60000 65536"/>
                    <a:gd name="T7" fmla="*/ 0 60000 65536"/>
                    <a:gd name="T8" fmla="*/ 0 60000 65536"/>
                    <a:gd name="T9" fmla="*/ 0 w 22272"/>
                    <a:gd name="T10" fmla="*/ 0 h 21600"/>
                    <a:gd name="T11" fmla="*/ 22272 w 22272"/>
                    <a:gd name="T12" fmla="*/ 21600 h 21600"/>
                  </a:gdLst>
                  <a:ahLst/>
                  <a:cxnLst>
                    <a:cxn ang="T6">
                      <a:pos x="T0" y="T1"/>
                    </a:cxn>
                    <a:cxn ang="T7">
                      <a:pos x="T2" y="T3"/>
                    </a:cxn>
                    <a:cxn ang="T8">
                      <a:pos x="T4" y="T5"/>
                    </a:cxn>
                  </a:cxnLst>
                  <a:rect l="T9" t="T10" r="T11" b="T12"/>
                  <a:pathLst>
                    <a:path w="22272" h="21600" fill="none" extrusionOk="0">
                      <a:moveTo>
                        <a:pt x="0" y="10"/>
                      </a:moveTo>
                      <a:cubicBezTo>
                        <a:pt x="223" y="3"/>
                        <a:pt x="447" y="-1"/>
                        <a:pt x="672" y="0"/>
                      </a:cubicBezTo>
                      <a:cubicBezTo>
                        <a:pt x="12601" y="0"/>
                        <a:pt x="22272" y="9670"/>
                        <a:pt x="22272" y="21600"/>
                      </a:cubicBezTo>
                    </a:path>
                    <a:path w="22272" h="21600" stroke="0" extrusionOk="0">
                      <a:moveTo>
                        <a:pt x="0" y="10"/>
                      </a:moveTo>
                      <a:cubicBezTo>
                        <a:pt x="223" y="3"/>
                        <a:pt x="447" y="-1"/>
                        <a:pt x="672" y="0"/>
                      </a:cubicBezTo>
                      <a:cubicBezTo>
                        <a:pt x="12601" y="0"/>
                        <a:pt x="22272" y="9670"/>
                        <a:pt x="22272" y="21600"/>
                      </a:cubicBezTo>
                      <a:lnTo>
                        <a:pt x="672" y="21600"/>
                      </a:lnTo>
                      <a:close/>
                    </a:path>
                  </a:pathLst>
                </a:custGeom>
                <a:noFill/>
                <a:ln w="38100">
                  <a:solidFill>
                    <a:schemeClr val="tx1"/>
                  </a:solidFill>
                  <a:round/>
                  <a:headEnd/>
                  <a:tailEnd/>
                </a:ln>
              </p:spPr>
              <p:txBody>
                <a:bodyPr wrap="none" anchor="ctr"/>
                <a:lstStyle/>
                <a:p>
                  <a:endParaRPr lang="en-US"/>
                </a:p>
              </p:txBody>
            </p:sp>
            <p:sp>
              <p:nvSpPr>
                <p:cNvPr id="48174" name="Line 17"/>
                <p:cNvSpPr>
                  <a:spLocks noChangeShapeType="1"/>
                </p:cNvSpPr>
                <p:nvPr/>
              </p:nvSpPr>
              <p:spPr bwMode="auto">
                <a:xfrm rot="10800000" flipH="1" flipV="1">
                  <a:off x="1440" y="4080"/>
                  <a:ext cx="1536" cy="0"/>
                </a:xfrm>
                <a:prstGeom prst="line">
                  <a:avLst/>
                </a:prstGeom>
                <a:noFill/>
                <a:ln w="38100">
                  <a:solidFill>
                    <a:schemeClr val="tx1"/>
                  </a:solidFill>
                  <a:round/>
                  <a:headEnd/>
                  <a:tailEnd/>
                </a:ln>
              </p:spPr>
              <p:txBody>
                <a:bodyPr/>
                <a:lstStyle/>
                <a:p>
                  <a:endParaRPr lang="en-US"/>
                </a:p>
              </p:txBody>
            </p:sp>
            <p:sp>
              <p:nvSpPr>
                <p:cNvPr id="48175" name="Arc 18"/>
                <p:cNvSpPr>
                  <a:spLocks/>
                </p:cNvSpPr>
                <p:nvPr/>
              </p:nvSpPr>
              <p:spPr bwMode="auto">
                <a:xfrm rot="10800000">
                  <a:off x="1056" y="3840"/>
                  <a:ext cx="394" cy="240"/>
                </a:xfrm>
                <a:custGeom>
                  <a:avLst/>
                  <a:gdLst>
                    <a:gd name="T0" fmla="*/ 0 w 22272"/>
                    <a:gd name="T1" fmla="*/ 0 h 21600"/>
                    <a:gd name="T2" fmla="*/ 0 w 22272"/>
                    <a:gd name="T3" fmla="*/ 0 h 21600"/>
                    <a:gd name="T4" fmla="*/ 0 w 22272"/>
                    <a:gd name="T5" fmla="*/ 0 h 21600"/>
                    <a:gd name="T6" fmla="*/ 0 60000 65536"/>
                    <a:gd name="T7" fmla="*/ 0 60000 65536"/>
                    <a:gd name="T8" fmla="*/ 0 60000 65536"/>
                    <a:gd name="T9" fmla="*/ 0 w 22272"/>
                    <a:gd name="T10" fmla="*/ 0 h 21600"/>
                    <a:gd name="T11" fmla="*/ 22272 w 22272"/>
                    <a:gd name="T12" fmla="*/ 21600 h 21600"/>
                  </a:gdLst>
                  <a:ahLst/>
                  <a:cxnLst>
                    <a:cxn ang="T6">
                      <a:pos x="T0" y="T1"/>
                    </a:cxn>
                    <a:cxn ang="T7">
                      <a:pos x="T2" y="T3"/>
                    </a:cxn>
                    <a:cxn ang="T8">
                      <a:pos x="T4" y="T5"/>
                    </a:cxn>
                  </a:cxnLst>
                  <a:rect l="T9" t="T10" r="T11" b="T12"/>
                  <a:pathLst>
                    <a:path w="22272" h="21600" fill="none" extrusionOk="0">
                      <a:moveTo>
                        <a:pt x="0" y="10"/>
                      </a:moveTo>
                      <a:cubicBezTo>
                        <a:pt x="223" y="3"/>
                        <a:pt x="447" y="-1"/>
                        <a:pt x="672" y="0"/>
                      </a:cubicBezTo>
                      <a:cubicBezTo>
                        <a:pt x="12601" y="0"/>
                        <a:pt x="22272" y="9670"/>
                        <a:pt x="22272" y="21600"/>
                      </a:cubicBezTo>
                    </a:path>
                    <a:path w="22272" h="21600" stroke="0" extrusionOk="0">
                      <a:moveTo>
                        <a:pt x="0" y="10"/>
                      </a:moveTo>
                      <a:cubicBezTo>
                        <a:pt x="223" y="3"/>
                        <a:pt x="447" y="-1"/>
                        <a:pt x="672" y="0"/>
                      </a:cubicBezTo>
                      <a:cubicBezTo>
                        <a:pt x="12601" y="0"/>
                        <a:pt x="22272" y="9670"/>
                        <a:pt x="22272" y="21600"/>
                      </a:cubicBezTo>
                      <a:lnTo>
                        <a:pt x="672" y="21600"/>
                      </a:lnTo>
                      <a:close/>
                    </a:path>
                  </a:pathLst>
                </a:custGeom>
                <a:noFill/>
                <a:ln w="38100">
                  <a:solidFill>
                    <a:schemeClr val="tx1"/>
                  </a:solidFill>
                  <a:round/>
                  <a:headEnd/>
                  <a:tailEnd type="triangle" w="med" len="med"/>
                </a:ln>
              </p:spPr>
              <p:txBody>
                <a:bodyPr wrap="none" anchor="ctr"/>
                <a:lstStyle/>
                <a:p>
                  <a:endParaRPr lang="en-US"/>
                </a:p>
              </p:txBody>
            </p:sp>
          </p:grpSp>
          <p:sp>
            <p:nvSpPr>
              <p:cNvPr id="48169" name="Line 19"/>
              <p:cNvSpPr>
                <a:spLocks noChangeShapeType="1"/>
              </p:cNvSpPr>
              <p:nvPr/>
            </p:nvSpPr>
            <p:spPr bwMode="auto">
              <a:xfrm flipV="1">
                <a:off x="3360" y="960"/>
                <a:ext cx="0" cy="816"/>
              </a:xfrm>
              <a:prstGeom prst="line">
                <a:avLst/>
              </a:prstGeom>
              <a:noFill/>
              <a:ln w="38100">
                <a:solidFill>
                  <a:schemeClr val="tx1"/>
                </a:solidFill>
                <a:round/>
                <a:headEnd type="triangle" w="med" len="med"/>
                <a:tailEnd/>
              </a:ln>
            </p:spPr>
            <p:txBody>
              <a:bodyPr/>
              <a:lstStyle/>
              <a:p>
                <a:endParaRPr lang="en-US"/>
              </a:p>
            </p:txBody>
          </p:sp>
          <p:sp>
            <p:nvSpPr>
              <p:cNvPr id="48170" name="AutoShape 20"/>
              <p:cNvSpPr>
                <a:spLocks noChangeArrowheads="1"/>
              </p:cNvSpPr>
              <p:nvPr/>
            </p:nvSpPr>
            <p:spPr bwMode="auto">
              <a:xfrm>
                <a:off x="2976" y="3120"/>
                <a:ext cx="768" cy="672"/>
              </a:xfrm>
              <a:prstGeom prst="flowChartDecision">
                <a:avLst/>
              </a:prstGeom>
              <a:solidFill>
                <a:schemeClr val="folHlink">
                  <a:alpha val="23921"/>
                </a:schemeClr>
              </a:solidFill>
              <a:ln w="9525">
                <a:solidFill>
                  <a:schemeClr val="tx1"/>
                </a:solidFill>
                <a:miter lim="800000"/>
                <a:headEnd/>
                <a:tailEnd/>
              </a:ln>
            </p:spPr>
            <p:txBody>
              <a:bodyPr wrap="none" anchor="ctr"/>
              <a:lstStyle/>
              <a:p>
                <a:pPr algn="ctr" eaLnBrk="0" hangingPunct="0"/>
                <a:r>
                  <a:rPr lang="en-US" sz="800" dirty="0" err="1" smtClean="0">
                    <a:latin typeface="Verdana" pitchFamily="34" charset="0"/>
                  </a:rPr>
                  <a:t>Preocupações</a:t>
                </a:r>
                <a:r>
                  <a:rPr lang="en-US" sz="800" dirty="0" smtClean="0">
                    <a:latin typeface="Verdana" pitchFamily="34" charset="0"/>
                  </a:rPr>
                  <a:t> de </a:t>
                </a:r>
              </a:p>
              <a:p>
                <a:pPr algn="ctr" eaLnBrk="0" hangingPunct="0"/>
                <a:r>
                  <a:rPr lang="en-US" sz="800" dirty="0" err="1" smtClean="0">
                    <a:latin typeface="Verdana" pitchFamily="34" charset="0"/>
                  </a:rPr>
                  <a:t>Segurança</a:t>
                </a:r>
                <a:r>
                  <a:rPr lang="en-US" sz="800" dirty="0" smtClean="0">
                    <a:latin typeface="Verdana" pitchFamily="34" charset="0"/>
                  </a:rPr>
                  <a:t>?</a:t>
                </a:r>
                <a:endParaRPr lang="en-US" sz="800" dirty="0">
                  <a:latin typeface="Verdana" pitchFamily="34" charset="0"/>
                </a:endParaRPr>
              </a:p>
            </p:txBody>
          </p:sp>
          <p:sp>
            <p:nvSpPr>
              <p:cNvPr id="48171" name="Line 21"/>
              <p:cNvSpPr>
                <a:spLocks noChangeShapeType="1"/>
              </p:cNvSpPr>
              <p:nvPr/>
            </p:nvSpPr>
            <p:spPr bwMode="auto">
              <a:xfrm>
                <a:off x="816" y="1776"/>
                <a:ext cx="0" cy="1488"/>
              </a:xfrm>
              <a:prstGeom prst="line">
                <a:avLst/>
              </a:prstGeom>
              <a:noFill/>
              <a:ln w="38100">
                <a:solidFill>
                  <a:schemeClr val="tx1"/>
                </a:solidFill>
                <a:round/>
                <a:headEnd type="triangle" w="med" len="med"/>
                <a:tailEnd/>
              </a:ln>
            </p:spPr>
            <p:txBody>
              <a:bodyPr/>
              <a:lstStyle/>
              <a:p>
                <a:endParaRPr lang="en-US"/>
              </a:p>
            </p:txBody>
          </p:sp>
          <p:sp>
            <p:nvSpPr>
              <p:cNvPr id="48172" name="Text Box 22"/>
              <p:cNvSpPr txBox="1">
                <a:spLocks noChangeArrowheads="1"/>
              </p:cNvSpPr>
              <p:nvPr/>
            </p:nvSpPr>
            <p:spPr bwMode="auto">
              <a:xfrm>
                <a:off x="433" y="3349"/>
                <a:ext cx="1236" cy="439"/>
              </a:xfrm>
              <a:prstGeom prst="rect">
                <a:avLst/>
              </a:prstGeom>
              <a:noFill/>
              <a:ln w="9525">
                <a:noFill/>
                <a:miter lim="800000"/>
                <a:headEnd/>
                <a:tailEnd/>
              </a:ln>
            </p:spPr>
            <p:txBody>
              <a:bodyPr wrap="none">
                <a:spAutoFit/>
              </a:bodyPr>
              <a:lstStyle/>
              <a:p>
                <a:pPr eaLnBrk="0" hangingPunct="0"/>
                <a:r>
                  <a:rPr lang="en-US" sz="1400" dirty="0" err="1" smtClean="0">
                    <a:latin typeface="Verdana" pitchFamily="34" charset="0"/>
                  </a:rPr>
                  <a:t>Rotineira</a:t>
                </a:r>
                <a:r>
                  <a:rPr lang="en-US" sz="1400" dirty="0" smtClean="0">
                    <a:latin typeface="Verdana" pitchFamily="34" charset="0"/>
                  </a:rPr>
                  <a:t> e </a:t>
                </a:r>
              </a:p>
              <a:p>
                <a:pPr eaLnBrk="0" hangingPunct="0"/>
                <a:r>
                  <a:rPr lang="en-US" sz="1400" dirty="0" err="1" smtClean="0">
                    <a:latin typeface="Verdana" pitchFamily="34" charset="0"/>
                  </a:rPr>
                  <a:t>Em</a:t>
                </a:r>
                <a:r>
                  <a:rPr lang="en-US" sz="1400" dirty="0" smtClean="0">
                    <a:latin typeface="Verdana" pitchFamily="34" charset="0"/>
                  </a:rPr>
                  <a:t> </a:t>
                </a:r>
                <a:r>
                  <a:rPr lang="en-US" sz="1400" dirty="0" err="1" smtClean="0">
                    <a:latin typeface="Verdana" pitchFamily="34" charset="0"/>
                  </a:rPr>
                  <a:t>andamento</a:t>
                </a:r>
                <a:endParaRPr lang="en-US" sz="1400" dirty="0">
                  <a:latin typeface="Verdana" pitchFamily="34" charset="0"/>
                </a:endParaRPr>
              </a:p>
            </p:txBody>
          </p:sp>
        </p:grpSp>
        <p:grpSp>
          <p:nvGrpSpPr>
            <p:cNvPr id="7" name="Group 23"/>
            <p:cNvGrpSpPr>
              <a:grpSpLocks/>
            </p:cNvGrpSpPr>
            <p:nvPr/>
          </p:nvGrpSpPr>
          <p:grpSpPr bwMode="auto">
            <a:xfrm>
              <a:off x="1403" y="3423"/>
              <a:ext cx="1181" cy="317"/>
              <a:chOff x="1584" y="3264"/>
              <a:chExt cx="1392" cy="384"/>
            </a:xfrm>
          </p:grpSpPr>
          <p:sp>
            <p:nvSpPr>
              <p:cNvPr id="48160" name="AutoShape 24"/>
              <p:cNvSpPr>
                <a:spLocks noChangeArrowheads="1"/>
              </p:cNvSpPr>
              <p:nvPr/>
            </p:nvSpPr>
            <p:spPr bwMode="auto">
              <a:xfrm>
                <a:off x="1584" y="3264"/>
                <a:ext cx="720" cy="384"/>
              </a:xfrm>
              <a:prstGeom prst="roundRect">
                <a:avLst>
                  <a:gd name="adj" fmla="val 16667"/>
                </a:avLst>
              </a:prstGeom>
              <a:solidFill>
                <a:srgbClr val="FF0000">
                  <a:alpha val="27058"/>
                </a:srgbClr>
              </a:solidFill>
              <a:ln w="9525">
                <a:solidFill>
                  <a:schemeClr val="tx1"/>
                </a:solidFill>
                <a:round/>
                <a:headEnd/>
                <a:tailEnd/>
              </a:ln>
            </p:spPr>
            <p:txBody>
              <a:bodyPr wrap="none" anchor="ctr"/>
              <a:lstStyle/>
              <a:p>
                <a:pPr algn="ctr" eaLnBrk="0" hangingPunct="0"/>
                <a:r>
                  <a:rPr lang="en-US" sz="1000">
                    <a:latin typeface="Verdana" pitchFamily="34" charset="0"/>
                  </a:rPr>
                  <a:t>Issue</a:t>
                </a:r>
              </a:p>
              <a:p>
                <a:pPr algn="ctr" eaLnBrk="0" hangingPunct="0"/>
                <a:r>
                  <a:rPr lang="en-US" sz="1000">
                    <a:latin typeface="Verdana" pitchFamily="34" charset="0"/>
                  </a:rPr>
                  <a:t>Evaluation</a:t>
                </a:r>
              </a:p>
              <a:p>
                <a:pPr algn="ctr" eaLnBrk="0" hangingPunct="0"/>
                <a:r>
                  <a:rPr lang="en-US" sz="1000">
                    <a:latin typeface="Verdana" pitchFamily="34" charset="0"/>
                  </a:rPr>
                  <a:t>And IRRM</a:t>
                </a:r>
              </a:p>
            </p:txBody>
          </p:sp>
          <p:sp>
            <p:nvSpPr>
              <p:cNvPr id="48161" name="Line 25"/>
              <p:cNvSpPr>
                <a:spLocks noChangeShapeType="1"/>
              </p:cNvSpPr>
              <p:nvPr/>
            </p:nvSpPr>
            <p:spPr bwMode="auto">
              <a:xfrm flipH="1">
                <a:off x="2304" y="3456"/>
                <a:ext cx="672" cy="0"/>
              </a:xfrm>
              <a:prstGeom prst="line">
                <a:avLst/>
              </a:prstGeom>
              <a:noFill/>
              <a:ln w="38100">
                <a:solidFill>
                  <a:srgbClr val="FF0000"/>
                </a:solidFill>
                <a:round/>
                <a:headEnd/>
                <a:tailEnd type="triangle" w="med" len="med"/>
              </a:ln>
            </p:spPr>
            <p:txBody>
              <a:bodyPr/>
              <a:lstStyle/>
              <a:p>
                <a:endParaRPr lang="en-US"/>
              </a:p>
            </p:txBody>
          </p:sp>
        </p:grpSp>
        <p:grpSp>
          <p:nvGrpSpPr>
            <p:cNvPr id="8" name="Group 26"/>
            <p:cNvGrpSpPr>
              <a:grpSpLocks/>
            </p:cNvGrpSpPr>
            <p:nvPr/>
          </p:nvGrpSpPr>
          <p:grpSpPr bwMode="auto">
            <a:xfrm>
              <a:off x="740" y="2688"/>
              <a:ext cx="1256" cy="735"/>
              <a:chOff x="740" y="2688"/>
              <a:chExt cx="1256" cy="735"/>
            </a:xfrm>
          </p:grpSpPr>
          <p:sp>
            <p:nvSpPr>
              <p:cNvPr id="48157" name="AutoShape 27"/>
              <p:cNvSpPr>
                <a:spLocks noChangeArrowheads="1"/>
              </p:cNvSpPr>
              <p:nvPr/>
            </p:nvSpPr>
            <p:spPr bwMode="auto">
              <a:xfrm>
                <a:off x="1344" y="2688"/>
                <a:ext cx="652" cy="554"/>
              </a:xfrm>
              <a:prstGeom prst="flowChartDecision">
                <a:avLst/>
              </a:prstGeom>
              <a:solidFill>
                <a:srgbClr val="FF0000">
                  <a:alpha val="23921"/>
                </a:srgbClr>
              </a:solidFill>
              <a:ln w="9525">
                <a:solidFill>
                  <a:schemeClr val="tx1"/>
                </a:solidFill>
                <a:miter lim="800000"/>
                <a:headEnd/>
                <a:tailEnd/>
              </a:ln>
            </p:spPr>
            <p:txBody>
              <a:bodyPr wrap="none" anchor="ctr"/>
              <a:lstStyle/>
              <a:p>
                <a:pPr algn="ctr" eaLnBrk="0" hangingPunct="0"/>
                <a:r>
                  <a:rPr lang="en-US" sz="1000">
                    <a:latin typeface="Verdana" pitchFamily="34" charset="0"/>
                  </a:rPr>
                  <a:t>Remedial</a:t>
                </a:r>
              </a:p>
              <a:p>
                <a:pPr algn="ctr" eaLnBrk="0" hangingPunct="0"/>
                <a:r>
                  <a:rPr lang="en-US" sz="1000">
                    <a:latin typeface="Verdana" pitchFamily="34" charset="0"/>
                  </a:rPr>
                  <a:t>Action?</a:t>
                </a:r>
              </a:p>
            </p:txBody>
          </p:sp>
          <p:sp>
            <p:nvSpPr>
              <p:cNvPr id="48158" name="Line 28"/>
              <p:cNvSpPr>
                <a:spLocks noChangeShapeType="1"/>
              </p:cNvSpPr>
              <p:nvPr/>
            </p:nvSpPr>
            <p:spPr bwMode="auto">
              <a:xfrm>
                <a:off x="1680" y="3264"/>
                <a:ext cx="8" cy="159"/>
              </a:xfrm>
              <a:prstGeom prst="line">
                <a:avLst/>
              </a:prstGeom>
              <a:noFill/>
              <a:ln w="38100">
                <a:solidFill>
                  <a:srgbClr val="FF0000"/>
                </a:solidFill>
                <a:round/>
                <a:headEnd type="triangle" w="med" len="med"/>
                <a:tailEnd/>
              </a:ln>
            </p:spPr>
            <p:txBody>
              <a:bodyPr/>
              <a:lstStyle/>
              <a:p>
                <a:endParaRPr lang="en-US"/>
              </a:p>
            </p:txBody>
          </p:sp>
          <p:sp>
            <p:nvSpPr>
              <p:cNvPr id="48159" name="Arc 29"/>
              <p:cNvSpPr>
                <a:spLocks/>
              </p:cNvSpPr>
              <p:nvPr/>
            </p:nvSpPr>
            <p:spPr bwMode="auto">
              <a:xfrm flipH="1" flipV="1">
                <a:off x="740" y="2703"/>
                <a:ext cx="611" cy="266"/>
              </a:xfrm>
              <a:custGeom>
                <a:avLst/>
                <a:gdLst>
                  <a:gd name="T0" fmla="*/ 0 w 21600"/>
                  <a:gd name="T1" fmla="*/ 0 h 24194"/>
                  <a:gd name="T2" fmla="*/ 0 w 21600"/>
                  <a:gd name="T3" fmla="*/ 0 h 24194"/>
                  <a:gd name="T4" fmla="*/ 0 w 21600"/>
                  <a:gd name="T5" fmla="*/ 0 h 24194"/>
                  <a:gd name="T6" fmla="*/ 0 60000 65536"/>
                  <a:gd name="T7" fmla="*/ 0 60000 65536"/>
                  <a:gd name="T8" fmla="*/ 0 60000 65536"/>
                  <a:gd name="T9" fmla="*/ 0 w 21600"/>
                  <a:gd name="T10" fmla="*/ 0 h 24194"/>
                  <a:gd name="T11" fmla="*/ 21600 w 21600"/>
                  <a:gd name="T12" fmla="*/ 24194 h 24194"/>
                </a:gdLst>
                <a:ahLst/>
                <a:cxnLst>
                  <a:cxn ang="T6">
                    <a:pos x="T0" y="T1"/>
                  </a:cxn>
                  <a:cxn ang="T7">
                    <a:pos x="T2" y="T3"/>
                  </a:cxn>
                  <a:cxn ang="T8">
                    <a:pos x="T4" y="T5"/>
                  </a:cxn>
                </a:cxnLst>
                <a:rect l="T9" t="T10" r="T11" b="T12"/>
                <a:pathLst>
                  <a:path w="21600" h="24194" fill="none" extrusionOk="0">
                    <a:moveTo>
                      <a:pt x="-1" y="0"/>
                    </a:moveTo>
                    <a:cubicBezTo>
                      <a:pt x="11929" y="0"/>
                      <a:pt x="21600" y="9670"/>
                      <a:pt x="21600" y="21600"/>
                    </a:cubicBezTo>
                    <a:cubicBezTo>
                      <a:pt x="21600" y="22467"/>
                      <a:pt x="21547" y="23333"/>
                      <a:pt x="21443" y="24193"/>
                    </a:cubicBezTo>
                  </a:path>
                  <a:path w="21600" h="24194" stroke="0" extrusionOk="0">
                    <a:moveTo>
                      <a:pt x="-1" y="0"/>
                    </a:moveTo>
                    <a:cubicBezTo>
                      <a:pt x="11929" y="0"/>
                      <a:pt x="21600" y="9670"/>
                      <a:pt x="21600" y="21600"/>
                    </a:cubicBezTo>
                    <a:cubicBezTo>
                      <a:pt x="21600" y="22467"/>
                      <a:pt x="21547" y="23333"/>
                      <a:pt x="21443" y="24193"/>
                    </a:cubicBezTo>
                    <a:lnTo>
                      <a:pt x="0" y="21600"/>
                    </a:lnTo>
                    <a:close/>
                  </a:path>
                </a:pathLst>
              </a:custGeom>
              <a:noFill/>
              <a:ln w="38100">
                <a:solidFill>
                  <a:schemeClr val="tx1"/>
                </a:solidFill>
                <a:round/>
                <a:headEnd/>
                <a:tailEnd type="triangle" w="med" len="med"/>
              </a:ln>
            </p:spPr>
            <p:txBody>
              <a:bodyPr wrap="none" anchor="ctr"/>
              <a:lstStyle/>
              <a:p>
                <a:endParaRPr lang="en-US"/>
              </a:p>
            </p:txBody>
          </p:sp>
        </p:grpSp>
        <p:grpSp>
          <p:nvGrpSpPr>
            <p:cNvPr id="9" name="Group 30"/>
            <p:cNvGrpSpPr>
              <a:grpSpLocks/>
            </p:cNvGrpSpPr>
            <p:nvPr/>
          </p:nvGrpSpPr>
          <p:grpSpPr bwMode="auto">
            <a:xfrm>
              <a:off x="3073" y="3582"/>
              <a:ext cx="815" cy="594"/>
              <a:chOff x="3552" y="3456"/>
              <a:chExt cx="960" cy="720"/>
            </a:xfrm>
          </p:grpSpPr>
          <p:sp>
            <p:nvSpPr>
              <p:cNvPr id="48155" name="AutoShape 31"/>
              <p:cNvSpPr>
                <a:spLocks noChangeArrowheads="1"/>
              </p:cNvSpPr>
              <p:nvPr/>
            </p:nvSpPr>
            <p:spPr bwMode="auto">
              <a:xfrm>
                <a:off x="3552" y="3648"/>
                <a:ext cx="960" cy="528"/>
              </a:xfrm>
              <a:prstGeom prst="parallelogram">
                <a:avLst>
                  <a:gd name="adj" fmla="val 45455"/>
                </a:avLst>
              </a:prstGeom>
              <a:solidFill>
                <a:srgbClr val="FF0000">
                  <a:alpha val="54117"/>
                </a:srgbClr>
              </a:solidFill>
              <a:ln w="9525">
                <a:solidFill>
                  <a:schemeClr val="tx1"/>
                </a:solidFill>
                <a:miter lim="800000"/>
                <a:headEnd/>
                <a:tailEnd/>
              </a:ln>
            </p:spPr>
            <p:txBody>
              <a:bodyPr wrap="none" anchor="ctr"/>
              <a:lstStyle/>
              <a:p>
                <a:pPr algn="ctr" eaLnBrk="0" hangingPunct="0"/>
                <a:r>
                  <a:rPr lang="en-US" sz="1000" dirty="0" err="1" smtClean="0">
                    <a:latin typeface="Verdana" pitchFamily="34" charset="0"/>
                  </a:rPr>
                  <a:t>Evento</a:t>
                </a:r>
                <a:r>
                  <a:rPr lang="en-US" sz="1000" dirty="0" smtClean="0">
                    <a:latin typeface="Verdana" pitchFamily="34" charset="0"/>
                  </a:rPr>
                  <a:t> </a:t>
                </a:r>
                <a:r>
                  <a:rPr lang="en-US" sz="1000" dirty="0" err="1" smtClean="0">
                    <a:latin typeface="Verdana" pitchFamily="34" charset="0"/>
                  </a:rPr>
                  <a:t>Incidente</a:t>
                </a:r>
                <a:r>
                  <a:rPr lang="en-US" sz="1000" dirty="0" smtClean="0">
                    <a:latin typeface="Verdana" pitchFamily="34" charset="0"/>
                  </a:rPr>
                  <a:t> </a:t>
                </a:r>
              </a:p>
              <a:p>
                <a:pPr algn="ctr" eaLnBrk="0" hangingPunct="0"/>
                <a:r>
                  <a:rPr lang="en-US" sz="1000" dirty="0" err="1" smtClean="0">
                    <a:latin typeface="Verdana" pitchFamily="34" charset="0"/>
                  </a:rPr>
                  <a:t>ou</a:t>
                </a:r>
                <a:r>
                  <a:rPr lang="en-US" sz="1000" dirty="0" smtClean="0">
                    <a:latin typeface="Verdana" pitchFamily="34" charset="0"/>
                  </a:rPr>
                  <a:t> </a:t>
                </a:r>
                <a:r>
                  <a:rPr lang="en-US" sz="1000" dirty="0" err="1" smtClean="0">
                    <a:latin typeface="Verdana" pitchFamily="34" charset="0"/>
                  </a:rPr>
                  <a:t>Espacial</a:t>
                </a:r>
                <a:endParaRPr lang="en-US" sz="1000" dirty="0">
                  <a:latin typeface="Verdana" pitchFamily="34" charset="0"/>
                </a:endParaRPr>
              </a:p>
            </p:txBody>
          </p:sp>
          <p:sp>
            <p:nvSpPr>
              <p:cNvPr id="48156" name="Arc 32"/>
              <p:cNvSpPr>
                <a:spLocks/>
              </p:cNvSpPr>
              <p:nvPr/>
            </p:nvSpPr>
            <p:spPr bwMode="auto">
              <a:xfrm rot="5561018" flipH="1">
                <a:off x="3798" y="3408"/>
                <a:ext cx="192" cy="2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type="triangle" w="med" len="med"/>
              </a:ln>
            </p:spPr>
            <p:txBody>
              <a:bodyPr wrap="none" anchor="ctr"/>
              <a:lstStyle/>
              <a:p>
                <a:endParaRPr lang="en-US"/>
              </a:p>
            </p:txBody>
          </p:sp>
        </p:grpSp>
        <p:grpSp>
          <p:nvGrpSpPr>
            <p:cNvPr id="10" name="Group 33"/>
            <p:cNvGrpSpPr>
              <a:grpSpLocks/>
            </p:cNvGrpSpPr>
            <p:nvPr/>
          </p:nvGrpSpPr>
          <p:grpSpPr bwMode="auto">
            <a:xfrm>
              <a:off x="1392" y="1800"/>
              <a:ext cx="622" cy="892"/>
              <a:chOff x="1392" y="1800"/>
              <a:chExt cx="622" cy="892"/>
            </a:xfrm>
          </p:grpSpPr>
          <p:grpSp>
            <p:nvGrpSpPr>
              <p:cNvPr id="11" name="Group 34"/>
              <p:cNvGrpSpPr>
                <a:grpSpLocks/>
              </p:cNvGrpSpPr>
              <p:nvPr/>
            </p:nvGrpSpPr>
            <p:grpSpPr bwMode="auto">
              <a:xfrm>
                <a:off x="1403" y="1800"/>
                <a:ext cx="611" cy="475"/>
                <a:chOff x="1584" y="1296"/>
                <a:chExt cx="720" cy="576"/>
              </a:xfrm>
            </p:grpSpPr>
            <p:sp>
              <p:nvSpPr>
                <p:cNvPr id="48153" name="AutoShape 35"/>
                <p:cNvSpPr>
                  <a:spLocks noChangeArrowheads="1"/>
                </p:cNvSpPr>
                <p:nvPr/>
              </p:nvSpPr>
              <p:spPr bwMode="auto">
                <a:xfrm>
                  <a:off x="1584" y="1296"/>
                  <a:ext cx="720" cy="384"/>
                </a:xfrm>
                <a:prstGeom prst="roundRect">
                  <a:avLst>
                    <a:gd name="adj" fmla="val 16667"/>
                  </a:avLst>
                </a:prstGeom>
                <a:solidFill>
                  <a:srgbClr val="FF0000">
                    <a:alpha val="27058"/>
                  </a:srgbClr>
                </a:solidFill>
                <a:ln w="9525">
                  <a:solidFill>
                    <a:schemeClr val="tx1"/>
                  </a:solidFill>
                  <a:round/>
                  <a:headEnd/>
                  <a:tailEnd/>
                </a:ln>
              </p:spPr>
              <p:txBody>
                <a:bodyPr wrap="none" anchor="ctr"/>
                <a:lstStyle/>
                <a:p>
                  <a:pPr algn="ctr" eaLnBrk="0" hangingPunct="0"/>
                  <a:r>
                    <a:rPr lang="en-US" sz="1000">
                      <a:latin typeface="Verdana" pitchFamily="34" charset="0"/>
                    </a:rPr>
                    <a:t>Rehab</a:t>
                  </a:r>
                </a:p>
                <a:p>
                  <a:pPr algn="ctr" eaLnBrk="0" hangingPunct="0"/>
                  <a:r>
                    <a:rPr lang="en-US" sz="1000">
                      <a:latin typeface="Verdana" pitchFamily="34" charset="0"/>
                    </a:rPr>
                    <a:t>Construction</a:t>
                  </a:r>
                </a:p>
              </p:txBody>
            </p:sp>
            <p:sp>
              <p:nvSpPr>
                <p:cNvPr id="48154" name="Line 36"/>
                <p:cNvSpPr>
                  <a:spLocks noChangeShapeType="1"/>
                </p:cNvSpPr>
                <p:nvPr/>
              </p:nvSpPr>
              <p:spPr bwMode="auto">
                <a:xfrm>
                  <a:off x="1920" y="1680"/>
                  <a:ext cx="0" cy="192"/>
                </a:xfrm>
                <a:prstGeom prst="line">
                  <a:avLst/>
                </a:prstGeom>
                <a:noFill/>
                <a:ln w="38100">
                  <a:solidFill>
                    <a:srgbClr val="FF0000"/>
                  </a:solidFill>
                  <a:round/>
                  <a:headEnd type="triangle" w="med" len="med"/>
                  <a:tailEnd/>
                </a:ln>
              </p:spPr>
              <p:txBody>
                <a:bodyPr/>
                <a:lstStyle/>
                <a:p>
                  <a:endParaRPr lang="en-US"/>
                </a:p>
              </p:txBody>
            </p:sp>
          </p:grpSp>
          <p:grpSp>
            <p:nvGrpSpPr>
              <p:cNvPr id="12" name="Group 37"/>
              <p:cNvGrpSpPr>
                <a:grpSpLocks/>
              </p:cNvGrpSpPr>
              <p:nvPr/>
            </p:nvGrpSpPr>
            <p:grpSpPr bwMode="auto">
              <a:xfrm>
                <a:off x="1392" y="2256"/>
                <a:ext cx="611" cy="436"/>
                <a:chOff x="1584" y="1872"/>
                <a:chExt cx="720" cy="528"/>
              </a:xfrm>
            </p:grpSpPr>
            <p:sp>
              <p:nvSpPr>
                <p:cNvPr id="48151" name="AutoShape 38"/>
                <p:cNvSpPr>
                  <a:spLocks noChangeArrowheads="1"/>
                </p:cNvSpPr>
                <p:nvPr/>
              </p:nvSpPr>
              <p:spPr bwMode="auto">
                <a:xfrm>
                  <a:off x="1584" y="1872"/>
                  <a:ext cx="720" cy="384"/>
                </a:xfrm>
                <a:prstGeom prst="roundRect">
                  <a:avLst>
                    <a:gd name="adj" fmla="val 16667"/>
                  </a:avLst>
                </a:prstGeom>
                <a:solidFill>
                  <a:srgbClr val="FF0000">
                    <a:alpha val="27058"/>
                  </a:srgbClr>
                </a:solidFill>
                <a:ln w="9525">
                  <a:solidFill>
                    <a:schemeClr val="tx1"/>
                  </a:solidFill>
                  <a:round/>
                  <a:headEnd/>
                  <a:tailEnd/>
                </a:ln>
              </p:spPr>
              <p:txBody>
                <a:bodyPr wrap="none" anchor="ctr"/>
                <a:lstStyle/>
                <a:p>
                  <a:pPr algn="ctr" eaLnBrk="0" hangingPunct="0"/>
                  <a:r>
                    <a:rPr lang="en-US" sz="1000">
                      <a:latin typeface="Verdana" pitchFamily="34" charset="0"/>
                    </a:rPr>
                    <a:t>Modification</a:t>
                  </a:r>
                </a:p>
                <a:p>
                  <a:pPr algn="ctr" eaLnBrk="0" hangingPunct="0"/>
                  <a:r>
                    <a:rPr lang="en-US" sz="1000">
                      <a:latin typeface="Verdana" pitchFamily="34" charset="0"/>
                    </a:rPr>
                    <a:t>Report</a:t>
                  </a:r>
                </a:p>
              </p:txBody>
            </p:sp>
            <p:sp>
              <p:nvSpPr>
                <p:cNvPr id="48152" name="Line 39"/>
                <p:cNvSpPr>
                  <a:spLocks noChangeShapeType="1"/>
                </p:cNvSpPr>
                <p:nvPr/>
              </p:nvSpPr>
              <p:spPr bwMode="auto">
                <a:xfrm>
                  <a:off x="1920" y="2256"/>
                  <a:ext cx="0" cy="144"/>
                </a:xfrm>
                <a:prstGeom prst="line">
                  <a:avLst/>
                </a:prstGeom>
                <a:noFill/>
                <a:ln w="38100">
                  <a:solidFill>
                    <a:srgbClr val="FF0000"/>
                  </a:solidFill>
                  <a:round/>
                  <a:headEnd type="triangle" w="med" len="med"/>
                  <a:tailEnd/>
                </a:ln>
              </p:spPr>
              <p:txBody>
                <a:bodyPr/>
                <a:lstStyle/>
                <a:p>
                  <a:endParaRPr lang="en-US"/>
                </a:p>
              </p:txBody>
            </p:sp>
          </p:grpSp>
        </p:grpSp>
        <p:grpSp>
          <p:nvGrpSpPr>
            <p:cNvPr id="13" name="Group 40"/>
            <p:cNvGrpSpPr>
              <a:grpSpLocks/>
            </p:cNvGrpSpPr>
            <p:nvPr/>
          </p:nvGrpSpPr>
          <p:grpSpPr bwMode="auto">
            <a:xfrm>
              <a:off x="2014" y="1444"/>
              <a:ext cx="334" cy="2156"/>
              <a:chOff x="2304" y="864"/>
              <a:chExt cx="394" cy="2640"/>
            </a:xfrm>
          </p:grpSpPr>
          <p:sp>
            <p:nvSpPr>
              <p:cNvPr id="48147" name="Arc 41"/>
              <p:cNvSpPr>
                <a:spLocks/>
              </p:cNvSpPr>
              <p:nvPr/>
            </p:nvSpPr>
            <p:spPr bwMode="auto">
              <a:xfrm>
                <a:off x="2304" y="864"/>
                <a:ext cx="394" cy="250"/>
              </a:xfrm>
              <a:custGeom>
                <a:avLst/>
                <a:gdLst>
                  <a:gd name="T0" fmla="*/ 0 w 22272"/>
                  <a:gd name="T1" fmla="*/ 0 h 22509"/>
                  <a:gd name="T2" fmla="*/ 0 w 22272"/>
                  <a:gd name="T3" fmla="*/ 0 h 22509"/>
                  <a:gd name="T4" fmla="*/ 0 w 22272"/>
                  <a:gd name="T5" fmla="*/ 0 h 22509"/>
                  <a:gd name="T6" fmla="*/ 0 60000 65536"/>
                  <a:gd name="T7" fmla="*/ 0 60000 65536"/>
                  <a:gd name="T8" fmla="*/ 0 60000 65536"/>
                  <a:gd name="T9" fmla="*/ 0 w 22272"/>
                  <a:gd name="T10" fmla="*/ 0 h 22509"/>
                  <a:gd name="T11" fmla="*/ 22272 w 22272"/>
                  <a:gd name="T12" fmla="*/ 22509 h 22509"/>
                </a:gdLst>
                <a:ahLst/>
                <a:cxnLst>
                  <a:cxn ang="T6">
                    <a:pos x="T0" y="T1"/>
                  </a:cxn>
                  <a:cxn ang="T7">
                    <a:pos x="T2" y="T3"/>
                  </a:cxn>
                  <a:cxn ang="T8">
                    <a:pos x="T4" y="T5"/>
                  </a:cxn>
                </a:cxnLst>
                <a:rect l="T9" t="T10" r="T11" b="T12"/>
                <a:pathLst>
                  <a:path w="22272" h="22509" fill="none" extrusionOk="0">
                    <a:moveTo>
                      <a:pt x="0" y="10"/>
                    </a:moveTo>
                    <a:cubicBezTo>
                      <a:pt x="223" y="3"/>
                      <a:pt x="447" y="-1"/>
                      <a:pt x="672" y="0"/>
                    </a:cubicBezTo>
                    <a:cubicBezTo>
                      <a:pt x="12601" y="0"/>
                      <a:pt x="22272" y="9670"/>
                      <a:pt x="22272" y="21600"/>
                    </a:cubicBezTo>
                    <a:cubicBezTo>
                      <a:pt x="22272" y="21903"/>
                      <a:pt x="22265" y="22206"/>
                      <a:pt x="22252" y="22508"/>
                    </a:cubicBezTo>
                  </a:path>
                  <a:path w="22272" h="22509" stroke="0" extrusionOk="0">
                    <a:moveTo>
                      <a:pt x="0" y="10"/>
                    </a:moveTo>
                    <a:cubicBezTo>
                      <a:pt x="223" y="3"/>
                      <a:pt x="447" y="-1"/>
                      <a:pt x="672" y="0"/>
                    </a:cubicBezTo>
                    <a:cubicBezTo>
                      <a:pt x="12601" y="0"/>
                      <a:pt x="22272" y="9670"/>
                      <a:pt x="22272" y="21600"/>
                    </a:cubicBezTo>
                    <a:cubicBezTo>
                      <a:pt x="22272" y="21903"/>
                      <a:pt x="22265" y="22206"/>
                      <a:pt x="22252" y="22508"/>
                    </a:cubicBezTo>
                    <a:lnTo>
                      <a:pt x="672" y="21600"/>
                    </a:lnTo>
                    <a:close/>
                  </a:path>
                </a:pathLst>
              </a:custGeom>
              <a:noFill/>
              <a:ln w="38100">
                <a:solidFill>
                  <a:srgbClr val="FF0000"/>
                </a:solidFill>
                <a:round/>
                <a:headEnd/>
                <a:tailEnd/>
              </a:ln>
            </p:spPr>
            <p:txBody>
              <a:bodyPr wrap="none" anchor="ctr"/>
              <a:lstStyle/>
              <a:p>
                <a:endParaRPr lang="en-US"/>
              </a:p>
            </p:txBody>
          </p:sp>
          <p:sp>
            <p:nvSpPr>
              <p:cNvPr id="48148" name="Line 42"/>
              <p:cNvSpPr>
                <a:spLocks noChangeShapeType="1"/>
              </p:cNvSpPr>
              <p:nvPr/>
            </p:nvSpPr>
            <p:spPr bwMode="auto">
              <a:xfrm>
                <a:off x="2688" y="1104"/>
                <a:ext cx="0" cy="2400"/>
              </a:xfrm>
              <a:prstGeom prst="line">
                <a:avLst/>
              </a:prstGeom>
              <a:noFill/>
              <a:ln w="38100">
                <a:solidFill>
                  <a:srgbClr val="FF0000"/>
                </a:solidFill>
                <a:round/>
                <a:headEnd/>
                <a:tailEnd/>
              </a:ln>
            </p:spPr>
            <p:txBody>
              <a:bodyPr/>
              <a:lstStyle/>
              <a:p>
                <a:endParaRPr lang="en-US"/>
              </a:p>
            </p:txBody>
          </p:sp>
        </p:grpSp>
        <p:grpSp>
          <p:nvGrpSpPr>
            <p:cNvPr id="14" name="Group 43"/>
            <p:cNvGrpSpPr>
              <a:grpSpLocks/>
            </p:cNvGrpSpPr>
            <p:nvPr/>
          </p:nvGrpSpPr>
          <p:grpSpPr bwMode="auto">
            <a:xfrm>
              <a:off x="1362" y="1048"/>
              <a:ext cx="652" cy="752"/>
              <a:chOff x="1536" y="384"/>
              <a:chExt cx="768" cy="912"/>
            </a:xfrm>
          </p:grpSpPr>
          <p:sp>
            <p:nvSpPr>
              <p:cNvPr id="48144" name="AutoShape 44"/>
              <p:cNvSpPr>
                <a:spLocks noChangeArrowheads="1"/>
              </p:cNvSpPr>
              <p:nvPr/>
            </p:nvSpPr>
            <p:spPr bwMode="auto">
              <a:xfrm>
                <a:off x="1536" y="528"/>
                <a:ext cx="768" cy="672"/>
              </a:xfrm>
              <a:prstGeom prst="flowChartDecision">
                <a:avLst/>
              </a:prstGeom>
              <a:solidFill>
                <a:srgbClr val="FF0000">
                  <a:alpha val="23921"/>
                </a:srgbClr>
              </a:solidFill>
              <a:ln w="9525">
                <a:solidFill>
                  <a:schemeClr val="tx1"/>
                </a:solidFill>
                <a:miter lim="800000"/>
                <a:headEnd/>
                <a:tailEnd/>
              </a:ln>
            </p:spPr>
            <p:txBody>
              <a:bodyPr wrap="none" anchor="ctr"/>
              <a:lstStyle/>
              <a:p>
                <a:pPr algn="ctr" eaLnBrk="0" hangingPunct="0"/>
                <a:r>
                  <a:rPr lang="en-US" sz="1000">
                    <a:latin typeface="Verdana" pitchFamily="34" charset="0"/>
                  </a:rPr>
                  <a:t>Risk</a:t>
                </a:r>
              </a:p>
              <a:p>
                <a:pPr algn="ctr" eaLnBrk="0" hangingPunct="0"/>
                <a:r>
                  <a:rPr lang="en-US" sz="1000">
                    <a:latin typeface="Verdana" pitchFamily="34" charset="0"/>
                  </a:rPr>
                  <a:t>Reclassified?</a:t>
                </a:r>
              </a:p>
              <a:p>
                <a:pPr algn="ctr" eaLnBrk="0" hangingPunct="0"/>
                <a:endParaRPr lang="en-US" sz="1000">
                  <a:latin typeface="Verdana" pitchFamily="34" charset="0"/>
                </a:endParaRPr>
              </a:p>
            </p:txBody>
          </p:sp>
          <p:sp>
            <p:nvSpPr>
              <p:cNvPr id="48145" name="Line 45"/>
              <p:cNvSpPr>
                <a:spLocks noChangeShapeType="1"/>
              </p:cNvSpPr>
              <p:nvPr/>
            </p:nvSpPr>
            <p:spPr bwMode="auto">
              <a:xfrm>
                <a:off x="1920" y="1200"/>
                <a:ext cx="0" cy="96"/>
              </a:xfrm>
              <a:prstGeom prst="line">
                <a:avLst/>
              </a:prstGeom>
              <a:noFill/>
              <a:ln w="38100">
                <a:solidFill>
                  <a:srgbClr val="FF0000"/>
                </a:solidFill>
                <a:round/>
                <a:headEnd type="triangle" w="med" len="med"/>
                <a:tailEnd/>
              </a:ln>
            </p:spPr>
            <p:txBody>
              <a:bodyPr/>
              <a:lstStyle/>
              <a:p>
                <a:endParaRPr lang="en-US"/>
              </a:p>
            </p:txBody>
          </p:sp>
          <p:sp>
            <p:nvSpPr>
              <p:cNvPr id="48146" name="Arc 46"/>
              <p:cNvSpPr>
                <a:spLocks/>
              </p:cNvSpPr>
              <p:nvPr/>
            </p:nvSpPr>
            <p:spPr bwMode="auto">
              <a:xfrm rot="-5792878">
                <a:off x="1992" y="312"/>
                <a:ext cx="144" cy="288"/>
              </a:xfrm>
              <a:custGeom>
                <a:avLst/>
                <a:gdLst>
                  <a:gd name="T0" fmla="*/ 0 w 21600"/>
                  <a:gd name="T1" fmla="*/ 0 h 21568"/>
                  <a:gd name="T2" fmla="*/ 0 w 21600"/>
                  <a:gd name="T3" fmla="*/ 0 h 21568"/>
                  <a:gd name="T4" fmla="*/ 0 w 21600"/>
                  <a:gd name="T5" fmla="*/ 0 h 21568"/>
                  <a:gd name="T6" fmla="*/ 0 60000 65536"/>
                  <a:gd name="T7" fmla="*/ 0 60000 65536"/>
                  <a:gd name="T8" fmla="*/ 0 60000 65536"/>
                  <a:gd name="T9" fmla="*/ 0 w 21600"/>
                  <a:gd name="T10" fmla="*/ 0 h 21568"/>
                  <a:gd name="T11" fmla="*/ 21600 w 21600"/>
                  <a:gd name="T12" fmla="*/ 21568 h 21568"/>
                </a:gdLst>
                <a:ahLst/>
                <a:cxnLst>
                  <a:cxn ang="T6">
                    <a:pos x="T0" y="T1"/>
                  </a:cxn>
                  <a:cxn ang="T7">
                    <a:pos x="T2" y="T3"/>
                  </a:cxn>
                  <a:cxn ang="T8">
                    <a:pos x="T4" y="T5"/>
                  </a:cxn>
                </a:cxnLst>
                <a:rect l="T9" t="T10" r="T11" b="T12"/>
                <a:pathLst>
                  <a:path w="21600" h="21568" fill="none" extrusionOk="0">
                    <a:moveTo>
                      <a:pt x="1175" y="-1"/>
                    </a:moveTo>
                    <a:cubicBezTo>
                      <a:pt x="12630" y="624"/>
                      <a:pt x="21600" y="10095"/>
                      <a:pt x="21600" y="21568"/>
                    </a:cubicBezTo>
                  </a:path>
                  <a:path w="21600" h="21568" stroke="0" extrusionOk="0">
                    <a:moveTo>
                      <a:pt x="1175" y="-1"/>
                    </a:moveTo>
                    <a:cubicBezTo>
                      <a:pt x="12630" y="624"/>
                      <a:pt x="21600" y="10095"/>
                      <a:pt x="21600" y="21568"/>
                    </a:cubicBezTo>
                    <a:lnTo>
                      <a:pt x="0" y="21568"/>
                    </a:lnTo>
                    <a:close/>
                  </a:path>
                </a:pathLst>
              </a:custGeom>
              <a:noFill/>
              <a:ln w="38100">
                <a:solidFill>
                  <a:schemeClr val="tx1"/>
                </a:solidFill>
                <a:round/>
                <a:headEnd/>
                <a:tailEnd type="triangle" w="med" len="med"/>
              </a:ln>
            </p:spPr>
            <p:txBody>
              <a:bodyPr wrap="none" anchor="ctr"/>
              <a:lstStyle/>
              <a:p>
                <a:endParaRPr lang="en-US"/>
              </a:p>
            </p:txBody>
          </p:sp>
        </p:grpSp>
      </p:grpSp>
      <p:sp>
        <p:nvSpPr>
          <p:cNvPr id="48134" name="Rectangle 59"/>
          <p:cNvSpPr>
            <a:spLocks noGrp="1" noChangeArrowheads="1"/>
          </p:cNvSpPr>
          <p:nvPr>
            <p:ph type="title" idx="4294967295"/>
          </p:nvPr>
        </p:nvSpPr>
        <p:spPr>
          <a:xfrm>
            <a:off x="457200" y="457200"/>
            <a:ext cx="8229600" cy="762000"/>
          </a:xfrm>
        </p:spPr>
        <p:txBody>
          <a:bodyPr/>
          <a:lstStyle/>
          <a:p>
            <a:pPr eaLnBrk="1" hangingPunct="1"/>
            <a:r>
              <a:rPr lang="pt-BR" sz="4000" noProof="0" dirty="0" smtClean="0">
                <a:solidFill>
                  <a:schemeClr val="tx1"/>
                </a:solidFill>
              </a:rPr>
              <a:t>Processo de </a:t>
            </a:r>
            <a:r>
              <a:rPr lang="pt-BR" sz="4000" dirty="0" smtClean="0">
                <a:solidFill>
                  <a:schemeClr val="tx1"/>
                </a:solidFill>
              </a:rPr>
              <a:t>Gerenciamento de Riscos</a:t>
            </a:r>
            <a:endParaRPr lang="pt-BR" sz="4000" noProof="0" dirty="0" smtClean="0">
              <a:solidFill>
                <a:schemeClr val="tx1"/>
              </a:solidFill>
            </a:endParaRPr>
          </a:p>
        </p:txBody>
      </p:sp>
      <p:sp>
        <p:nvSpPr>
          <p:cNvPr id="30787" name="AutoShape 67"/>
          <p:cNvSpPr>
            <a:spLocks noChangeArrowheads="1"/>
          </p:cNvSpPr>
          <p:nvPr/>
        </p:nvSpPr>
        <p:spPr bwMode="auto">
          <a:xfrm>
            <a:off x="1219200" y="2133600"/>
            <a:ext cx="2743200" cy="3505200"/>
          </a:xfrm>
          <a:prstGeom prst="roundRect">
            <a:avLst>
              <a:gd name="adj" fmla="val 16667"/>
            </a:avLst>
          </a:prstGeom>
          <a:solidFill>
            <a:schemeClr val="accent1">
              <a:alpha val="45097"/>
            </a:schemeClr>
          </a:solidFill>
          <a:ln w="9525">
            <a:solidFill>
              <a:schemeClr val="tx1"/>
            </a:solidFill>
            <a:round/>
            <a:headEnd/>
            <a:tailEnd/>
          </a:ln>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dissolve">
                                      <p:cBhvr>
                                        <p:cTn id="7" dur="500"/>
                                        <p:tgtEl>
                                          <p:spTgt spid="3072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0723">
                                            <p:txEl>
                                              <p:pRg st="1" end="1"/>
                                            </p:txEl>
                                          </p:spTgt>
                                        </p:tgtEl>
                                        <p:attrNameLst>
                                          <p:attrName>style.visibility</p:attrName>
                                        </p:attrNameLst>
                                      </p:cBhvr>
                                      <p:to>
                                        <p:strVal val="visible"/>
                                      </p:to>
                                    </p:set>
                                    <p:animEffect transition="in" filter="dissolve">
                                      <p:cBhvr>
                                        <p:cTn id="15" dur="500"/>
                                        <p:tgtEl>
                                          <p:spTgt spid="30723">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0723">
                                            <p:txEl>
                                              <p:pRg st="2" end="2"/>
                                            </p:txEl>
                                          </p:spTgt>
                                        </p:tgtEl>
                                        <p:attrNameLst>
                                          <p:attrName>style.visibility</p:attrName>
                                        </p:attrNameLst>
                                      </p:cBhvr>
                                      <p:to>
                                        <p:strVal val="visible"/>
                                      </p:to>
                                    </p:set>
                                    <p:animEffect transition="in" filter="dissolve">
                                      <p:cBhvr>
                                        <p:cTn id="18" dur="500"/>
                                        <p:tgtEl>
                                          <p:spTgt spid="30723">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0723">
                                            <p:txEl>
                                              <p:pRg st="3" end="3"/>
                                            </p:txEl>
                                          </p:spTgt>
                                        </p:tgtEl>
                                        <p:attrNameLst>
                                          <p:attrName>style.visibility</p:attrName>
                                        </p:attrNameLst>
                                      </p:cBhvr>
                                      <p:to>
                                        <p:strVal val="visible"/>
                                      </p:to>
                                    </p:set>
                                    <p:animEffect transition="in" filter="dissolve">
                                      <p:cBhvr>
                                        <p:cTn id="21" dur="500"/>
                                        <p:tgtEl>
                                          <p:spTgt spid="30723">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0723">
                                            <p:txEl>
                                              <p:pRg st="4" end="4"/>
                                            </p:txEl>
                                          </p:spTgt>
                                        </p:tgtEl>
                                        <p:attrNameLst>
                                          <p:attrName>style.visibility</p:attrName>
                                        </p:attrNameLst>
                                      </p:cBhvr>
                                      <p:to>
                                        <p:strVal val="visible"/>
                                      </p:to>
                                    </p:set>
                                    <p:animEffect transition="in" filter="dissolve">
                                      <p:cBhvr>
                                        <p:cTn id="24" dur="500"/>
                                        <p:tgtEl>
                                          <p:spTgt spid="30723">
                                            <p:txEl>
                                              <p:pRg st="4" end="4"/>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0723">
                                            <p:txEl>
                                              <p:pRg st="5" end="5"/>
                                            </p:txEl>
                                          </p:spTgt>
                                        </p:tgtEl>
                                        <p:attrNameLst>
                                          <p:attrName>style.visibility</p:attrName>
                                        </p:attrNameLst>
                                      </p:cBhvr>
                                      <p:to>
                                        <p:strVal val="visible"/>
                                      </p:to>
                                    </p:set>
                                    <p:animEffect transition="in" filter="dissolve">
                                      <p:cBhvr>
                                        <p:cTn id="27" dur="500"/>
                                        <p:tgtEl>
                                          <p:spTgt spid="30723">
                                            <p:txEl>
                                              <p:pRg st="5" end="5"/>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0787"/>
                                        </p:tgtEl>
                                        <p:attrNameLst>
                                          <p:attrName>style.visibility</p:attrName>
                                        </p:attrNameLst>
                                      </p:cBhvr>
                                      <p:to>
                                        <p:strVal val="visible"/>
                                      </p:to>
                                    </p:set>
                                    <p:animEffect transition="in" filter="dissolve">
                                      <p:cBhvr>
                                        <p:cTn id="30" dur="500"/>
                                        <p:tgtEl>
                                          <p:spTgt spid="30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P spid="3078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1"/>
          <p:cNvSpPr>
            <a:spLocks noGrp="1"/>
          </p:cNvSpPr>
          <p:nvPr>
            <p:ph type="sldNum" sz="quarter" idx="10"/>
          </p:nvPr>
        </p:nvSpPr>
        <p:spPr>
          <a:noFill/>
        </p:spPr>
        <p:txBody>
          <a:bodyPr/>
          <a:lstStyle/>
          <a:p>
            <a:fld id="{10AB3EAB-AA99-4D7F-8B5E-BBE2A2A9998D}" type="slidenum">
              <a:rPr lang="en-US" smtClean="0">
                <a:latin typeface="Arial" charset="0"/>
              </a:rPr>
              <a:pPr/>
              <a:t>27</a:t>
            </a:fld>
            <a:endParaRPr lang="en-US" smtClean="0">
              <a:latin typeface="Arial" charset="0"/>
            </a:endParaRPr>
          </a:p>
        </p:txBody>
      </p:sp>
      <p:sp>
        <p:nvSpPr>
          <p:cNvPr id="49155" name="Rectangle 2"/>
          <p:cNvSpPr>
            <a:spLocks noGrp="1" noChangeArrowheads="1"/>
          </p:cNvSpPr>
          <p:nvPr>
            <p:ph type="title" idx="4294967295"/>
          </p:nvPr>
        </p:nvSpPr>
        <p:spPr>
          <a:xfrm>
            <a:off x="457200" y="1066800"/>
            <a:ext cx="8229600" cy="914400"/>
          </a:xfrm>
          <a:solidFill>
            <a:schemeClr val="accent1"/>
          </a:solidFill>
          <a:ln>
            <a:solidFill>
              <a:schemeClr val="tx1"/>
            </a:solidFill>
          </a:ln>
        </p:spPr>
        <p:txBody>
          <a:bodyPr/>
          <a:lstStyle/>
          <a:p>
            <a:pPr eaLnBrk="1" hangingPunct="1"/>
            <a:r>
              <a:rPr lang="pt-BR" noProof="0" dirty="0" err="1" smtClean="0"/>
              <a:t>Decision</a:t>
            </a:r>
            <a:r>
              <a:rPr lang="pt-BR" noProof="0" dirty="0" smtClean="0"/>
              <a:t> </a:t>
            </a:r>
            <a:r>
              <a:rPr lang="pt-BR" noProof="0" dirty="0" err="1" smtClean="0"/>
              <a:t>Levels</a:t>
            </a:r>
            <a:endParaRPr lang="pt-BR" noProof="0" dirty="0" smtClean="0"/>
          </a:p>
        </p:txBody>
      </p:sp>
      <p:pic>
        <p:nvPicPr>
          <p:cNvPr id="49156" name="Picture 3" descr="DSAC Chart"/>
          <p:cNvPicPr>
            <a:picLocks noGrp="1" noChangeAspect="1" noChangeArrowheads="1"/>
          </p:cNvPicPr>
          <p:nvPr>
            <p:ph sz="half" idx="4294967295"/>
          </p:nvPr>
        </p:nvPicPr>
        <p:blipFill>
          <a:blip r:embed="rId2" cstate="print"/>
          <a:srcRect/>
          <a:stretch>
            <a:fillRect/>
          </a:stretch>
        </p:blipFill>
        <p:spPr>
          <a:xfrm>
            <a:off x="0" y="-131763"/>
            <a:ext cx="9144000" cy="7065963"/>
          </a:xfrm>
          <a:noFill/>
        </p:spPr>
      </p:pic>
      <p:sp>
        <p:nvSpPr>
          <p:cNvPr id="35844" name="Rectangle 4"/>
          <p:cNvSpPr>
            <a:spLocks noChangeArrowheads="1"/>
          </p:cNvSpPr>
          <p:nvPr/>
        </p:nvSpPr>
        <p:spPr bwMode="auto">
          <a:xfrm rot="-5400000">
            <a:off x="-1562100" y="2705100"/>
            <a:ext cx="5486400" cy="1295400"/>
          </a:xfrm>
          <a:prstGeom prst="rect">
            <a:avLst/>
          </a:prstGeom>
          <a:solidFill>
            <a:schemeClr val="accent1">
              <a:alpha val="38823"/>
            </a:schemeClr>
          </a:solidFill>
          <a:ln w="9525">
            <a:solidFill>
              <a:schemeClr val="tx1"/>
            </a:solidFill>
            <a:miter lim="800000"/>
            <a:headEnd/>
            <a:tailEnd/>
          </a:ln>
        </p:spPr>
        <p:txBody>
          <a:bodyPr wrap="none" anchor="ctr"/>
          <a:lstStyle/>
          <a:p>
            <a:pPr algn="ctr" eaLnBrk="0" hangingPunct="0"/>
            <a:r>
              <a:rPr lang="en-US" sz="2000" b="1" dirty="0" err="1" smtClean="0">
                <a:latin typeface="Verdana" pitchFamily="34" charset="0"/>
              </a:rPr>
              <a:t>Descrição</a:t>
            </a:r>
            <a:r>
              <a:rPr lang="en-US" sz="2000" b="1" dirty="0" smtClean="0">
                <a:latin typeface="Verdana" pitchFamily="34" charset="0"/>
              </a:rPr>
              <a:t> </a:t>
            </a:r>
            <a:r>
              <a:rPr lang="en-US" sz="2000" b="1" dirty="0" err="1" smtClean="0">
                <a:latin typeface="Verdana" pitchFamily="34" charset="0"/>
              </a:rPr>
              <a:t>Geral</a:t>
            </a:r>
            <a:endParaRPr lang="en-US" sz="2000" b="1" dirty="0">
              <a:latin typeface="Verdana" pitchFamily="34" charset="0"/>
            </a:endParaRPr>
          </a:p>
        </p:txBody>
      </p:sp>
      <p:sp>
        <p:nvSpPr>
          <p:cNvPr id="35845" name="Rectangle 5"/>
          <p:cNvSpPr>
            <a:spLocks noChangeArrowheads="1"/>
          </p:cNvSpPr>
          <p:nvPr/>
        </p:nvSpPr>
        <p:spPr bwMode="auto">
          <a:xfrm rot="-5400000">
            <a:off x="647700" y="1790700"/>
            <a:ext cx="5486400" cy="3124200"/>
          </a:xfrm>
          <a:prstGeom prst="rect">
            <a:avLst/>
          </a:prstGeom>
          <a:solidFill>
            <a:schemeClr val="accent1">
              <a:alpha val="38823"/>
            </a:schemeClr>
          </a:solidFill>
          <a:ln w="9525">
            <a:solidFill>
              <a:schemeClr val="tx1"/>
            </a:solidFill>
            <a:miter lim="800000"/>
            <a:headEnd/>
            <a:tailEnd/>
          </a:ln>
        </p:spPr>
        <p:txBody>
          <a:bodyPr wrap="none" anchor="ctr"/>
          <a:lstStyle/>
          <a:p>
            <a:pPr algn="ctr" eaLnBrk="0" hangingPunct="0"/>
            <a:r>
              <a:rPr lang="en-US" sz="2000" b="1" dirty="0" err="1" smtClean="0">
                <a:latin typeface="Verdana" pitchFamily="34" charset="0"/>
              </a:rPr>
              <a:t>Descrição</a:t>
            </a:r>
            <a:r>
              <a:rPr lang="en-US" sz="2000" b="1" dirty="0" smtClean="0">
                <a:latin typeface="Verdana" pitchFamily="34" charset="0"/>
              </a:rPr>
              <a:t> de </a:t>
            </a:r>
            <a:r>
              <a:rPr lang="en-US" sz="2000" b="1" dirty="0" err="1" smtClean="0">
                <a:latin typeface="Verdana" pitchFamily="34" charset="0"/>
              </a:rPr>
              <a:t>Risco</a:t>
            </a:r>
            <a:r>
              <a:rPr lang="en-US" sz="2000" b="1" dirty="0" smtClean="0">
                <a:latin typeface="Verdana" pitchFamily="34" charset="0"/>
              </a:rPr>
              <a:t> </a:t>
            </a:r>
          </a:p>
          <a:p>
            <a:pPr algn="ctr" eaLnBrk="0" hangingPunct="0"/>
            <a:r>
              <a:rPr lang="en-US" sz="2000" b="1" dirty="0" smtClean="0">
                <a:latin typeface="Verdana" pitchFamily="34" charset="0"/>
              </a:rPr>
              <a:t>e </a:t>
            </a:r>
            <a:r>
              <a:rPr lang="en-US" sz="2000" b="1" dirty="0" err="1" smtClean="0">
                <a:latin typeface="Verdana" pitchFamily="34" charset="0"/>
              </a:rPr>
              <a:t>Urgência</a:t>
            </a:r>
            <a:endParaRPr lang="en-US" sz="2000" b="1" dirty="0">
              <a:latin typeface="Verdana" pitchFamily="34" charset="0"/>
            </a:endParaRPr>
          </a:p>
        </p:txBody>
      </p:sp>
      <p:sp>
        <p:nvSpPr>
          <p:cNvPr id="35846" name="Rectangle 6"/>
          <p:cNvSpPr>
            <a:spLocks noChangeArrowheads="1"/>
          </p:cNvSpPr>
          <p:nvPr/>
        </p:nvSpPr>
        <p:spPr bwMode="auto">
          <a:xfrm rot="-5400000">
            <a:off x="3962400" y="1600200"/>
            <a:ext cx="5486400" cy="3505200"/>
          </a:xfrm>
          <a:prstGeom prst="rect">
            <a:avLst/>
          </a:prstGeom>
          <a:solidFill>
            <a:schemeClr val="accent1">
              <a:alpha val="38823"/>
            </a:schemeClr>
          </a:solidFill>
          <a:ln w="9525">
            <a:solidFill>
              <a:schemeClr val="tx1"/>
            </a:solidFill>
            <a:miter lim="800000"/>
            <a:headEnd/>
            <a:tailEnd/>
          </a:ln>
        </p:spPr>
        <p:txBody>
          <a:bodyPr wrap="none" anchor="ctr"/>
          <a:lstStyle/>
          <a:p>
            <a:pPr algn="ctr" eaLnBrk="0" hangingPunct="0"/>
            <a:r>
              <a:rPr lang="en-US" sz="2000" b="1" dirty="0" err="1" smtClean="0">
                <a:latin typeface="Verdana" pitchFamily="34" charset="0"/>
              </a:rPr>
              <a:t>Descrição</a:t>
            </a:r>
            <a:r>
              <a:rPr lang="en-US" sz="2000" b="1" dirty="0" smtClean="0">
                <a:latin typeface="Verdana" pitchFamily="34" charset="0"/>
              </a:rPr>
              <a:t> de </a:t>
            </a:r>
            <a:r>
              <a:rPr lang="en-US" sz="2000" b="1" dirty="0" err="1" smtClean="0">
                <a:latin typeface="Verdana" pitchFamily="34" charset="0"/>
              </a:rPr>
              <a:t>Ações</a:t>
            </a:r>
            <a:endParaRPr lang="en-US" sz="2000" b="1" dirty="0" smtClean="0">
              <a:latin typeface="Verdana" pitchFamily="34" charset="0"/>
            </a:endParaRPr>
          </a:p>
          <a:p>
            <a:pPr algn="ctr" eaLnBrk="0" hangingPunct="0"/>
            <a:r>
              <a:rPr lang="en-US" sz="2000" b="1" dirty="0" smtClean="0">
                <a:latin typeface="Verdana" pitchFamily="34" charset="0"/>
              </a:rPr>
              <a:t> </a:t>
            </a:r>
            <a:r>
              <a:rPr lang="en-US" sz="2000" b="1" dirty="0" err="1" smtClean="0">
                <a:latin typeface="Verdana" pitchFamily="34" charset="0"/>
              </a:rPr>
              <a:t>Necessárias</a:t>
            </a:r>
            <a:endParaRPr lang="en-US" sz="2000" b="1" dirty="0">
              <a:latin typeface="Verdana"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dissolve">
                                      <p:cBhvr>
                                        <p:cTn id="7" dur="500"/>
                                        <p:tgtEl>
                                          <p:spTgt spid="3584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845"/>
                                        </p:tgtEl>
                                        <p:attrNameLst>
                                          <p:attrName>style.visibility</p:attrName>
                                        </p:attrNameLst>
                                      </p:cBhvr>
                                      <p:to>
                                        <p:strVal val="visible"/>
                                      </p:to>
                                    </p:set>
                                    <p:animEffect transition="in" filter="dissolve">
                                      <p:cBhvr>
                                        <p:cTn id="12" dur="500"/>
                                        <p:tgtEl>
                                          <p:spTgt spid="3584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846"/>
                                        </p:tgtEl>
                                        <p:attrNameLst>
                                          <p:attrName>style.visibility</p:attrName>
                                        </p:attrNameLst>
                                      </p:cBhvr>
                                      <p:to>
                                        <p:strVal val="visible"/>
                                      </p:to>
                                    </p:set>
                                    <p:animEffect transition="in" filter="dissolve">
                                      <p:cBhvr>
                                        <p:cTn id="17" dur="500"/>
                                        <p:tgtEl>
                                          <p:spTgt spid="3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nimBg="1"/>
      <p:bldP spid="35845" grpId="0" animBg="1"/>
      <p:bldP spid="3584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NOLA_Brief2.jpg"/>
          <p:cNvPicPr>
            <a:picLocks noChangeAspect="1"/>
          </p:cNvPicPr>
          <p:nvPr/>
        </p:nvPicPr>
        <p:blipFill>
          <a:blip r:embed="rId3" cstate="print"/>
          <a:srcRect/>
          <a:stretch>
            <a:fillRect/>
          </a:stretch>
        </p:blipFill>
        <p:spPr bwMode="auto">
          <a:xfrm>
            <a:off x="457200" y="1752600"/>
            <a:ext cx="6829425" cy="4438650"/>
          </a:xfrm>
          <a:prstGeom prst="rect">
            <a:avLst/>
          </a:prstGeom>
          <a:noFill/>
          <a:ln w="9525">
            <a:noFill/>
            <a:miter lim="800000"/>
            <a:headEnd/>
            <a:tailEnd/>
          </a:ln>
        </p:spPr>
      </p:pic>
      <p:sp>
        <p:nvSpPr>
          <p:cNvPr id="3" name="Title 2"/>
          <p:cNvSpPr>
            <a:spLocks noGrp="1"/>
          </p:cNvSpPr>
          <p:nvPr>
            <p:ph type="title"/>
          </p:nvPr>
        </p:nvSpPr>
        <p:spPr>
          <a:xfrm>
            <a:off x="228600" y="457200"/>
            <a:ext cx="8458200" cy="762000"/>
          </a:xfrm>
        </p:spPr>
        <p:txBody>
          <a:bodyPr>
            <a:noAutofit/>
          </a:bodyPr>
          <a:lstStyle/>
          <a:p>
            <a:pPr>
              <a:defRPr/>
            </a:pPr>
            <a:r>
              <a:rPr lang="pt-BR" sz="3600" b="1" noProof="0" dirty="0" smtClean="0"/>
              <a:t>Base de </a:t>
            </a:r>
            <a:r>
              <a:rPr lang="pt-BR" sz="3600" b="1" dirty="0" smtClean="0"/>
              <a:t>Dados Nacional de Diques Acesso Público </a:t>
            </a:r>
            <a:r>
              <a:rPr lang="pt-BR" sz="3600" b="1" noProof="0" dirty="0" smtClean="0"/>
              <a:t/>
            </a:r>
            <a:br>
              <a:rPr lang="pt-BR" sz="3600" b="1" noProof="0" dirty="0" smtClean="0"/>
            </a:br>
            <a:r>
              <a:rPr lang="pt-BR" sz="3600" b="1" noProof="0" dirty="0" smtClean="0">
                <a:hlinkClick r:id="rId4"/>
              </a:rPr>
              <a:t>https://nld.usace.army.mil</a:t>
            </a:r>
            <a:r>
              <a:rPr lang="pt-BR" sz="3600" b="1" noProof="0" dirty="0" smtClean="0"/>
              <a:t/>
            </a:r>
            <a:br>
              <a:rPr lang="pt-BR" sz="3600" b="1" noProof="0" dirty="0" smtClean="0"/>
            </a:br>
            <a:r>
              <a:rPr lang="pt-BR" sz="1800" b="1" dirty="0" smtClean="0"/>
              <a:t>Encaminhados ao site mediante certificados</a:t>
            </a:r>
            <a:endParaRPr lang="pt-BR" sz="2400" b="1" noProof="0" dirty="0"/>
          </a:p>
        </p:txBody>
      </p:sp>
      <p:pic>
        <p:nvPicPr>
          <p:cNvPr id="4" name="Picture 2" descr="Levees Logo">
            <a:hlinkClick r:id="rId5"/>
          </p:cNvPr>
          <p:cNvPicPr>
            <a:picLocks noChangeAspect="1" noChangeArrowheads="1"/>
          </p:cNvPicPr>
          <p:nvPr/>
        </p:nvPicPr>
        <p:blipFill>
          <a:blip r:embed="rId6" cstate="print"/>
          <a:srcRect/>
          <a:stretch>
            <a:fillRect/>
          </a:stretch>
        </p:blipFill>
        <p:spPr bwMode="auto">
          <a:xfrm>
            <a:off x="0" y="6324600"/>
            <a:ext cx="533400" cy="533400"/>
          </a:xfrm>
          <a:prstGeom prst="rect">
            <a:avLst/>
          </a:prstGeom>
          <a:noFill/>
          <a:ln w="9525">
            <a:noFill/>
            <a:miter lim="800000"/>
            <a:headEnd/>
            <a:tailEnd/>
          </a:ln>
        </p:spPr>
      </p:pic>
      <p:sp>
        <p:nvSpPr>
          <p:cNvPr id="5" name="TextBox 4"/>
          <p:cNvSpPr txBox="1"/>
          <p:nvPr/>
        </p:nvSpPr>
        <p:spPr>
          <a:xfrm>
            <a:off x="4419600" y="1981200"/>
            <a:ext cx="5532284" cy="2308324"/>
          </a:xfrm>
          <a:prstGeom prst="rect">
            <a:avLst/>
          </a:prstGeom>
          <a:solidFill>
            <a:schemeClr val="bg1">
              <a:lumMod val="85000"/>
            </a:schemeClr>
          </a:solidFill>
        </p:spPr>
        <p:txBody>
          <a:bodyPr wrap="none" rtlCol="0">
            <a:spAutoFit/>
          </a:bodyPr>
          <a:lstStyle/>
          <a:p>
            <a:pPr marL="342900" indent="-342900" fontAlgn="auto">
              <a:spcBef>
                <a:spcPct val="20000"/>
              </a:spcBef>
              <a:spcAft>
                <a:spcPts val="0"/>
              </a:spcAft>
              <a:buFont typeface="Arial" pitchFamily="34" charset="0"/>
              <a:buChar char="•"/>
              <a:defRPr/>
            </a:pPr>
            <a:r>
              <a:rPr lang="en-US" dirty="0" smtClean="0"/>
              <a:t>&gt;2,774 </a:t>
            </a:r>
            <a:r>
              <a:rPr lang="en-US" dirty="0" err="1" smtClean="0"/>
              <a:t>Segmentos</a:t>
            </a:r>
            <a:r>
              <a:rPr lang="en-US" dirty="0" smtClean="0"/>
              <a:t> and &gt;2,105 </a:t>
            </a:r>
            <a:r>
              <a:rPr lang="en-US" dirty="0" err="1" smtClean="0"/>
              <a:t>sistemas</a:t>
            </a:r>
            <a:endParaRPr lang="en-US" dirty="0" smtClean="0"/>
          </a:p>
          <a:p>
            <a:pPr marL="342900" indent="-342900" fontAlgn="auto">
              <a:spcBef>
                <a:spcPct val="20000"/>
              </a:spcBef>
              <a:spcAft>
                <a:spcPts val="0"/>
              </a:spcAft>
              <a:buFont typeface="Arial" pitchFamily="34" charset="0"/>
              <a:buChar char="•"/>
              <a:defRPr/>
            </a:pPr>
            <a:endParaRPr lang="en-US" dirty="0" smtClean="0"/>
          </a:p>
          <a:p>
            <a:pPr marL="342900" indent="-342900" fontAlgn="auto">
              <a:spcBef>
                <a:spcPct val="20000"/>
              </a:spcBef>
              <a:spcAft>
                <a:spcPts val="0"/>
              </a:spcAft>
              <a:buFont typeface="Arial" pitchFamily="34" charset="0"/>
              <a:buChar char="•"/>
              <a:defRPr/>
            </a:pPr>
            <a:r>
              <a:rPr lang="en-US" dirty="0" err="1" smtClean="0"/>
              <a:t>Milhas</a:t>
            </a:r>
            <a:r>
              <a:rPr lang="en-US" dirty="0" smtClean="0"/>
              <a:t> </a:t>
            </a:r>
            <a:r>
              <a:rPr lang="en-US" dirty="0" err="1" smtClean="0"/>
              <a:t>conhecidas</a:t>
            </a:r>
            <a:r>
              <a:rPr lang="en-US" dirty="0" smtClean="0"/>
              <a:t> </a:t>
            </a:r>
            <a:r>
              <a:rPr lang="en-US" dirty="0" err="1" smtClean="0"/>
              <a:t>atualmente</a:t>
            </a:r>
            <a:r>
              <a:rPr lang="en-US" dirty="0" smtClean="0"/>
              <a:t> = 14648.65</a:t>
            </a:r>
          </a:p>
          <a:p>
            <a:pPr marL="342900" indent="-342900" fontAlgn="auto">
              <a:spcBef>
                <a:spcPct val="20000"/>
              </a:spcBef>
              <a:spcAft>
                <a:spcPts val="0"/>
              </a:spcAft>
              <a:buFont typeface="Arial" pitchFamily="34" charset="0"/>
              <a:buChar char="•"/>
              <a:defRPr/>
            </a:pPr>
            <a:r>
              <a:rPr lang="en-US" dirty="0" err="1" smtClean="0"/>
              <a:t>Milhas</a:t>
            </a:r>
            <a:r>
              <a:rPr lang="en-US" dirty="0" smtClean="0"/>
              <a:t> </a:t>
            </a:r>
            <a:r>
              <a:rPr lang="en-US" dirty="0" err="1" smtClean="0"/>
              <a:t>Concluídas</a:t>
            </a:r>
            <a:r>
              <a:rPr lang="en-US" dirty="0" smtClean="0"/>
              <a:t> = 13099.88 	= 89%</a:t>
            </a:r>
          </a:p>
          <a:p>
            <a:pPr marL="342900" indent="-342900" fontAlgn="auto">
              <a:spcBef>
                <a:spcPct val="20000"/>
              </a:spcBef>
              <a:spcAft>
                <a:spcPts val="0"/>
              </a:spcAft>
              <a:buFont typeface="Arial" pitchFamily="34" charset="0"/>
              <a:buChar char="•"/>
              <a:defRPr/>
            </a:pPr>
            <a:r>
              <a:rPr lang="en-US" dirty="0" err="1" smtClean="0"/>
              <a:t>Milhas</a:t>
            </a:r>
            <a:r>
              <a:rPr lang="en-US" dirty="0" smtClean="0"/>
              <a:t> sob </a:t>
            </a:r>
            <a:r>
              <a:rPr lang="en-US" dirty="0" err="1" smtClean="0"/>
              <a:t>contrato</a:t>
            </a:r>
            <a:r>
              <a:rPr lang="en-US" dirty="0" smtClean="0"/>
              <a:t> = 1391.77	= 10%</a:t>
            </a:r>
          </a:p>
          <a:p>
            <a:pPr marL="342900" indent="-342900" fontAlgn="auto">
              <a:spcBef>
                <a:spcPct val="20000"/>
              </a:spcBef>
              <a:spcAft>
                <a:spcPts val="0"/>
              </a:spcAft>
              <a:buFont typeface="Arial" pitchFamily="34" charset="0"/>
              <a:buChar char="•"/>
              <a:defRPr/>
            </a:pPr>
            <a:r>
              <a:rPr lang="en-US" dirty="0" err="1" smtClean="0"/>
              <a:t>Aguardam</a:t>
            </a:r>
            <a:r>
              <a:rPr lang="en-US" dirty="0" smtClean="0"/>
              <a:t> </a:t>
            </a:r>
            <a:r>
              <a:rPr lang="en-US" dirty="0" err="1" smtClean="0"/>
              <a:t>concessão</a:t>
            </a:r>
            <a:r>
              <a:rPr lang="en-US" dirty="0" smtClean="0"/>
              <a:t> de </a:t>
            </a:r>
            <a:r>
              <a:rPr lang="en-US" dirty="0" err="1" smtClean="0"/>
              <a:t>contrato</a:t>
            </a:r>
            <a:r>
              <a:rPr lang="en-US" dirty="0" smtClean="0"/>
              <a:t> = 157.00 = 1%</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3" name="Object 1"/>
          <p:cNvGraphicFramePr>
            <a:graphicFrameLocks noChangeAspect="1"/>
          </p:cNvGraphicFramePr>
          <p:nvPr/>
        </p:nvGraphicFramePr>
        <p:xfrm>
          <a:off x="76200" y="381000"/>
          <a:ext cx="8221824" cy="5638800"/>
        </p:xfrm>
        <a:graphic>
          <a:graphicData uri="http://schemas.openxmlformats.org/presentationml/2006/ole">
            <mc:AlternateContent xmlns:mc="http://schemas.openxmlformats.org/markup-compatibility/2006">
              <mc:Choice xmlns:v="urn:schemas-microsoft-com:vml" Requires="v">
                <p:oleObj spid="_x0000_s112679" name="Document" r:id="rId4" imgW="8393897" imgH="5755894" progId="Word.Document.12">
                  <p:embed/>
                </p:oleObj>
              </mc:Choice>
              <mc:Fallback>
                <p:oleObj name="Document" r:id="rId4" imgW="8393897" imgH="5755894"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81000"/>
                        <a:ext cx="8221824"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 name="Slide Number Placeholder 5"/>
          <p:cNvSpPr txBox="1">
            <a:spLocks/>
          </p:cNvSpPr>
          <p:nvPr/>
        </p:nvSpPr>
        <p:spPr>
          <a:xfrm>
            <a:off x="3657600" y="6381750"/>
            <a:ext cx="2133600" cy="47625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E766EE0-867F-468B-B0AD-72D3DD40957D}" type="slidenum">
              <a:rPr kumimoji="0" lang="en-US" sz="1400" b="1"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29</a:t>
            </a:fld>
            <a:endParaRPr kumimoji="0" lang="en-US" sz="1400" b="1"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pt-BR" b="1" noProof="0" dirty="0" smtClean="0"/>
              <a:t>Objetivos de Aprendizagem</a:t>
            </a:r>
            <a:endParaRPr lang="pt-BR" b="1" noProof="0" dirty="0"/>
          </a:p>
        </p:txBody>
      </p:sp>
      <p:sp>
        <p:nvSpPr>
          <p:cNvPr id="5" name="Content Placeholder 4"/>
          <p:cNvSpPr>
            <a:spLocks noGrp="1"/>
          </p:cNvSpPr>
          <p:nvPr>
            <p:ph idx="1"/>
          </p:nvPr>
        </p:nvSpPr>
        <p:spPr>
          <a:xfrm>
            <a:off x="457200" y="838200"/>
            <a:ext cx="8229600" cy="4267200"/>
          </a:xfrm>
        </p:spPr>
        <p:txBody>
          <a:bodyPr/>
          <a:lstStyle/>
          <a:p>
            <a:r>
              <a:rPr lang="pt-BR" sz="2400" noProof="0" dirty="0" smtClean="0"/>
              <a:t>Abordagem de Risco do Portfólio de Segurança de Barragens</a:t>
            </a:r>
          </a:p>
          <a:p>
            <a:pPr lvl="1"/>
            <a:r>
              <a:rPr lang="pt-BR" sz="1800" noProof="0" dirty="0" smtClean="0"/>
              <a:t>Compreender o Processo de Avaliação e Tomada de Decisão</a:t>
            </a:r>
          </a:p>
          <a:p>
            <a:pPr lvl="1"/>
            <a:r>
              <a:rPr lang="pt-BR" sz="1800" noProof="0" dirty="0" smtClean="0"/>
              <a:t>Tomar conhecimento das Mudanças na Classificação de Ações de Segurança de Barragens</a:t>
            </a:r>
          </a:p>
          <a:p>
            <a:r>
              <a:rPr lang="pt-BR" sz="2400" noProof="0" dirty="0" smtClean="0"/>
              <a:t>Priorização de Gerenciamento de Risco para Segurança de Barragens</a:t>
            </a:r>
          </a:p>
          <a:p>
            <a:pPr lvl="1"/>
            <a:r>
              <a:rPr lang="pt-BR" sz="1800" noProof="0" dirty="0" smtClean="0"/>
              <a:t>Compreender bem os Papéis, Responsabilidades, Filosofia e Implementação de Ações Prioritárias de Segurança de Barragens, incluindo:</a:t>
            </a:r>
          </a:p>
          <a:p>
            <a:pPr lvl="2"/>
            <a:r>
              <a:rPr lang="pt-BR" sz="1800" noProof="0" dirty="0" smtClean="0"/>
              <a:t>Filas para Efetuar as Ações </a:t>
            </a:r>
          </a:p>
          <a:p>
            <a:pPr lvl="2"/>
            <a:r>
              <a:rPr lang="pt-BR" sz="1800" noProof="0" dirty="0" smtClean="0"/>
              <a:t>Fatores de Tomada de Decisão</a:t>
            </a:r>
          </a:p>
          <a:p>
            <a:r>
              <a:rPr lang="pt-BR" sz="2400" noProof="0" dirty="0" smtClean="0"/>
              <a:t>Diretrizes de Risco Tolerável</a:t>
            </a:r>
          </a:p>
          <a:p>
            <a:pPr lvl="1"/>
            <a:r>
              <a:rPr lang="pt-BR" sz="1800" noProof="0" dirty="0" smtClean="0"/>
              <a:t>Compreender os conceitos de Tolerância de Risco </a:t>
            </a:r>
          </a:p>
          <a:p>
            <a:pPr lvl="1"/>
            <a:r>
              <a:rPr lang="pt-BR" sz="1800" noProof="0" dirty="0" smtClean="0"/>
              <a:t>Compreender a visualização de Riscos em Tabelas </a:t>
            </a:r>
            <a:r>
              <a:rPr lang="pt-BR" sz="1800" noProof="0" dirty="0" err="1" smtClean="0"/>
              <a:t>f</a:t>
            </a:r>
            <a:r>
              <a:rPr lang="pt-BR" sz="1800" noProof="0" dirty="0" smtClean="0"/>
              <a:t>-N </a:t>
            </a:r>
          </a:p>
          <a:p>
            <a:pPr lvl="1"/>
            <a:r>
              <a:rPr lang="pt-BR" sz="1800" noProof="0" dirty="0" smtClean="0"/>
              <a:t>Tome conhecimento dos Princípios de ALARP</a:t>
            </a:r>
          </a:p>
          <a:p>
            <a:endParaRPr lang="pt-BR" sz="2800" noProof="0" dirty="0"/>
          </a:p>
        </p:txBody>
      </p:sp>
      <p:sp>
        <p:nvSpPr>
          <p:cNvPr id="6" name="Slide Number Placeholder 3"/>
          <p:cNvSpPr>
            <a:spLocks noGrp="1"/>
          </p:cNvSpPr>
          <p:nvPr>
            <p:ph type="sldNum" sz="quarter" idx="10"/>
          </p:nvPr>
        </p:nvSpPr>
        <p:spPr/>
        <p:txBody>
          <a:bodyPr/>
          <a:lstStyle/>
          <a:p>
            <a:r>
              <a:rPr lang="en-US" dirty="0"/>
              <a:t>Slide </a:t>
            </a:r>
            <a:fld id="{6A694030-3B6A-451C-B14C-C142C3614921}" type="slidenum">
              <a:rPr lang="en-US" smtClean="0"/>
              <a:pPr/>
              <a:t>3</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val 34"/>
          <p:cNvSpPr/>
          <p:nvPr/>
        </p:nvSpPr>
        <p:spPr>
          <a:xfrm rot="3558766">
            <a:off x="4119726" y="1597025"/>
            <a:ext cx="4716463" cy="2973387"/>
          </a:xfrm>
          <a:prstGeom prst="ellipse">
            <a:avLst/>
          </a:prstGeom>
          <a:solidFill>
            <a:srgbClr val="00B050"/>
          </a:solidFill>
          <a:ln w="12700">
            <a:solidFill>
              <a:schemeClr val="tx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Oval 32"/>
          <p:cNvSpPr/>
          <p:nvPr/>
        </p:nvSpPr>
        <p:spPr>
          <a:xfrm rot="1806857">
            <a:off x="1390650" y="3351212"/>
            <a:ext cx="4716463" cy="2973388"/>
          </a:xfrm>
          <a:prstGeom prst="ellipse">
            <a:avLst/>
          </a:prstGeom>
          <a:solidFill>
            <a:srgbClr val="FFC000"/>
          </a:solidFill>
          <a:ln w="12700">
            <a:solidFill>
              <a:schemeClr val="tx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 name="Oval 30"/>
          <p:cNvSpPr/>
          <p:nvPr/>
        </p:nvSpPr>
        <p:spPr>
          <a:xfrm rot="692611">
            <a:off x="246983" y="728516"/>
            <a:ext cx="4324316" cy="2213549"/>
          </a:xfrm>
          <a:prstGeom prst="ellipse">
            <a:avLst/>
          </a:prstGeom>
          <a:solidFill>
            <a:srgbClr val="00B0F0"/>
          </a:solidFill>
          <a:ln w="12700">
            <a:solidFill>
              <a:schemeClr val="tx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 name="Flowchart: Decision 37"/>
          <p:cNvSpPr/>
          <p:nvPr/>
        </p:nvSpPr>
        <p:spPr>
          <a:xfrm>
            <a:off x="3638550" y="4335462"/>
            <a:ext cx="2209800" cy="1895475"/>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sz="1400" b="1" dirty="0" err="1" smtClean="0">
                <a:solidFill>
                  <a:schemeClr val="tx1"/>
                </a:solidFill>
              </a:rPr>
              <a:t>Equipe</a:t>
            </a:r>
            <a:r>
              <a:rPr lang="en-US" sz="1400" b="1" dirty="0" smtClean="0">
                <a:solidFill>
                  <a:schemeClr val="tx1"/>
                </a:solidFill>
              </a:rPr>
              <a:t> </a:t>
            </a:r>
            <a:r>
              <a:rPr lang="en-US" sz="1400" b="1" dirty="0" err="1" smtClean="0">
                <a:solidFill>
                  <a:schemeClr val="tx1"/>
                </a:solidFill>
              </a:rPr>
              <a:t>Nacional</a:t>
            </a:r>
            <a:r>
              <a:rPr lang="en-US" sz="1400" b="1" dirty="0" smtClean="0">
                <a:solidFill>
                  <a:schemeClr val="tx1"/>
                </a:solidFill>
              </a:rPr>
              <a:t> de </a:t>
            </a:r>
            <a:r>
              <a:rPr lang="en-US" sz="1400" b="1" dirty="0" err="1" smtClean="0">
                <a:solidFill>
                  <a:schemeClr val="tx1"/>
                </a:solidFill>
              </a:rPr>
              <a:t>Garantia</a:t>
            </a:r>
            <a:r>
              <a:rPr lang="en-US" sz="1400" b="1" dirty="0" smtClean="0">
                <a:solidFill>
                  <a:schemeClr val="tx1"/>
                </a:solidFill>
              </a:rPr>
              <a:t> de </a:t>
            </a:r>
            <a:r>
              <a:rPr lang="en-US" sz="1400" b="1" dirty="0" err="1">
                <a:solidFill>
                  <a:schemeClr val="tx1"/>
                </a:solidFill>
              </a:rPr>
              <a:t>Q</a:t>
            </a:r>
            <a:r>
              <a:rPr lang="en-US" sz="1400" b="1" dirty="0" err="1" smtClean="0">
                <a:solidFill>
                  <a:schemeClr val="tx1"/>
                </a:solidFill>
              </a:rPr>
              <a:t>ualidade</a:t>
            </a:r>
            <a:endParaRPr lang="en-US" sz="1400" b="1" dirty="0">
              <a:solidFill>
                <a:schemeClr val="tx1"/>
              </a:solidFill>
            </a:endParaRPr>
          </a:p>
        </p:txBody>
      </p:sp>
      <p:sp>
        <p:nvSpPr>
          <p:cNvPr id="39" name="Flowchart: Decision 38"/>
          <p:cNvSpPr/>
          <p:nvPr/>
        </p:nvSpPr>
        <p:spPr>
          <a:xfrm>
            <a:off x="1581150" y="3192462"/>
            <a:ext cx="2209800" cy="1895475"/>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sz="1600" b="1" dirty="0" err="1" smtClean="0">
                <a:solidFill>
                  <a:schemeClr val="tx1"/>
                </a:solidFill>
              </a:rPr>
              <a:t>Divisão</a:t>
            </a:r>
            <a:r>
              <a:rPr lang="en-US" sz="1600" b="1" dirty="0" smtClean="0">
                <a:solidFill>
                  <a:schemeClr val="tx1"/>
                </a:solidFill>
              </a:rPr>
              <a:t> </a:t>
            </a:r>
            <a:endParaRPr lang="en-US" sz="1600" b="1" dirty="0">
              <a:solidFill>
                <a:schemeClr val="tx1"/>
              </a:solidFill>
            </a:endParaRPr>
          </a:p>
        </p:txBody>
      </p:sp>
      <p:sp>
        <p:nvSpPr>
          <p:cNvPr id="41" name="Flowchart: Decision 40"/>
          <p:cNvSpPr/>
          <p:nvPr/>
        </p:nvSpPr>
        <p:spPr>
          <a:xfrm>
            <a:off x="2190750" y="1058862"/>
            <a:ext cx="2209800" cy="1895475"/>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sz="1600" b="1" dirty="0" smtClean="0">
                <a:solidFill>
                  <a:schemeClr val="tx1"/>
                </a:solidFill>
              </a:rPr>
              <a:t>Distrito</a:t>
            </a:r>
            <a:endParaRPr lang="en-US" sz="1600" b="1" dirty="0">
              <a:solidFill>
                <a:schemeClr val="tx1"/>
              </a:solidFill>
            </a:endParaRPr>
          </a:p>
        </p:txBody>
      </p:sp>
      <p:sp>
        <p:nvSpPr>
          <p:cNvPr id="42" name="Flowchart: Decision 41"/>
          <p:cNvSpPr/>
          <p:nvPr/>
        </p:nvSpPr>
        <p:spPr>
          <a:xfrm>
            <a:off x="5695950" y="3192462"/>
            <a:ext cx="2209800" cy="1895475"/>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sz="1600" b="1" dirty="0" err="1" smtClean="0">
                <a:solidFill>
                  <a:schemeClr val="tx1"/>
                </a:solidFill>
              </a:rPr>
              <a:t>Grupo</a:t>
            </a:r>
            <a:r>
              <a:rPr lang="en-US" sz="1600" b="1" dirty="0" smtClean="0">
                <a:solidFill>
                  <a:schemeClr val="tx1"/>
                </a:solidFill>
              </a:rPr>
              <a:t> </a:t>
            </a:r>
            <a:r>
              <a:rPr lang="en-US" sz="1600" b="1" dirty="0" err="1" smtClean="0">
                <a:solidFill>
                  <a:schemeClr val="tx1"/>
                </a:solidFill>
              </a:rPr>
              <a:t>Sênior</a:t>
            </a:r>
            <a:r>
              <a:rPr lang="en-US" sz="1600" b="1" dirty="0" smtClean="0">
                <a:solidFill>
                  <a:schemeClr val="tx1"/>
                </a:solidFill>
              </a:rPr>
              <a:t> de </a:t>
            </a:r>
            <a:r>
              <a:rPr lang="en-US" sz="1600" b="1" dirty="0" err="1" smtClean="0">
                <a:solidFill>
                  <a:schemeClr val="tx1"/>
                </a:solidFill>
              </a:rPr>
              <a:t>Supervisão</a:t>
            </a:r>
            <a:r>
              <a:rPr lang="en-US" sz="1600" b="1" dirty="0" smtClean="0">
                <a:solidFill>
                  <a:schemeClr val="tx1"/>
                </a:solidFill>
              </a:rPr>
              <a:t> de </a:t>
            </a:r>
            <a:r>
              <a:rPr lang="en-US" sz="1600" b="1" dirty="0" err="1" smtClean="0">
                <a:solidFill>
                  <a:schemeClr val="tx1"/>
                </a:solidFill>
              </a:rPr>
              <a:t>Diques</a:t>
            </a:r>
            <a:endParaRPr lang="en-US" sz="1600" b="1" dirty="0">
              <a:solidFill>
                <a:schemeClr val="tx1"/>
              </a:solidFill>
            </a:endParaRPr>
          </a:p>
        </p:txBody>
      </p:sp>
      <p:sp>
        <p:nvSpPr>
          <p:cNvPr id="43" name="Flowchart: Decision 42"/>
          <p:cNvSpPr/>
          <p:nvPr/>
        </p:nvSpPr>
        <p:spPr>
          <a:xfrm>
            <a:off x="4933950" y="1058862"/>
            <a:ext cx="2209800" cy="1895475"/>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sz="1600" b="1" dirty="0" err="1" smtClean="0">
                <a:solidFill>
                  <a:schemeClr val="tx1"/>
                </a:solidFill>
              </a:rPr>
              <a:t>Oficial</a:t>
            </a:r>
            <a:r>
              <a:rPr lang="en-US" sz="1600" b="1" dirty="0" smtClean="0">
                <a:solidFill>
                  <a:schemeClr val="tx1"/>
                </a:solidFill>
              </a:rPr>
              <a:t> de </a:t>
            </a:r>
            <a:r>
              <a:rPr lang="en-US" sz="1600" b="1" dirty="0" err="1" smtClean="0">
                <a:solidFill>
                  <a:schemeClr val="tx1"/>
                </a:solidFill>
              </a:rPr>
              <a:t>Segurança</a:t>
            </a:r>
            <a:r>
              <a:rPr lang="en-US" sz="1600" b="1" dirty="0" smtClean="0">
                <a:solidFill>
                  <a:schemeClr val="tx1"/>
                </a:solidFill>
              </a:rPr>
              <a:t> de </a:t>
            </a:r>
            <a:r>
              <a:rPr lang="en-US" sz="1600" b="1" dirty="0" err="1" smtClean="0">
                <a:solidFill>
                  <a:schemeClr val="tx1"/>
                </a:solidFill>
              </a:rPr>
              <a:t>Diques</a:t>
            </a:r>
            <a:r>
              <a:rPr lang="en-US" sz="1600" b="1" dirty="0" smtClean="0">
                <a:solidFill>
                  <a:schemeClr val="tx1"/>
                </a:solidFill>
              </a:rPr>
              <a:t> </a:t>
            </a:r>
            <a:r>
              <a:rPr lang="en-US" sz="1600" b="1" dirty="0" err="1" smtClean="0">
                <a:solidFill>
                  <a:schemeClr val="tx1"/>
                </a:solidFill>
              </a:rPr>
              <a:t>na</a:t>
            </a:r>
            <a:r>
              <a:rPr lang="en-US" sz="1600" b="1" dirty="0" smtClean="0">
                <a:solidFill>
                  <a:schemeClr val="tx1"/>
                </a:solidFill>
              </a:rPr>
              <a:t> </a:t>
            </a:r>
            <a:r>
              <a:rPr lang="en-US" sz="1600" b="1" dirty="0" err="1" smtClean="0">
                <a:solidFill>
                  <a:schemeClr val="tx1"/>
                </a:solidFill>
              </a:rPr>
              <a:t>Sede</a:t>
            </a:r>
            <a:endParaRPr lang="en-US" sz="1600" b="1" dirty="0">
              <a:solidFill>
                <a:schemeClr val="tx1"/>
              </a:solidFill>
            </a:endParaRPr>
          </a:p>
        </p:txBody>
      </p:sp>
      <p:cxnSp>
        <p:nvCxnSpPr>
          <p:cNvPr id="52" name="Straight Arrow Connector 51"/>
          <p:cNvCxnSpPr>
            <a:endCxn id="41" idx="2"/>
          </p:cNvCxnSpPr>
          <p:nvPr/>
        </p:nvCxnSpPr>
        <p:spPr>
          <a:xfrm rot="5400000" flipH="1" flipV="1">
            <a:off x="2890837" y="3168650"/>
            <a:ext cx="619125" cy="190500"/>
          </a:xfrm>
          <a:prstGeom prst="straightConnector1">
            <a:avLst/>
          </a:prstGeom>
          <a:ln w="38100">
            <a:solidFill>
              <a:schemeClr val="tx1"/>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10800000">
            <a:off x="3419850" y="4465936"/>
            <a:ext cx="599700" cy="445791"/>
          </a:xfrm>
          <a:prstGeom prst="straightConnector1">
            <a:avLst/>
          </a:prstGeom>
          <a:ln w="38100">
            <a:solidFill>
              <a:schemeClr val="tx1"/>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2" idx="1"/>
            <a:endCxn id="39" idx="3"/>
          </p:cNvCxnSpPr>
          <p:nvPr/>
        </p:nvCxnSpPr>
        <p:spPr>
          <a:xfrm rot="10800000">
            <a:off x="3790950" y="4140200"/>
            <a:ext cx="1905000" cy="1587"/>
          </a:xfrm>
          <a:prstGeom prst="straightConnector1">
            <a:avLst/>
          </a:prstGeom>
          <a:ln w="44450">
            <a:solidFill>
              <a:schemeClr val="tx1"/>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10800000" flipV="1">
            <a:off x="3227827" y="2468874"/>
            <a:ext cx="2227488" cy="1190555"/>
          </a:xfrm>
          <a:prstGeom prst="straightConnector1">
            <a:avLst/>
          </a:prstGeom>
          <a:ln w="44450">
            <a:solidFill>
              <a:schemeClr val="tx1"/>
            </a:solidFill>
            <a:prstDash val="solid"/>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6150" name="Title 1"/>
          <p:cNvSpPr>
            <a:spLocks noGrp="1"/>
          </p:cNvSpPr>
          <p:nvPr>
            <p:ph type="title"/>
          </p:nvPr>
        </p:nvSpPr>
        <p:spPr>
          <a:xfrm>
            <a:off x="457200" y="1"/>
            <a:ext cx="8229600" cy="740650"/>
          </a:xfrm>
        </p:spPr>
        <p:txBody>
          <a:bodyPr>
            <a:normAutofit/>
          </a:bodyPr>
          <a:lstStyle/>
          <a:p>
            <a:r>
              <a:rPr lang="pt-BR" sz="2800" b="1" dirty="0" smtClean="0"/>
              <a:t>Processo de Classificação de Diques</a:t>
            </a:r>
            <a:endParaRPr lang="pt-BR" sz="2800" noProof="0" dirty="0" smtClean="0"/>
          </a:p>
        </p:txBody>
      </p:sp>
      <p:sp>
        <p:nvSpPr>
          <p:cNvPr id="30" name="TextBox 62"/>
          <p:cNvSpPr txBox="1">
            <a:spLocks noChangeArrowheads="1"/>
          </p:cNvSpPr>
          <p:nvPr/>
        </p:nvSpPr>
        <p:spPr bwMode="auto">
          <a:xfrm>
            <a:off x="155425" y="2489342"/>
            <a:ext cx="1371600" cy="1846659"/>
          </a:xfrm>
          <a:prstGeom prst="rect">
            <a:avLst/>
          </a:prstGeom>
          <a:noFill/>
          <a:ln w="9525">
            <a:noFill/>
            <a:miter lim="800000"/>
            <a:headEnd/>
            <a:tailEnd/>
          </a:ln>
        </p:spPr>
        <p:txBody>
          <a:bodyPr wrap="square">
            <a:spAutoFit/>
          </a:bodyPr>
          <a:lstStyle/>
          <a:p>
            <a:r>
              <a:rPr lang="en-US" b="1" dirty="0" err="1" smtClean="0"/>
              <a:t>Execução</a:t>
            </a:r>
            <a:endParaRPr lang="en-US" b="1" dirty="0" smtClean="0"/>
          </a:p>
          <a:p>
            <a:r>
              <a:rPr lang="en-US" sz="1200" b="1" dirty="0" err="1" smtClean="0"/>
              <a:t>Triagem</a:t>
            </a:r>
            <a:r>
              <a:rPr lang="en-US" sz="1200" b="1" dirty="0" smtClean="0"/>
              <a:t> de </a:t>
            </a:r>
            <a:r>
              <a:rPr lang="en-US" sz="1200" b="1" dirty="0" err="1" smtClean="0"/>
              <a:t>Diques</a:t>
            </a:r>
            <a:endParaRPr lang="en-US" sz="1200" b="1" dirty="0" smtClean="0"/>
          </a:p>
          <a:p>
            <a:r>
              <a:rPr lang="en-US" sz="1200" b="1" dirty="0" err="1" smtClean="0"/>
              <a:t>Comunica</a:t>
            </a:r>
            <a:r>
              <a:rPr lang="en-US" sz="1200" b="1" dirty="0" smtClean="0"/>
              <a:t> LSAC </a:t>
            </a:r>
            <a:r>
              <a:rPr lang="en-US" sz="1200" b="1" dirty="0" err="1" smtClean="0"/>
              <a:t>ao</a:t>
            </a:r>
            <a:r>
              <a:rPr lang="en-US" sz="1200" b="1" dirty="0" smtClean="0"/>
              <a:t> </a:t>
            </a:r>
            <a:r>
              <a:rPr lang="en-US" sz="1200" b="1" dirty="0" err="1" smtClean="0"/>
              <a:t>empreendedor</a:t>
            </a:r>
            <a:r>
              <a:rPr lang="en-US" sz="1200" b="1" dirty="0" smtClean="0"/>
              <a:t> </a:t>
            </a:r>
            <a:r>
              <a:rPr lang="en-US" sz="1200" b="1" dirty="0" err="1" smtClean="0"/>
              <a:t>não</a:t>
            </a:r>
            <a:r>
              <a:rPr lang="en-US" sz="1200" b="1" dirty="0" smtClean="0"/>
              <a:t> Federal e </a:t>
            </a:r>
            <a:r>
              <a:rPr lang="en-US" sz="1200" b="1" dirty="0" err="1" smtClean="0"/>
              <a:t>atores</a:t>
            </a:r>
            <a:r>
              <a:rPr lang="en-US" sz="1200" b="1" dirty="0" smtClean="0"/>
              <a:t> </a:t>
            </a:r>
            <a:r>
              <a:rPr lang="en-US" sz="1200" b="1" dirty="0" err="1" smtClean="0"/>
              <a:t>interessados</a:t>
            </a:r>
            <a:endParaRPr lang="en-US" sz="1200" b="1" dirty="0"/>
          </a:p>
        </p:txBody>
      </p:sp>
      <p:sp>
        <p:nvSpPr>
          <p:cNvPr id="34" name="Rectangle 33"/>
          <p:cNvSpPr/>
          <p:nvPr/>
        </p:nvSpPr>
        <p:spPr>
          <a:xfrm>
            <a:off x="609600" y="1219200"/>
            <a:ext cx="1524000" cy="990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err="1" smtClean="0">
                <a:solidFill>
                  <a:schemeClr val="tx1"/>
                </a:solidFill>
              </a:rPr>
              <a:t>Empreendedor</a:t>
            </a:r>
            <a:r>
              <a:rPr lang="en-US" sz="1200" b="1" dirty="0" smtClean="0">
                <a:solidFill>
                  <a:schemeClr val="tx1"/>
                </a:solidFill>
              </a:rPr>
              <a:t> </a:t>
            </a:r>
            <a:r>
              <a:rPr lang="en-US" sz="1200" b="1" dirty="0" err="1" smtClean="0">
                <a:solidFill>
                  <a:schemeClr val="tx1"/>
                </a:solidFill>
              </a:rPr>
              <a:t>ou</a:t>
            </a:r>
            <a:r>
              <a:rPr lang="en-US" sz="1200" b="1" dirty="0" smtClean="0">
                <a:solidFill>
                  <a:schemeClr val="tx1"/>
                </a:solidFill>
              </a:rPr>
              <a:t> </a:t>
            </a:r>
            <a:r>
              <a:rPr lang="en-US" sz="1200" b="1" dirty="0" err="1" smtClean="0">
                <a:solidFill>
                  <a:schemeClr val="tx1"/>
                </a:solidFill>
              </a:rPr>
              <a:t>apoiador</a:t>
            </a:r>
            <a:r>
              <a:rPr lang="en-US" sz="1200" b="1" dirty="0" smtClean="0">
                <a:solidFill>
                  <a:schemeClr val="tx1"/>
                </a:solidFill>
              </a:rPr>
              <a:t> </a:t>
            </a:r>
            <a:r>
              <a:rPr lang="en-US" sz="1200" b="1" dirty="0" err="1" smtClean="0">
                <a:solidFill>
                  <a:schemeClr val="tx1"/>
                </a:solidFill>
              </a:rPr>
              <a:t>não</a:t>
            </a:r>
            <a:r>
              <a:rPr lang="en-US" sz="1200" b="1" dirty="0" smtClean="0">
                <a:solidFill>
                  <a:schemeClr val="tx1"/>
                </a:solidFill>
              </a:rPr>
              <a:t> Federal</a:t>
            </a:r>
            <a:endParaRPr lang="en-US" sz="1400" b="1" dirty="0" smtClean="0">
              <a:solidFill>
                <a:schemeClr val="tx1"/>
              </a:solidFill>
            </a:endParaRPr>
          </a:p>
          <a:p>
            <a:r>
              <a:rPr lang="en-US" sz="1200" dirty="0" err="1" smtClean="0">
                <a:solidFill>
                  <a:schemeClr val="tx1"/>
                </a:solidFill>
              </a:rPr>
              <a:t>Insumo</a:t>
            </a:r>
            <a:r>
              <a:rPr lang="en-US" sz="1200" dirty="0" smtClean="0">
                <a:solidFill>
                  <a:schemeClr val="tx1"/>
                </a:solidFill>
              </a:rPr>
              <a:t> </a:t>
            </a:r>
            <a:r>
              <a:rPr lang="en-US" sz="1200" dirty="0" err="1" smtClean="0">
                <a:solidFill>
                  <a:schemeClr val="tx1"/>
                </a:solidFill>
              </a:rPr>
              <a:t>para</a:t>
            </a:r>
            <a:r>
              <a:rPr lang="en-US" sz="1200" dirty="0" smtClean="0">
                <a:solidFill>
                  <a:schemeClr val="tx1"/>
                </a:solidFill>
              </a:rPr>
              <a:t> </a:t>
            </a:r>
            <a:r>
              <a:rPr lang="en-US" sz="1200" dirty="0" err="1" smtClean="0">
                <a:solidFill>
                  <a:schemeClr val="tx1"/>
                </a:solidFill>
              </a:rPr>
              <a:t>Triagem</a:t>
            </a:r>
            <a:endParaRPr lang="en-US" sz="1200" dirty="0" smtClean="0">
              <a:solidFill>
                <a:schemeClr val="tx1"/>
              </a:solidFill>
            </a:endParaRPr>
          </a:p>
        </p:txBody>
      </p:sp>
      <p:sp>
        <p:nvSpPr>
          <p:cNvPr id="78" name="TextBox 63"/>
          <p:cNvSpPr txBox="1">
            <a:spLocks noChangeArrowheads="1"/>
          </p:cNvSpPr>
          <p:nvPr/>
        </p:nvSpPr>
        <p:spPr bwMode="auto">
          <a:xfrm>
            <a:off x="152400" y="4953000"/>
            <a:ext cx="2743200" cy="1938992"/>
          </a:xfrm>
          <a:prstGeom prst="rect">
            <a:avLst/>
          </a:prstGeom>
          <a:noFill/>
          <a:ln w="9525">
            <a:noFill/>
            <a:miter lim="800000"/>
            <a:headEnd/>
            <a:tailEnd/>
          </a:ln>
        </p:spPr>
        <p:txBody>
          <a:bodyPr wrap="square">
            <a:spAutoFit/>
          </a:bodyPr>
          <a:lstStyle/>
          <a:p>
            <a:r>
              <a:rPr lang="en-US" b="1" dirty="0" err="1" smtClean="0"/>
              <a:t>Implementação</a:t>
            </a:r>
            <a:r>
              <a:rPr lang="en-US" b="1" dirty="0" smtClean="0"/>
              <a:t> </a:t>
            </a:r>
            <a:r>
              <a:rPr lang="en-US" b="1" dirty="0" err="1" smtClean="0"/>
              <a:t>Nacional</a:t>
            </a:r>
            <a:endParaRPr lang="en-US" b="1" dirty="0" smtClean="0"/>
          </a:p>
          <a:p>
            <a:r>
              <a:rPr lang="en-US" sz="1200" dirty="0" err="1" smtClean="0"/>
              <a:t>Consistência</a:t>
            </a:r>
            <a:r>
              <a:rPr lang="en-US" sz="1200" dirty="0" smtClean="0"/>
              <a:t> </a:t>
            </a:r>
            <a:r>
              <a:rPr lang="en-US" sz="1200" dirty="0" err="1" smtClean="0"/>
              <a:t>Nacional</a:t>
            </a:r>
            <a:endParaRPr lang="en-US" sz="1200" dirty="0" smtClean="0"/>
          </a:p>
          <a:p>
            <a:r>
              <a:rPr lang="en-US" sz="1200" dirty="0" err="1" smtClean="0"/>
              <a:t>Garantia</a:t>
            </a:r>
            <a:r>
              <a:rPr lang="en-US" sz="1200" dirty="0" smtClean="0"/>
              <a:t> de </a:t>
            </a:r>
            <a:r>
              <a:rPr lang="en-US" sz="1200" dirty="0" err="1" smtClean="0"/>
              <a:t>Qualidade</a:t>
            </a:r>
            <a:endParaRPr lang="en-US" sz="1200" dirty="0" smtClean="0"/>
          </a:p>
          <a:p>
            <a:r>
              <a:rPr lang="en-US" sz="1200" dirty="0" err="1" smtClean="0"/>
              <a:t>Determina</a:t>
            </a:r>
            <a:r>
              <a:rPr lang="en-US" sz="1200" dirty="0" smtClean="0"/>
              <a:t> LSAC </a:t>
            </a:r>
            <a:r>
              <a:rPr lang="en-US" sz="1200" dirty="0" err="1" smtClean="0"/>
              <a:t>preliminar</a:t>
            </a:r>
            <a:r>
              <a:rPr lang="en-US" sz="1200" dirty="0" smtClean="0"/>
              <a:t> </a:t>
            </a:r>
            <a:r>
              <a:rPr lang="en-US" sz="1200" dirty="0" err="1" smtClean="0"/>
              <a:t>para</a:t>
            </a:r>
            <a:r>
              <a:rPr lang="en-US" sz="1200" dirty="0" smtClean="0"/>
              <a:t> LSOG</a:t>
            </a:r>
            <a:r>
              <a:rPr lang="en-US" sz="1200" dirty="0"/>
              <a:t> </a:t>
            </a:r>
            <a:r>
              <a:rPr lang="en-US" sz="1200" dirty="0" smtClean="0"/>
              <a:t>e </a:t>
            </a:r>
            <a:r>
              <a:rPr lang="en-US" sz="1200" dirty="0" err="1" smtClean="0"/>
              <a:t>comentários</a:t>
            </a:r>
            <a:r>
              <a:rPr lang="en-US" sz="1200" dirty="0" smtClean="0"/>
              <a:t> e </a:t>
            </a:r>
            <a:r>
              <a:rPr lang="en-US" sz="1200" dirty="0" err="1" smtClean="0"/>
              <a:t>orientação</a:t>
            </a:r>
            <a:r>
              <a:rPr lang="en-US" sz="1200" dirty="0" smtClean="0"/>
              <a:t> </a:t>
            </a:r>
            <a:r>
              <a:rPr lang="en-US" sz="1200" dirty="0" err="1" smtClean="0"/>
              <a:t>para</a:t>
            </a:r>
            <a:r>
              <a:rPr lang="en-US" sz="1200" dirty="0" smtClean="0"/>
              <a:t> </a:t>
            </a:r>
            <a:r>
              <a:rPr lang="en-US" sz="1200" dirty="0" err="1" smtClean="0"/>
              <a:t>os</a:t>
            </a:r>
            <a:r>
              <a:rPr lang="en-US" sz="1200" dirty="0" smtClean="0"/>
              <a:t> </a:t>
            </a:r>
            <a:r>
              <a:rPr lang="en-US" sz="1200" dirty="0" err="1" smtClean="0"/>
              <a:t>Distritos</a:t>
            </a:r>
            <a:endParaRPr lang="en-US" sz="1200" dirty="0" smtClean="0"/>
          </a:p>
          <a:p>
            <a:endParaRPr lang="en-US" sz="2400" b="1" dirty="0"/>
          </a:p>
        </p:txBody>
      </p:sp>
      <p:sp>
        <p:nvSpPr>
          <p:cNvPr id="79" name="TextBox 64"/>
          <p:cNvSpPr txBox="1">
            <a:spLocks noChangeArrowheads="1"/>
          </p:cNvSpPr>
          <p:nvPr/>
        </p:nvSpPr>
        <p:spPr bwMode="auto">
          <a:xfrm>
            <a:off x="6934200" y="533400"/>
            <a:ext cx="2083623" cy="1384995"/>
          </a:xfrm>
          <a:prstGeom prst="rect">
            <a:avLst/>
          </a:prstGeom>
          <a:noFill/>
          <a:ln w="9525">
            <a:noFill/>
            <a:miter lim="800000"/>
            <a:headEnd/>
            <a:tailEnd/>
          </a:ln>
        </p:spPr>
        <p:txBody>
          <a:bodyPr wrap="none">
            <a:spAutoFit/>
          </a:bodyPr>
          <a:lstStyle/>
          <a:p>
            <a:r>
              <a:rPr lang="en-US" b="1" dirty="0" err="1" smtClean="0"/>
              <a:t>Decisão</a:t>
            </a:r>
            <a:endParaRPr lang="en-US" b="1" dirty="0" smtClean="0"/>
          </a:p>
          <a:p>
            <a:r>
              <a:rPr lang="en-US" sz="1200" dirty="0" smtClean="0"/>
              <a:t>LSOG </a:t>
            </a:r>
            <a:r>
              <a:rPr lang="en-US" sz="1200" dirty="0" err="1" smtClean="0"/>
              <a:t>recomenda</a:t>
            </a:r>
            <a:r>
              <a:rPr lang="en-US" sz="1200" dirty="0" smtClean="0"/>
              <a:t> LSAC </a:t>
            </a:r>
            <a:r>
              <a:rPr lang="en-US" sz="1200" dirty="0" err="1" smtClean="0"/>
              <a:t>ao</a:t>
            </a:r>
            <a:endParaRPr lang="en-US" sz="1200" dirty="0" smtClean="0"/>
          </a:p>
          <a:p>
            <a:r>
              <a:rPr lang="en-US" sz="1200" dirty="0" smtClean="0"/>
              <a:t>LSO do USACE</a:t>
            </a:r>
          </a:p>
          <a:p>
            <a:r>
              <a:rPr lang="en-US" sz="1200" dirty="0"/>
              <a:t>LSO do USACE </a:t>
            </a:r>
            <a:r>
              <a:rPr lang="en-US" sz="1200" dirty="0" err="1" smtClean="0"/>
              <a:t>aprova</a:t>
            </a:r>
            <a:r>
              <a:rPr lang="en-US" sz="1200" dirty="0" smtClean="0"/>
              <a:t> </a:t>
            </a:r>
          </a:p>
          <a:p>
            <a:r>
              <a:rPr lang="en-US" sz="1200" dirty="0" err="1" smtClean="0"/>
              <a:t>Designação</a:t>
            </a:r>
            <a:r>
              <a:rPr lang="en-US" sz="1200" dirty="0" smtClean="0"/>
              <a:t> de LSAC</a:t>
            </a:r>
          </a:p>
          <a:p>
            <a:endParaRPr lang="en-US" b="1" dirty="0"/>
          </a:p>
        </p:txBody>
      </p:sp>
      <p:cxnSp>
        <p:nvCxnSpPr>
          <p:cNvPr id="84" name="Straight Connector 83"/>
          <p:cNvCxnSpPr/>
          <p:nvPr/>
        </p:nvCxnSpPr>
        <p:spPr>
          <a:xfrm>
            <a:off x="2152485" y="1431940"/>
            <a:ext cx="691290" cy="0"/>
          </a:xfrm>
          <a:prstGeom prst="line">
            <a:avLst/>
          </a:prstGeom>
          <a:ln w="381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44" name="Arc 43"/>
          <p:cNvSpPr/>
          <p:nvPr/>
        </p:nvSpPr>
        <p:spPr>
          <a:xfrm>
            <a:off x="2651750" y="1355130"/>
            <a:ext cx="4186145" cy="4186144"/>
          </a:xfrm>
          <a:prstGeom prst="arc">
            <a:avLst>
              <a:gd name="adj1" fmla="val 19947633"/>
              <a:gd name="adj2" fmla="val 21173696"/>
            </a:avLst>
          </a:prstGeom>
          <a:noFill/>
          <a:ln w="44450">
            <a:solidFill>
              <a:schemeClr val="tx1"/>
            </a:solidFill>
            <a:head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Arc 50"/>
          <p:cNvSpPr/>
          <p:nvPr/>
        </p:nvSpPr>
        <p:spPr>
          <a:xfrm>
            <a:off x="2651750" y="1355130"/>
            <a:ext cx="4186145" cy="4186144"/>
          </a:xfrm>
          <a:prstGeom prst="arc">
            <a:avLst>
              <a:gd name="adj1" fmla="val 7276970"/>
              <a:gd name="adj2" fmla="val 8538062"/>
            </a:avLst>
          </a:prstGeom>
          <a:noFill/>
          <a:ln w="4445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Arc 47"/>
          <p:cNvSpPr/>
          <p:nvPr/>
        </p:nvSpPr>
        <p:spPr>
          <a:xfrm>
            <a:off x="2651750" y="1355130"/>
            <a:ext cx="4186145" cy="4186144"/>
          </a:xfrm>
          <a:prstGeom prst="arc">
            <a:avLst>
              <a:gd name="adj1" fmla="val 2292056"/>
              <a:gd name="adj2" fmla="val 3567147"/>
            </a:avLst>
          </a:prstGeom>
          <a:noFill/>
          <a:ln w="4445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Arc 52"/>
          <p:cNvSpPr/>
          <p:nvPr/>
        </p:nvSpPr>
        <p:spPr>
          <a:xfrm>
            <a:off x="2651750" y="1355130"/>
            <a:ext cx="4186145" cy="4186144"/>
          </a:xfrm>
          <a:prstGeom prst="arc">
            <a:avLst>
              <a:gd name="adj1" fmla="val 11180224"/>
              <a:gd name="adj2" fmla="val 12275209"/>
            </a:avLst>
          </a:prstGeom>
          <a:noFill/>
          <a:ln w="444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TextBox 25"/>
          <p:cNvSpPr txBox="1"/>
          <p:nvPr/>
        </p:nvSpPr>
        <p:spPr>
          <a:xfrm>
            <a:off x="6172200" y="5334000"/>
            <a:ext cx="2265895" cy="1446550"/>
          </a:xfrm>
          <a:prstGeom prst="rect">
            <a:avLst/>
          </a:prstGeom>
          <a:noFill/>
        </p:spPr>
        <p:txBody>
          <a:bodyPr wrap="square" rtlCol="0">
            <a:spAutoFit/>
          </a:bodyPr>
          <a:lstStyle/>
          <a:p>
            <a:r>
              <a:rPr lang="en-US" sz="1000" dirty="0" err="1" smtClean="0"/>
              <a:t>Linha</a:t>
            </a:r>
            <a:r>
              <a:rPr lang="en-US" sz="1000" dirty="0" smtClean="0"/>
              <a:t> </a:t>
            </a:r>
            <a:r>
              <a:rPr lang="en-US" sz="1000" dirty="0" err="1" smtClean="0"/>
              <a:t>pontilhada</a:t>
            </a:r>
            <a:r>
              <a:rPr lang="en-US" sz="1000" dirty="0" smtClean="0"/>
              <a:t> </a:t>
            </a:r>
            <a:r>
              <a:rPr lang="en-US" sz="1000" dirty="0" err="1" smtClean="0"/>
              <a:t>representa</a:t>
            </a:r>
            <a:r>
              <a:rPr lang="en-US" sz="1000" dirty="0" smtClean="0"/>
              <a:t> </a:t>
            </a:r>
            <a:r>
              <a:rPr lang="en-US" sz="1000" dirty="0" err="1" smtClean="0"/>
              <a:t>relatórios</a:t>
            </a:r>
            <a:r>
              <a:rPr lang="en-US" sz="1000" dirty="0" smtClean="0"/>
              <a:t> </a:t>
            </a:r>
            <a:r>
              <a:rPr lang="en-US" sz="1000" dirty="0" err="1" smtClean="0"/>
              <a:t>sobre</a:t>
            </a:r>
            <a:r>
              <a:rPr lang="en-US" sz="1000" dirty="0" smtClean="0"/>
              <a:t> </a:t>
            </a:r>
            <a:r>
              <a:rPr lang="en-US" sz="1000" dirty="0" err="1" smtClean="0"/>
              <a:t>sistemas</a:t>
            </a:r>
            <a:r>
              <a:rPr lang="en-US" sz="1000" dirty="0" smtClean="0"/>
              <a:t> de </a:t>
            </a:r>
            <a:r>
              <a:rPr lang="en-US" sz="1000" dirty="0" err="1" smtClean="0"/>
              <a:t>diques</a:t>
            </a:r>
            <a:r>
              <a:rPr lang="en-US" sz="1000" dirty="0" smtClean="0"/>
              <a:t> </a:t>
            </a:r>
            <a:r>
              <a:rPr lang="en-US" sz="1000" dirty="0" err="1" smtClean="0"/>
              <a:t>devolvidos</a:t>
            </a:r>
            <a:r>
              <a:rPr lang="en-US" sz="1000" dirty="0" smtClean="0"/>
              <a:t> </a:t>
            </a:r>
            <a:r>
              <a:rPr lang="en-US" sz="1000" dirty="0" err="1" smtClean="0"/>
              <a:t>para</a:t>
            </a:r>
            <a:r>
              <a:rPr lang="en-US" sz="1000" dirty="0" smtClean="0"/>
              <a:t> </a:t>
            </a:r>
            <a:r>
              <a:rPr lang="en-US" sz="1000" dirty="0" err="1" smtClean="0"/>
              <a:t>aperfeiçoamento</a:t>
            </a:r>
            <a:r>
              <a:rPr lang="en-US" sz="1000" dirty="0" smtClean="0"/>
              <a:t>.  </a:t>
            </a:r>
          </a:p>
          <a:p>
            <a:endParaRPr lang="en-US" sz="1000" dirty="0" smtClean="0"/>
          </a:p>
          <a:p>
            <a:r>
              <a:rPr lang="en-US" sz="1000" dirty="0" err="1" smtClean="0"/>
              <a:t>Linhas</a:t>
            </a:r>
            <a:r>
              <a:rPr lang="en-US" sz="1000" dirty="0" smtClean="0"/>
              <a:t> </a:t>
            </a:r>
            <a:r>
              <a:rPr lang="en-US" sz="1000" dirty="0" err="1" smtClean="0"/>
              <a:t>sólidas</a:t>
            </a:r>
            <a:r>
              <a:rPr lang="en-US" sz="1000" dirty="0" smtClean="0"/>
              <a:t> </a:t>
            </a:r>
            <a:r>
              <a:rPr lang="en-US" sz="1000" dirty="0" err="1" smtClean="0"/>
              <a:t>representam</a:t>
            </a:r>
            <a:r>
              <a:rPr lang="en-US" sz="1000" dirty="0" smtClean="0"/>
              <a:t> </a:t>
            </a:r>
            <a:r>
              <a:rPr lang="en-US" sz="1000" dirty="0" err="1" smtClean="0"/>
              <a:t>encaminhamento</a:t>
            </a:r>
            <a:r>
              <a:rPr lang="en-US" sz="1000" dirty="0" smtClean="0"/>
              <a:t> de </a:t>
            </a:r>
            <a:r>
              <a:rPr lang="en-US" sz="1000" dirty="0" err="1" smtClean="0"/>
              <a:t>relatórios</a:t>
            </a:r>
            <a:r>
              <a:rPr lang="en-US" sz="1000" dirty="0" smtClean="0"/>
              <a:t> e </a:t>
            </a:r>
            <a:r>
              <a:rPr lang="en-US" sz="1000" dirty="0" err="1" smtClean="0"/>
              <a:t>decisões</a:t>
            </a:r>
            <a:r>
              <a:rPr lang="en-US" sz="1000" dirty="0" smtClean="0"/>
              <a:t>.</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1" name="Slide Number Placeholder 3"/>
          <p:cNvSpPr>
            <a:spLocks noGrp="1"/>
          </p:cNvSpPr>
          <p:nvPr>
            <p:ph type="sldNum" sz="quarter" idx="10"/>
          </p:nvPr>
        </p:nvSpPr>
        <p:spPr>
          <a:noFill/>
        </p:spPr>
        <p:txBody>
          <a:bodyPr/>
          <a:lstStyle/>
          <a:p>
            <a:fld id="{CE5C61E3-43E6-4297-9145-D8EAC1D95D1E}" type="slidenum">
              <a:rPr lang="en-US" smtClean="0">
                <a:latin typeface="Arial" charset="0"/>
              </a:rPr>
              <a:pPr/>
              <a:t>31</a:t>
            </a:fld>
            <a:endParaRPr lang="en-US" smtClean="0">
              <a:latin typeface="Arial" charset="0"/>
            </a:endParaRPr>
          </a:p>
        </p:txBody>
      </p:sp>
      <p:sp>
        <p:nvSpPr>
          <p:cNvPr id="7202" name="Rectangle 2"/>
          <p:cNvSpPr>
            <a:spLocks noGrp="1" noChangeArrowheads="1"/>
          </p:cNvSpPr>
          <p:nvPr>
            <p:ph type="title"/>
          </p:nvPr>
        </p:nvSpPr>
        <p:spPr>
          <a:xfrm>
            <a:off x="457200" y="304800"/>
            <a:ext cx="8229600" cy="1585913"/>
          </a:xfrm>
        </p:spPr>
        <p:txBody>
          <a:bodyPr/>
          <a:lstStyle/>
          <a:p>
            <a:pPr eaLnBrk="1" hangingPunct="1"/>
            <a:r>
              <a:rPr lang="pt-BR" sz="3200" b="1" dirty="0" smtClean="0"/>
              <a:t>Grupo </a:t>
            </a:r>
            <a:r>
              <a:rPr lang="pt-BR" sz="3200" b="1" noProof="0" dirty="0" smtClean="0"/>
              <a:t>do </a:t>
            </a:r>
            <a:r>
              <a:rPr lang="pt-BR" sz="3200" b="1" dirty="0" smtClean="0"/>
              <a:t>USACE </a:t>
            </a:r>
            <a:r>
              <a:rPr lang="pt-BR" sz="3200" b="1" noProof="0" dirty="0" smtClean="0"/>
              <a:t>de Práticas em Segurança de Barragens e Diques </a:t>
            </a:r>
            <a:br>
              <a:rPr lang="pt-BR" sz="3200" b="1" noProof="0" dirty="0" smtClean="0"/>
            </a:br>
            <a:r>
              <a:rPr lang="pt-BR" sz="3200" noProof="0" dirty="0" smtClean="0"/>
              <a:t/>
            </a:r>
            <a:br>
              <a:rPr lang="pt-BR" sz="3200" noProof="0" dirty="0" smtClean="0"/>
            </a:br>
            <a:endParaRPr lang="pt-BR" sz="3200" noProof="0" dirty="0" smtClean="0"/>
          </a:p>
        </p:txBody>
      </p:sp>
      <p:sp>
        <p:nvSpPr>
          <p:cNvPr id="7203" name="Text Box 3"/>
          <p:cNvSpPr txBox="1">
            <a:spLocks noChangeArrowheads="1"/>
          </p:cNvSpPr>
          <p:nvPr/>
        </p:nvSpPr>
        <p:spPr bwMode="auto">
          <a:xfrm>
            <a:off x="914400" y="5943600"/>
            <a:ext cx="6726237" cy="523220"/>
          </a:xfrm>
          <a:prstGeom prst="rect">
            <a:avLst/>
          </a:prstGeom>
          <a:noFill/>
          <a:ln w="9525">
            <a:noFill/>
            <a:miter lim="800000"/>
            <a:headEnd/>
            <a:tailEnd/>
          </a:ln>
        </p:spPr>
        <p:txBody>
          <a:bodyPr wrap="square">
            <a:spAutoFit/>
          </a:bodyPr>
          <a:lstStyle/>
          <a:p>
            <a:r>
              <a:rPr lang="en-US" sz="1400" dirty="0" err="1" smtClean="0"/>
              <a:t>Oficial</a:t>
            </a:r>
            <a:r>
              <a:rPr lang="en-US" sz="1400" dirty="0" smtClean="0"/>
              <a:t> de </a:t>
            </a:r>
            <a:r>
              <a:rPr lang="en-US" sz="1400" dirty="0" err="1" smtClean="0"/>
              <a:t>Segurança</a:t>
            </a:r>
            <a:r>
              <a:rPr lang="en-US" sz="1400" dirty="0" smtClean="0"/>
              <a:t> de </a:t>
            </a:r>
            <a:r>
              <a:rPr lang="en-US" sz="1400" dirty="0" err="1" smtClean="0"/>
              <a:t>Barragens</a:t>
            </a:r>
            <a:r>
              <a:rPr lang="en-US" sz="1400" dirty="0" smtClean="0"/>
              <a:t> e </a:t>
            </a:r>
            <a:r>
              <a:rPr lang="en-US" sz="1400" dirty="0" err="1" smtClean="0"/>
              <a:t>Gerente</a:t>
            </a:r>
            <a:r>
              <a:rPr lang="en-US" sz="1400" dirty="0" smtClean="0"/>
              <a:t> do </a:t>
            </a:r>
            <a:r>
              <a:rPr lang="en-US" sz="1400" dirty="0" err="1" smtClean="0"/>
              <a:t>Programa</a:t>
            </a:r>
            <a:r>
              <a:rPr lang="en-US" sz="1400" dirty="0" smtClean="0"/>
              <a:t> de </a:t>
            </a:r>
            <a:r>
              <a:rPr lang="en-US" sz="1400" dirty="0" err="1" smtClean="0"/>
              <a:t>Segurança</a:t>
            </a:r>
            <a:r>
              <a:rPr lang="en-US" sz="1400" dirty="0" smtClean="0"/>
              <a:t> de </a:t>
            </a:r>
            <a:r>
              <a:rPr lang="en-US" sz="1400" dirty="0" err="1" smtClean="0"/>
              <a:t>Barragens</a:t>
            </a:r>
            <a:r>
              <a:rPr lang="en-US" sz="1400" dirty="0" smtClean="0"/>
              <a:t> </a:t>
            </a:r>
            <a:r>
              <a:rPr lang="en-US" sz="1400" dirty="0" err="1" smtClean="0"/>
              <a:t>em</a:t>
            </a:r>
            <a:r>
              <a:rPr lang="en-US" sz="1400" dirty="0" smtClean="0"/>
              <a:t> </a:t>
            </a:r>
            <a:r>
              <a:rPr lang="en-US" sz="1400" dirty="0" err="1" smtClean="0"/>
              <a:t>todos</a:t>
            </a:r>
            <a:r>
              <a:rPr lang="en-US" sz="1400" dirty="0" smtClean="0"/>
              <a:t> </a:t>
            </a:r>
            <a:r>
              <a:rPr lang="en-US" sz="1400" dirty="0" err="1" smtClean="0"/>
              <a:t>os</a:t>
            </a:r>
            <a:r>
              <a:rPr lang="en-US" sz="1400" dirty="0" smtClean="0"/>
              <a:t> </a:t>
            </a:r>
            <a:r>
              <a:rPr lang="en-US" sz="1400" dirty="0" err="1" smtClean="0"/>
              <a:t>níveis</a:t>
            </a:r>
            <a:r>
              <a:rPr lang="en-US" sz="1400" dirty="0" smtClean="0"/>
              <a:t> </a:t>
            </a:r>
            <a:r>
              <a:rPr lang="en-US" sz="1400" dirty="0" err="1" smtClean="0"/>
              <a:t>organizacionais</a:t>
            </a:r>
            <a:endParaRPr lang="en-US" sz="1400" dirty="0"/>
          </a:p>
        </p:txBody>
      </p:sp>
      <p:sp>
        <p:nvSpPr>
          <p:cNvPr id="7205" name="_s1052"/>
          <p:cNvSpPr>
            <a:spLocks noChangeArrowheads="1"/>
          </p:cNvSpPr>
          <p:nvPr/>
        </p:nvSpPr>
        <p:spPr bwMode="auto">
          <a:xfrm>
            <a:off x="685800" y="2362200"/>
            <a:ext cx="1016000" cy="487363"/>
          </a:xfrm>
          <a:prstGeom prst="roundRect">
            <a:avLst>
              <a:gd name="adj" fmla="val 16667"/>
            </a:avLst>
          </a:prstGeom>
          <a:solidFill>
            <a:schemeClr val="hlink"/>
          </a:solidFill>
          <a:ln w="9525">
            <a:solidFill>
              <a:schemeClr val="tx1"/>
            </a:solidFill>
            <a:round/>
            <a:headEnd/>
            <a:tailEnd/>
          </a:ln>
        </p:spPr>
        <p:txBody>
          <a:bodyPr wrap="none" lIns="0" tIns="0" rIns="0" bIns="0" anchor="ctr"/>
          <a:lstStyle/>
          <a:p>
            <a:pPr algn="ctr"/>
            <a:r>
              <a:rPr lang="en-US" sz="1100"/>
              <a:t>IWR</a:t>
            </a:r>
          </a:p>
        </p:txBody>
      </p:sp>
      <p:cxnSp>
        <p:nvCxnSpPr>
          <p:cNvPr id="7206" name="AutoShape 37"/>
          <p:cNvCxnSpPr>
            <a:cxnSpLocks noChangeShapeType="1"/>
            <a:stCxn id="7205" idx="2"/>
          </p:cNvCxnSpPr>
          <p:nvPr/>
        </p:nvCxnSpPr>
        <p:spPr bwMode="auto">
          <a:xfrm rot="16200000" flipH="1">
            <a:off x="1231900" y="2811463"/>
            <a:ext cx="814387" cy="890588"/>
          </a:xfrm>
          <a:prstGeom prst="bentConnector2">
            <a:avLst/>
          </a:prstGeom>
          <a:noFill/>
          <a:ln w="28575">
            <a:solidFill>
              <a:schemeClr val="tx1"/>
            </a:solidFill>
            <a:miter lim="800000"/>
            <a:headEnd/>
            <a:tailEnd/>
          </a:ln>
        </p:spPr>
      </p:cxnSp>
      <p:sp>
        <p:nvSpPr>
          <p:cNvPr id="7207" name="Oval 38"/>
          <p:cNvSpPr>
            <a:spLocks noChangeArrowheads="1"/>
          </p:cNvSpPr>
          <p:nvPr/>
        </p:nvSpPr>
        <p:spPr bwMode="auto">
          <a:xfrm>
            <a:off x="152400" y="3810000"/>
            <a:ext cx="914400" cy="533400"/>
          </a:xfrm>
          <a:prstGeom prst="ellipse">
            <a:avLst/>
          </a:prstGeom>
          <a:solidFill>
            <a:schemeClr val="accent1"/>
          </a:solidFill>
          <a:ln w="9525" algn="ctr">
            <a:solidFill>
              <a:schemeClr val="tx1"/>
            </a:solidFill>
            <a:round/>
            <a:headEnd/>
            <a:tailEnd/>
          </a:ln>
        </p:spPr>
        <p:txBody>
          <a:bodyPr wrap="none" anchor="ctr"/>
          <a:lstStyle/>
          <a:p>
            <a:pPr algn="ctr"/>
            <a:r>
              <a:rPr lang="en-US" sz="1200"/>
              <a:t>Policy &amp;</a:t>
            </a:r>
          </a:p>
          <a:p>
            <a:pPr algn="ctr"/>
            <a:r>
              <a:rPr lang="en-US" sz="1200"/>
              <a:t>Proc.</a:t>
            </a:r>
          </a:p>
        </p:txBody>
      </p:sp>
      <p:sp>
        <p:nvSpPr>
          <p:cNvPr id="7208" name="Oval 39"/>
          <p:cNvSpPr>
            <a:spLocks noChangeArrowheads="1"/>
          </p:cNvSpPr>
          <p:nvPr/>
        </p:nvSpPr>
        <p:spPr bwMode="auto">
          <a:xfrm>
            <a:off x="228600" y="4495800"/>
            <a:ext cx="914400" cy="533400"/>
          </a:xfrm>
          <a:prstGeom prst="ellipse">
            <a:avLst/>
          </a:prstGeom>
          <a:solidFill>
            <a:schemeClr val="accent1"/>
          </a:solidFill>
          <a:ln w="9525" algn="ctr">
            <a:solidFill>
              <a:schemeClr val="tx1"/>
            </a:solidFill>
            <a:round/>
            <a:headEnd/>
            <a:tailEnd/>
          </a:ln>
        </p:spPr>
        <p:txBody>
          <a:bodyPr wrap="none" anchor="ctr"/>
          <a:lstStyle/>
          <a:p>
            <a:pPr algn="ctr"/>
            <a:r>
              <a:rPr lang="en-US" sz="1200"/>
              <a:t>Risk</a:t>
            </a:r>
          </a:p>
          <a:p>
            <a:pPr algn="ctr"/>
            <a:r>
              <a:rPr lang="en-US" sz="1200"/>
              <a:t>Cadres</a:t>
            </a:r>
          </a:p>
        </p:txBody>
      </p:sp>
      <p:sp>
        <p:nvSpPr>
          <p:cNvPr id="7209" name="Line 40"/>
          <p:cNvSpPr>
            <a:spLocks noChangeShapeType="1"/>
          </p:cNvSpPr>
          <p:nvPr/>
        </p:nvSpPr>
        <p:spPr bwMode="auto">
          <a:xfrm flipV="1">
            <a:off x="1066800" y="4495800"/>
            <a:ext cx="457200" cy="152400"/>
          </a:xfrm>
          <a:prstGeom prst="line">
            <a:avLst/>
          </a:prstGeom>
          <a:noFill/>
          <a:ln w="9525">
            <a:solidFill>
              <a:schemeClr val="tx1"/>
            </a:solidFill>
            <a:round/>
            <a:headEnd/>
            <a:tailEnd/>
          </a:ln>
        </p:spPr>
        <p:txBody>
          <a:bodyPr/>
          <a:lstStyle/>
          <a:p>
            <a:endParaRPr lang="en-US"/>
          </a:p>
        </p:txBody>
      </p:sp>
      <p:sp>
        <p:nvSpPr>
          <p:cNvPr id="7210" name="Line 41"/>
          <p:cNvSpPr>
            <a:spLocks noChangeShapeType="1"/>
          </p:cNvSpPr>
          <p:nvPr/>
        </p:nvSpPr>
        <p:spPr bwMode="auto">
          <a:xfrm flipV="1">
            <a:off x="1066800" y="3810000"/>
            <a:ext cx="990600" cy="228600"/>
          </a:xfrm>
          <a:prstGeom prst="line">
            <a:avLst/>
          </a:prstGeom>
          <a:noFill/>
          <a:ln w="9525">
            <a:solidFill>
              <a:schemeClr val="tx1"/>
            </a:solidFill>
            <a:round/>
            <a:headEnd/>
            <a:tailEnd/>
          </a:ln>
        </p:spPr>
        <p:txBody>
          <a:bodyPr/>
          <a:lstStyle/>
          <a:p>
            <a:endParaRPr lang="en-US"/>
          </a:p>
        </p:txBody>
      </p:sp>
      <p:grpSp>
        <p:nvGrpSpPr>
          <p:cNvPr id="113666" name="Organization Chart 4"/>
          <p:cNvGrpSpPr>
            <a:grpSpLocks/>
          </p:cNvGrpSpPr>
          <p:nvPr/>
        </p:nvGrpSpPr>
        <p:grpSpPr bwMode="auto">
          <a:xfrm>
            <a:off x="1524000" y="2227263"/>
            <a:ext cx="6911975" cy="3487737"/>
            <a:chOff x="1152" y="1298"/>
            <a:chExt cx="6224" cy="2222"/>
          </a:xfrm>
        </p:grpSpPr>
        <p:sp>
          <p:nvSpPr>
            <p:cNvPr id="113667" name="AutoShape 5"/>
            <p:cNvSpPr>
              <a:spLocks noChangeAspect="1" noChangeArrowheads="1" noTextEdit="1"/>
            </p:cNvSpPr>
            <p:nvPr/>
          </p:nvSpPr>
          <p:spPr bwMode="auto">
            <a:xfrm>
              <a:off x="1152" y="1298"/>
              <a:ext cx="6224" cy="2222"/>
            </a:xfrm>
            <a:prstGeom prst="rect">
              <a:avLst/>
            </a:prstGeom>
            <a:solidFill>
              <a:srgbClr val="FFFFFF"/>
            </a:solidFill>
          </p:spPr>
          <p:txBody>
            <a:bodyPr vert="horz" wrap="square" lIns="91440" tIns="45720" rIns="91440" bIns="45720" numCol="1" anchor="t" anchorCtr="0" compatLnSpc="1">
              <a:prstTxWarp prst="textNoShape">
                <a:avLst/>
              </a:prstTxWarp>
            </a:bodyPr>
            <a:lstStyle/>
            <a:p>
              <a:endParaRPr lang="en-US"/>
            </a:p>
          </p:txBody>
        </p:sp>
        <p:cxnSp>
          <p:nvCxnSpPr>
            <p:cNvPr id="113668" name="_s113668"/>
            <p:cNvCxnSpPr>
              <a:cxnSpLocks noChangeShapeType="1"/>
              <a:stCxn id="113696" idx="0"/>
              <a:endCxn id="113694" idx="2"/>
            </p:cNvCxnSpPr>
            <p:nvPr/>
          </p:nvCxnSpPr>
          <p:spPr bwMode="auto">
            <a:xfrm rot="5400000" flipH="1">
              <a:off x="2289" y="2158"/>
              <a:ext cx="99" cy="502"/>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13669" name="_s113669"/>
            <p:cNvCxnSpPr>
              <a:cxnSpLocks noChangeShapeType="1"/>
              <a:stCxn id="113695" idx="0"/>
              <a:endCxn id="113694" idx="2"/>
            </p:cNvCxnSpPr>
            <p:nvPr/>
          </p:nvCxnSpPr>
          <p:spPr bwMode="auto">
            <a:xfrm rot="16200000">
              <a:off x="1786" y="2157"/>
              <a:ext cx="99" cy="504"/>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13670" name="_s113670"/>
            <p:cNvCxnSpPr>
              <a:cxnSpLocks noChangeShapeType="1"/>
              <a:stCxn id="113694" idx="3"/>
              <a:endCxn id="113682" idx="2"/>
            </p:cNvCxnSpPr>
            <p:nvPr/>
          </p:nvCxnSpPr>
          <p:spPr bwMode="auto">
            <a:xfrm flipV="1">
              <a:off x="2519" y="1586"/>
              <a:ext cx="647" cy="629"/>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13671" name="_s113671"/>
            <p:cNvCxnSpPr>
              <a:cxnSpLocks noChangeShapeType="1"/>
              <a:stCxn id="113693" idx="1"/>
              <a:endCxn id="113682" idx="2"/>
            </p:cNvCxnSpPr>
            <p:nvPr/>
          </p:nvCxnSpPr>
          <p:spPr bwMode="auto">
            <a:xfrm rot="10800000">
              <a:off x="3166" y="1586"/>
              <a:ext cx="145" cy="243"/>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13672" name="_s113672"/>
            <p:cNvCxnSpPr>
              <a:cxnSpLocks noChangeShapeType="1"/>
              <a:stCxn id="113692" idx="0"/>
              <a:endCxn id="113685" idx="2"/>
            </p:cNvCxnSpPr>
            <p:nvPr/>
          </p:nvCxnSpPr>
          <p:spPr bwMode="auto">
            <a:xfrm rot="5400000" flipH="1">
              <a:off x="5635" y="1924"/>
              <a:ext cx="99" cy="2518"/>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13673" name="_s113673"/>
            <p:cNvCxnSpPr>
              <a:cxnSpLocks noChangeShapeType="1"/>
              <a:stCxn id="113691" idx="3"/>
              <a:endCxn id="113682" idx="2"/>
            </p:cNvCxnSpPr>
            <p:nvPr/>
          </p:nvCxnSpPr>
          <p:spPr bwMode="auto">
            <a:xfrm flipV="1">
              <a:off x="2519" y="1586"/>
              <a:ext cx="647" cy="243"/>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13674" name="_s113674"/>
            <p:cNvCxnSpPr>
              <a:cxnSpLocks noChangeShapeType="1"/>
              <a:stCxn id="113690" idx="0"/>
              <a:endCxn id="113685" idx="2"/>
            </p:cNvCxnSpPr>
            <p:nvPr/>
          </p:nvCxnSpPr>
          <p:spPr bwMode="auto">
            <a:xfrm rot="5400000" flipH="1">
              <a:off x="5133" y="2426"/>
              <a:ext cx="99" cy="1513"/>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13675" name="_s113675"/>
            <p:cNvCxnSpPr>
              <a:cxnSpLocks noChangeShapeType="1"/>
              <a:stCxn id="113689" idx="0"/>
              <a:endCxn id="113685" idx="2"/>
            </p:cNvCxnSpPr>
            <p:nvPr/>
          </p:nvCxnSpPr>
          <p:spPr bwMode="auto">
            <a:xfrm rot="5400000" flipH="1">
              <a:off x="4629" y="2930"/>
              <a:ext cx="99" cy="506"/>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13676" name="_s113676"/>
            <p:cNvCxnSpPr>
              <a:cxnSpLocks noChangeShapeType="1"/>
              <a:stCxn id="113688" idx="0"/>
              <a:endCxn id="113685" idx="2"/>
            </p:cNvCxnSpPr>
            <p:nvPr/>
          </p:nvCxnSpPr>
          <p:spPr bwMode="auto">
            <a:xfrm rot="16200000">
              <a:off x="4125" y="2932"/>
              <a:ext cx="99" cy="502"/>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13677" name="_s113677"/>
            <p:cNvCxnSpPr>
              <a:cxnSpLocks noChangeShapeType="1"/>
              <a:stCxn id="113687" idx="0"/>
              <a:endCxn id="113685" idx="2"/>
            </p:cNvCxnSpPr>
            <p:nvPr/>
          </p:nvCxnSpPr>
          <p:spPr bwMode="auto">
            <a:xfrm rot="16200000">
              <a:off x="3621" y="2428"/>
              <a:ext cx="99" cy="1510"/>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13678" name="_s113678"/>
            <p:cNvCxnSpPr>
              <a:cxnSpLocks noChangeShapeType="1"/>
              <a:stCxn id="113686" idx="0"/>
              <a:endCxn id="113685" idx="2"/>
            </p:cNvCxnSpPr>
            <p:nvPr/>
          </p:nvCxnSpPr>
          <p:spPr bwMode="auto">
            <a:xfrm rot="16200000">
              <a:off x="3117" y="1923"/>
              <a:ext cx="99" cy="2519"/>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13679" name="_s113679"/>
            <p:cNvCxnSpPr>
              <a:cxnSpLocks noChangeShapeType="1"/>
              <a:stCxn id="113685" idx="0"/>
              <a:endCxn id="113682" idx="2"/>
            </p:cNvCxnSpPr>
            <p:nvPr/>
          </p:nvCxnSpPr>
          <p:spPr bwMode="auto">
            <a:xfrm rot="5400000" flipH="1">
              <a:off x="3166" y="1586"/>
              <a:ext cx="1259" cy="1260"/>
            </a:xfrm>
            <a:prstGeom prst="bentConnector3">
              <a:avLst>
                <a:gd name="adj1" fmla="val 3935"/>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13680" name="_s113680"/>
            <p:cNvCxnSpPr>
              <a:cxnSpLocks noChangeShapeType="1"/>
              <a:stCxn id="113684" idx="0"/>
              <a:endCxn id="113682" idx="2"/>
            </p:cNvCxnSpPr>
            <p:nvPr/>
          </p:nvCxnSpPr>
          <p:spPr bwMode="auto">
            <a:xfrm rot="16200000">
              <a:off x="2411" y="2091"/>
              <a:ext cx="1259" cy="250"/>
            </a:xfrm>
            <a:prstGeom prst="bentConnector3">
              <a:avLst>
                <a:gd name="adj1" fmla="val 3935"/>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13681" name="_s113681"/>
            <p:cNvCxnSpPr>
              <a:cxnSpLocks noChangeShapeType="1"/>
              <a:stCxn id="113683" idx="0"/>
              <a:endCxn id="113682" idx="2"/>
            </p:cNvCxnSpPr>
            <p:nvPr/>
          </p:nvCxnSpPr>
          <p:spPr bwMode="auto">
            <a:xfrm rot="16200000">
              <a:off x="1907" y="1586"/>
              <a:ext cx="1259" cy="1259"/>
            </a:xfrm>
            <a:prstGeom prst="bentConnector3">
              <a:avLst>
                <a:gd name="adj1" fmla="val 3935"/>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113682" name="_s113682"/>
            <p:cNvSpPr>
              <a:spLocks noChangeArrowheads="1"/>
            </p:cNvSpPr>
            <p:nvPr/>
          </p:nvSpPr>
          <p:spPr bwMode="auto">
            <a:xfrm>
              <a:off x="2734" y="1298"/>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a:ln>
                    <a:noFill/>
                  </a:ln>
                  <a:solidFill>
                    <a:schemeClr val="tx1"/>
                  </a:solidFill>
                  <a:effectLst/>
                  <a:latin typeface="Arial" charset="0"/>
                  <a:ea typeface="ＭＳ Ｐゴシック" charset="0"/>
                </a:rPr>
                <a:t>HQ</a:t>
              </a:r>
            </a:p>
          </p:txBody>
        </p:sp>
        <p:sp>
          <p:nvSpPr>
            <p:cNvPr id="113683" name="_s113683"/>
            <p:cNvSpPr>
              <a:spLocks noChangeArrowheads="1"/>
            </p:cNvSpPr>
            <p:nvPr/>
          </p:nvSpPr>
          <p:spPr bwMode="auto">
            <a:xfrm>
              <a:off x="1475" y="2845"/>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a:ln>
                    <a:noFill/>
                  </a:ln>
                  <a:solidFill>
                    <a:schemeClr val="tx1"/>
                  </a:solidFill>
                  <a:effectLst/>
                  <a:latin typeface="Arial" charset="0"/>
                  <a:ea typeface="ＭＳ Ｐゴシック" charset="0"/>
                </a:rPr>
                <a:t>MSC</a:t>
              </a:r>
            </a:p>
          </p:txBody>
        </p:sp>
        <p:sp>
          <p:nvSpPr>
            <p:cNvPr id="113684" name="_s113684"/>
            <p:cNvSpPr>
              <a:spLocks noChangeArrowheads="1"/>
            </p:cNvSpPr>
            <p:nvPr/>
          </p:nvSpPr>
          <p:spPr bwMode="auto">
            <a:xfrm>
              <a:off x="2483" y="2845"/>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a:ln>
                    <a:noFill/>
                  </a:ln>
                  <a:solidFill>
                    <a:schemeClr val="tx1"/>
                  </a:solidFill>
                  <a:effectLst/>
                  <a:latin typeface="Arial" charset="0"/>
                  <a:ea typeface="ＭＳ Ｐゴシック" charset="0"/>
                </a:rPr>
                <a:t>MSC</a:t>
              </a:r>
            </a:p>
          </p:txBody>
        </p:sp>
        <p:sp>
          <p:nvSpPr>
            <p:cNvPr id="113685" name="_s113685"/>
            <p:cNvSpPr>
              <a:spLocks noChangeArrowheads="1"/>
            </p:cNvSpPr>
            <p:nvPr/>
          </p:nvSpPr>
          <p:spPr bwMode="auto">
            <a:xfrm>
              <a:off x="3993" y="2845"/>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a:ln>
                    <a:noFill/>
                  </a:ln>
                  <a:solidFill>
                    <a:schemeClr val="tx1"/>
                  </a:solidFill>
                  <a:effectLst/>
                  <a:latin typeface="Arial" charset="0"/>
                  <a:ea typeface="ＭＳ Ｐゴシック" charset="0"/>
                </a:rPr>
                <a:t>MSC</a:t>
              </a:r>
            </a:p>
          </p:txBody>
        </p:sp>
        <p:sp>
          <p:nvSpPr>
            <p:cNvPr id="113686" name="_s113686"/>
            <p:cNvSpPr>
              <a:spLocks noChangeArrowheads="1"/>
            </p:cNvSpPr>
            <p:nvPr/>
          </p:nvSpPr>
          <p:spPr bwMode="auto">
            <a:xfrm>
              <a:off x="1475" y="3232"/>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a:ln>
                    <a:noFill/>
                  </a:ln>
                  <a:solidFill>
                    <a:schemeClr val="tx1"/>
                  </a:solidFill>
                  <a:effectLst/>
                  <a:latin typeface="Arial" charset="0"/>
                  <a:ea typeface="ＭＳ Ｐゴシック" charset="0"/>
                </a:rPr>
                <a:t>DISTRICT</a:t>
              </a:r>
            </a:p>
          </p:txBody>
        </p:sp>
        <p:sp>
          <p:nvSpPr>
            <p:cNvPr id="113687" name="_s113687"/>
            <p:cNvSpPr>
              <a:spLocks noChangeArrowheads="1"/>
            </p:cNvSpPr>
            <p:nvPr/>
          </p:nvSpPr>
          <p:spPr bwMode="auto">
            <a:xfrm>
              <a:off x="2483" y="3232"/>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a:ln>
                    <a:noFill/>
                  </a:ln>
                  <a:solidFill>
                    <a:schemeClr val="tx1"/>
                  </a:solidFill>
                  <a:effectLst/>
                  <a:latin typeface="Arial" charset="0"/>
                  <a:ea typeface="ＭＳ Ｐゴシック" charset="0"/>
                </a:rPr>
                <a:t>DISTRICT</a:t>
              </a:r>
            </a:p>
          </p:txBody>
        </p:sp>
        <p:sp>
          <p:nvSpPr>
            <p:cNvPr id="113688" name="_s113688"/>
            <p:cNvSpPr>
              <a:spLocks noChangeArrowheads="1"/>
            </p:cNvSpPr>
            <p:nvPr/>
          </p:nvSpPr>
          <p:spPr bwMode="auto">
            <a:xfrm>
              <a:off x="3491" y="3232"/>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a:ln>
                    <a:noFill/>
                  </a:ln>
                  <a:solidFill>
                    <a:schemeClr val="tx1"/>
                  </a:solidFill>
                  <a:effectLst/>
                  <a:latin typeface="Arial" charset="0"/>
                  <a:ea typeface="ＭＳ Ｐゴシック" charset="0"/>
                </a:rPr>
                <a:t>DISTRICT</a:t>
              </a:r>
            </a:p>
          </p:txBody>
        </p:sp>
        <p:sp>
          <p:nvSpPr>
            <p:cNvPr id="113689" name="_s113689"/>
            <p:cNvSpPr>
              <a:spLocks noChangeArrowheads="1"/>
            </p:cNvSpPr>
            <p:nvPr/>
          </p:nvSpPr>
          <p:spPr bwMode="auto">
            <a:xfrm>
              <a:off x="4499" y="3232"/>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a:ln>
                    <a:noFill/>
                  </a:ln>
                  <a:solidFill>
                    <a:schemeClr val="tx1"/>
                  </a:solidFill>
                  <a:effectLst/>
                  <a:latin typeface="Arial" charset="0"/>
                  <a:ea typeface="ＭＳ Ｐゴシック" charset="0"/>
                </a:rPr>
                <a:t>DISTRICT</a:t>
              </a:r>
            </a:p>
          </p:txBody>
        </p:sp>
        <p:sp>
          <p:nvSpPr>
            <p:cNvPr id="113690" name="_s113690"/>
            <p:cNvSpPr>
              <a:spLocks noChangeArrowheads="1"/>
            </p:cNvSpPr>
            <p:nvPr/>
          </p:nvSpPr>
          <p:spPr bwMode="auto">
            <a:xfrm>
              <a:off x="5507" y="3232"/>
              <a:ext cx="862"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a:ln>
                    <a:noFill/>
                  </a:ln>
                  <a:solidFill>
                    <a:schemeClr val="tx1"/>
                  </a:solidFill>
                  <a:effectLst/>
                  <a:latin typeface="Arial" charset="0"/>
                  <a:ea typeface="ＭＳ Ｐゴシック" charset="0"/>
                </a:rPr>
                <a:t>DISTRICT</a:t>
              </a:r>
            </a:p>
          </p:txBody>
        </p:sp>
        <p:sp>
          <p:nvSpPr>
            <p:cNvPr id="113691" name="_s113691"/>
            <p:cNvSpPr>
              <a:spLocks noChangeArrowheads="1"/>
            </p:cNvSpPr>
            <p:nvPr/>
          </p:nvSpPr>
          <p:spPr bwMode="auto">
            <a:xfrm>
              <a:off x="1656" y="1685"/>
              <a:ext cx="863" cy="288"/>
            </a:xfrm>
            <a:prstGeom prst="roundRect">
              <a:avLst>
                <a:gd name="adj" fmla="val 16667"/>
              </a:avLst>
            </a:prstGeom>
            <a:solidFill>
              <a:schemeClr val="folHlink"/>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a:ln>
                    <a:noFill/>
                  </a:ln>
                  <a:solidFill>
                    <a:schemeClr val="tx1"/>
                  </a:solidFill>
                  <a:effectLst/>
                  <a:latin typeface="Arial" charset="0"/>
                  <a:ea typeface="ＭＳ Ｐゴシック" charset="0"/>
                </a:rPr>
                <a:t>Steering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a:ln>
                    <a:noFill/>
                  </a:ln>
                  <a:solidFill>
                    <a:schemeClr val="tx1"/>
                  </a:solidFill>
                  <a:effectLst/>
                  <a:latin typeface="Arial" charset="0"/>
                  <a:ea typeface="ＭＳ Ｐゴシック" charset="0"/>
                </a:rPr>
                <a:t>Committee</a:t>
              </a:r>
            </a:p>
          </p:txBody>
        </p:sp>
        <p:sp>
          <p:nvSpPr>
            <p:cNvPr id="113692" name="_s113692"/>
            <p:cNvSpPr>
              <a:spLocks noChangeArrowheads="1"/>
            </p:cNvSpPr>
            <p:nvPr/>
          </p:nvSpPr>
          <p:spPr bwMode="auto">
            <a:xfrm>
              <a:off x="6513" y="3232"/>
              <a:ext cx="863"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a:ln>
                    <a:noFill/>
                  </a:ln>
                  <a:solidFill>
                    <a:schemeClr val="tx1"/>
                  </a:solidFill>
                  <a:effectLst/>
                  <a:latin typeface="Arial" charset="0"/>
                  <a:ea typeface="ＭＳ Ｐゴシック" charset="0"/>
                </a:rPr>
                <a:t>DISTRICT</a:t>
              </a:r>
            </a:p>
          </p:txBody>
        </p:sp>
        <p:sp>
          <p:nvSpPr>
            <p:cNvPr id="113693" name="_s113693"/>
            <p:cNvSpPr>
              <a:spLocks noChangeArrowheads="1"/>
            </p:cNvSpPr>
            <p:nvPr/>
          </p:nvSpPr>
          <p:spPr bwMode="auto">
            <a:xfrm>
              <a:off x="3310" y="1685"/>
              <a:ext cx="864" cy="288"/>
            </a:xfrm>
            <a:prstGeom prst="roundRect">
              <a:avLst>
                <a:gd name="adj" fmla="val 16667"/>
              </a:avLst>
            </a:prstGeom>
            <a:solidFill>
              <a:schemeClr val="folHlink"/>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0"/>
                </a:rPr>
                <a:t>Senior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0"/>
                </a:rPr>
                <a:t>Oversight </a:t>
              </a:r>
            </a:p>
          </p:txBody>
        </p:sp>
        <p:sp>
          <p:nvSpPr>
            <p:cNvPr id="113694" name="_s113694"/>
            <p:cNvSpPr>
              <a:spLocks noChangeArrowheads="1"/>
            </p:cNvSpPr>
            <p:nvPr/>
          </p:nvSpPr>
          <p:spPr bwMode="auto">
            <a:xfrm>
              <a:off x="1656" y="2072"/>
              <a:ext cx="863" cy="287"/>
            </a:xfrm>
            <a:prstGeom prst="roundRect">
              <a:avLst>
                <a:gd name="adj" fmla="val 16667"/>
              </a:avLst>
            </a:prstGeom>
            <a:solidFill>
              <a:schemeClr val="bg2"/>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ＭＳ Ｐゴシック" charset="0"/>
                </a:rPr>
                <a:t>Risk</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ＭＳ Ｐゴシック" charset="0"/>
                </a:rPr>
                <a:t>Management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ea typeface="ＭＳ Ｐゴシック" charset="0"/>
                </a:rPr>
                <a:t>Center</a:t>
              </a:r>
            </a:p>
          </p:txBody>
        </p:sp>
        <p:sp>
          <p:nvSpPr>
            <p:cNvPr id="113695" name="_s113695" descr="Wide upward diagonal"/>
            <p:cNvSpPr>
              <a:spLocks noChangeArrowheads="1"/>
            </p:cNvSpPr>
            <p:nvPr/>
          </p:nvSpPr>
          <p:spPr bwMode="auto">
            <a:xfrm>
              <a:off x="1152" y="2458"/>
              <a:ext cx="863" cy="288"/>
            </a:xfrm>
            <a:prstGeom prst="roundRect">
              <a:avLst>
                <a:gd name="adj" fmla="val 16667"/>
              </a:avLst>
            </a:prstGeom>
            <a:blipFill dpi="0" rotWithShape="0">
              <a:blip r:embed="rId2"/>
              <a:srcRect/>
              <a:tile tx="0" ty="0" sx="100000" sy="100000" flip="none" algn="tl"/>
            </a:bli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0"/>
                </a:rPr>
                <a:t>RRDX</a:t>
              </a:r>
            </a:p>
          </p:txBody>
        </p:sp>
        <p:sp>
          <p:nvSpPr>
            <p:cNvPr id="113696" name="_s113696" descr="Wide upward diagonal"/>
            <p:cNvSpPr>
              <a:spLocks noChangeArrowheads="1"/>
            </p:cNvSpPr>
            <p:nvPr/>
          </p:nvSpPr>
          <p:spPr bwMode="auto">
            <a:xfrm>
              <a:off x="2159" y="2458"/>
              <a:ext cx="863" cy="287"/>
            </a:xfrm>
            <a:prstGeom prst="roundRect">
              <a:avLst>
                <a:gd name="adj" fmla="val 16667"/>
              </a:avLst>
            </a:prstGeom>
            <a:blipFill dpi="0" rotWithShape="0">
              <a:blip r:embed="rId2"/>
              <a:srcRect/>
              <a:tile tx="0" ty="0" sx="100000" sy="100000" flip="none" algn="tl"/>
            </a:blip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0"/>
                </a:rPr>
                <a:t>Consequence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0"/>
                </a:rPr>
                <a:t>Production</a:t>
              </a:r>
            </a:p>
          </p:txBody>
        </p:sp>
      </p:grpSp>
      <p:sp>
        <p:nvSpPr>
          <p:cNvPr id="7204" name="Text Box 35"/>
          <p:cNvSpPr txBox="1">
            <a:spLocks noChangeArrowheads="1"/>
          </p:cNvSpPr>
          <p:nvPr/>
        </p:nvSpPr>
        <p:spPr bwMode="auto">
          <a:xfrm>
            <a:off x="4973765" y="1765518"/>
            <a:ext cx="4246435" cy="1815882"/>
          </a:xfrm>
          <a:prstGeom prst="rect">
            <a:avLst/>
          </a:prstGeom>
          <a:solidFill>
            <a:srgbClr val="FFFFFF"/>
          </a:solidFill>
          <a:ln w="9525">
            <a:solidFill>
              <a:schemeClr val="tx1"/>
            </a:solidFill>
            <a:miter lim="800000"/>
            <a:headEnd/>
            <a:tailEnd/>
          </a:ln>
        </p:spPr>
        <p:txBody>
          <a:bodyPr wrap="square">
            <a:spAutoFit/>
          </a:bodyPr>
          <a:lstStyle/>
          <a:p>
            <a:r>
              <a:rPr lang="en-US" sz="1400" dirty="0"/>
              <a:t>Steve Stockton, </a:t>
            </a:r>
            <a:r>
              <a:rPr lang="en-US" sz="1400" dirty="0" smtClean="0"/>
              <a:t> </a:t>
            </a:r>
            <a:r>
              <a:rPr lang="en-US" sz="1400" dirty="0" err="1" smtClean="0"/>
              <a:t>Chefe</a:t>
            </a:r>
            <a:r>
              <a:rPr lang="en-US" sz="1400" dirty="0" smtClean="0"/>
              <a:t>, </a:t>
            </a:r>
            <a:r>
              <a:rPr lang="en-US" sz="1400" dirty="0" err="1" smtClean="0"/>
              <a:t>Obras</a:t>
            </a:r>
            <a:r>
              <a:rPr lang="en-US" sz="1400" dirty="0" smtClean="0"/>
              <a:t> </a:t>
            </a:r>
            <a:r>
              <a:rPr lang="en-US" sz="1400" dirty="0" err="1" smtClean="0"/>
              <a:t>Civis</a:t>
            </a:r>
            <a:endParaRPr lang="en-US" sz="1400" dirty="0" smtClean="0"/>
          </a:p>
          <a:p>
            <a:r>
              <a:rPr lang="en-US" sz="1400" dirty="0" smtClean="0"/>
              <a:t>James Dalton, </a:t>
            </a:r>
            <a:r>
              <a:rPr lang="en-US" sz="1400" dirty="0" err="1" smtClean="0"/>
              <a:t>Chefe</a:t>
            </a:r>
            <a:r>
              <a:rPr lang="en-US" sz="1400" dirty="0" smtClean="0"/>
              <a:t>, </a:t>
            </a:r>
            <a:r>
              <a:rPr lang="en-US" sz="1400" dirty="0" err="1" smtClean="0"/>
              <a:t>Engenharia</a:t>
            </a:r>
            <a:r>
              <a:rPr lang="en-US" sz="1400" dirty="0" smtClean="0"/>
              <a:t> e </a:t>
            </a:r>
            <a:r>
              <a:rPr lang="en-US" sz="1400" dirty="0" err="1" smtClean="0"/>
              <a:t>Construção</a:t>
            </a:r>
            <a:endParaRPr lang="en-US" sz="1400" dirty="0" smtClean="0"/>
          </a:p>
          <a:p>
            <a:r>
              <a:rPr lang="en-US" sz="1400" dirty="0" smtClean="0"/>
              <a:t>Eric </a:t>
            </a:r>
            <a:r>
              <a:rPr lang="en-US" sz="1400" dirty="0"/>
              <a:t>Halpin, </a:t>
            </a:r>
            <a:r>
              <a:rPr lang="en-US" sz="1400" dirty="0" err="1" smtClean="0"/>
              <a:t>Assistente</a:t>
            </a:r>
            <a:r>
              <a:rPr lang="en-US" sz="1400" dirty="0" smtClean="0"/>
              <a:t> Especial </a:t>
            </a:r>
            <a:r>
              <a:rPr lang="en-US" sz="1400" dirty="0" err="1" smtClean="0"/>
              <a:t>em</a:t>
            </a:r>
            <a:r>
              <a:rPr lang="en-US" sz="1400" dirty="0" smtClean="0"/>
              <a:t> </a:t>
            </a:r>
            <a:r>
              <a:rPr lang="en-US" sz="1400" dirty="0" err="1" smtClean="0"/>
              <a:t>Segurança</a:t>
            </a:r>
            <a:r>
              <a:rPr lang="en-US" sz="1400" dirty="0" smtClean="0"/>
              <a:t> de </a:t>
            </a:r>
            <a:r>
              <a:rPr lang="en-US" sz="1400" dirty="0" err="1" smtClean="0"/>
              <a:t>Barragens</a:t>
            </a:r>
            <a:endParaRPr lang="en-US" sz="1400" dirty="0"/>
          </a:p>
          <a:p>
            <a:r>
              <a:rPr lang="en-US" sz="1400" dirty="0" smtClean="0"/>
              <a:t>Barb Schuelke, </a:t>
            </a:r>
            <a:r>
              <a:rPr lang="en-US" sz="1400" dirty="0" err="1" smtClean="0"/>
              <a:t>Gerente</a:t>
            </a:r>
            <a:r>
              <a:rPr lang="en-US" sz="1400" dirty="0" smtClean="0"/>
              <a:t> </a:t>
            </a:r>
            <a:r>
              <a:rPr lang="en-US" sz="1400" dirty="0" err="1" smtClean="0"/>
              <a:t>Nacional</a:t>
            </a:r>
            <a:r>
              <a:rPr lang="en-US" sz="1400" dirty="0" smtClean="0"/>
              <a:t> de </a:t>
            </a:r>
            <a:r>
              <a:rPr lang="en-US" sz="1400" dirty="0" err="1" smtClean="0"/>
              <a:t>Segurança</a:t>
            </a:r>
            <a:r>
              <a:rPr lang="en-US" sz="1400" dirty="0" smtClean="0"/>
              <a:t> de </a:t>
            </a:r>
            <a:r>
              <a:rPr lang="en-US" sz="1400" dirty="0" err="1" smtClean="0"/>
              <a:t>Barragens</a:t>
            </a:r>
            <a:endParaRPr lang="en-US" sz="1400" dirty="0" smtClean="0"/>
          </a:p>
          <a:p>
            <a:r>
              <a:rPr lang="en-US" sz="1400" dirty="0" smtClean="0"/>
              <a:t>Tammy </a:t>
            </a:r>
            <a:r>
              <a:rPr lang="en-US" sz="1400" dirty="0" err="1" smtClean="0"/>
              <a:t>Conforti</a:t>
            </a:r>
            <a:r>
              <a:rPr lang="en-US" sz="1400" dirty="0" smtClean="0"/>
              <a:t>, </a:t>
            </a:r>
            <a:r>
              <a:rPr lang="en-US" sz="1400" dirty="0" err="1" smtClean="0"/>
              <a:t>Gerente</a:t>
            </a:r>
            <a:r>
              <a:rPr lang="en-US" sz="1400" dirty="0" smtClean="0"/>
              <a:t> de </a:t>
            </a:r>
            <a:r>
              <a:rPr lang="en-US" sz="1400" dirty="0" err="1" smtClean="0"/>
              <a:t>Programa</a:t>
            </a:r>
            <a:r>
              <a:rPr lang="en-US" sz="1400" dirty="0" smtClean="0"/>
              <a:t> </a:t>
            </a:r>
            <a:r>
              <a:rPr lang="en-US" sz="1400" dirty="0" err="1" smtClean="0"/>
              <a:t>Nacional</a:t>
            </a:r>
            <a:r>
              <a:rPr lang="en-US" sz="1400" dirty="0" smtClean="0"/>
              <a:t> de </a:t>
            </a:r>
            <a:r>
              <a:rPr lang="en-US" sz="1400" dirty="0" err="1" smtClean="0"/>
              <a:t>Segurança</a:t>
            </a:r>
            <a:r>
              <a:rPr lang="en-US" sz="1400" dirty="0" smtClean="0"/>
              <a:t> de </a:t>
            </a:r>
            <a:r>
              <a:rPr lang="en-US" sz="1400" dirty="0" err="1" smtClean="0"/>
              <a:t>Diques</a:t>
            </a:r>
            <a:endParaRPr lang="en-US" sz="1400" dirty="0" smtClean="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0"/>
          </p:nvPr>
        </p:nvSpPr>
        <p:spPr>
          <a:noFill/>
        </p:spPr>
        <p:txBody>
          <a:bodyPr/>
          <a:lstStyle/>
          <a:p>
            <a:fld id="{B1590CF9-8F80-440D-9131-07C38A510A85}" type="slidenum">
              <a:rPr lang="en-US" smtClean="0">
                <a:latin typeface="Arial" charset="0"/>
              </a:rPr>
              <a:pPr/>
              <a:t>32</a:t>
            </a:fld>
            <a:endParaRPr lang="en-US" smtClean="0">
              <a:latin typeface="Arial" charset="0"/>
            </a:endParaRPr>
          </a:p>
        </p:txBody>
      </p:sp>
      <p:sp>
        <p:nvSpPr>
          <p:cNvPr id="65539" name="Rectangle 2"/>
          <p:cNvSpPr>
            <a:spLocks noGrp="1" noChangeArrowheads="1"/>
          </p:cNvSpPr>
          <p:nvPr>
            <p:ph type="title"/>
          </p:nvPr>
        </p:nvSpPr>
        <p:spPr>
          <a:xfrm>
            <a:off x="457200" y="228600"/>
            <a:ext cx="8229600" cy="1447800"/>
          </a:xfrm>
        </p:spPr>
        <p:txBody>
          <a:bodyPr/>
          <a:lstStyle/>
          <a:p>
            <a:pPr eaLnBrk="1" hangingPunct="1"/>
            <a:r>
              <a:rPr lang="pt-BR" sz="4000" b="1" noProof="0" dirty="0" smtClean="0"/>
              <a:t>Resumo de Papéis e Responsabilidades</a:t>
            </a:r>
          </a:p>
        </p:txBody>
      </p:sp>
      <p:sp>
        <p:nvSpPr>
          <p:cNvPr id="65540" name="Rectangle 3"/>
          <p:cNvSpPr>
            <a:spLocks noGrp="1" noChangeArrowheads="1"/>
          </p:cNvSpPr>
          <p:nvPr>
            <p:ph type="body" idx="1"/>
          </p:nvPr>
        </p:nvSpPr>
        <p:spPr/>
        <p:txBody>
          <a:bodyPr/>
          <a:lstStyle/>
          <a:p>
            <a:pPr eaLnBrk="1" hangingPunct="1">
              <a:lnSpc>
                <a:spcPct val="80000"/>
              </a:lnSpc>
            </a:pPr>
            <a:r>
              <a:rPr lang="pt-BR" sz="2000" noProof="0" dirty="0" smtClean="0"/>
              <a:t>A maioria dos papéis e responsabilidades dos principais profissionais na área de segurança </a:t>
            </a:r>
            <a:r>
              <a:rPr lang="pt-BR" sz="2000" noProof="0" dirty="0" err="1" smtClean="0"/>
              <a:t>d</a:t>
            </a:r>
            <a:r>
              <a:rPr lang="pt-BR" sz="2000" dirty="0" smtClean="0"/>
              <a:t>e barragens é basicamente igual que era antes</a:t>
            </a:r>
            <a:r>
              <a:rPr lang="pt-BR" sz="2000" noProof="0" dirty="0" smtClean="0"/>
              <a:t>.  </a:t>
            </a:r>
            <a:r>
              <a:rPr lang="pt-BR" sz="2000" dirty="0" smtClean="0"/>
              <a:t>Uma grande diferença é a criação do Centro de Gerenciamento de Riscos</a:t>
            </a:r>
            <a:r>
              <a:rPr lang="pt-BR" sz="2000" noProof="0" dirty="0" smtClean="0"/>
              <a:t>.  </a:t>
            </a:r>
          </a:p>
          <a:p>
            <a:pPr eaLnBrk="1" hangingPunct="1">
              <a:lnSpc>
                <a:spcPct val="80000"/>
              </a:lnSpc>
            </a:pPr>
            <a:endParaRPr lang="pt-BR" sz="2000" noProof="0" dirty="0" smtClean="0"/>
          </a:p>
          <a:p>
            <a:pPr eaLnBrk="1" hangingPunct="1">
              <a:lnSpc>
                <a:spcPct val="80000"/>
              </a:lnSpc>
            </a:pPr>
            <a:r>
              <a:rPr lang="pt-BR" sz="2000" noProof="0" dirty="0" smtClean="0"/>
              <a:t>Comandantes em </a:t>
            </a:r>
            <a:r>
              <a:rPr lang="pt-BR" sz="2000" dirty="0" smtClean="0"/>
              <a:t>cada nível </a:t>
            </a:r>
            <a:r>
              <a:rPr lang="pt-BR" sz="2000" noProof="0" dirty="0" smtClean="0"/>
              <a:t>do USACE ainda têm a responsabilidade final pela segurança das barragens </a:t>
            </a:r>
            <a:r>
              <a:rPr lang="pt-BR" sz="2000" dirty="0" smtClean="0"/>
              <a:t>no âmbito de seus comandos. </a:t>
            </a:r>
          </a:p>
          <a:p>
            <a:pPr marL="0" indent="0" eaLnBrk="1" hangingPunct="1">
              <a:lnSpc>
                <a:spcPct val="80000"/>
              </a:lnSpc>
              <a:buNone/>
            </a:pPr>
            <a:endParaRPr lang="pt-BR" sz="2000" noProof="0" dirty="0" smtClean="0"/>
          </a:p>
          <a:p>
            <a:pPr eaLnBrk="1" hangingPunct="1">
              <a:lnSpc>
                <a:spcPct val="80000"/>
              </a:lnSpc>
            </a:pPr>
            <a:r>
              <a:rPr lang="pt-BR" sz="2000" noProof="0" dirty="0" smtClean="0"/>
              <a:t>Os comandantes exercem esta </a:t>
            </a:r>
            <a:r>
              <a:rPr lang="pt-BR" sz="2000" noProof="0" dirty="0" err="1" smtClean="0"/>
              <a:t>funç</a:t>
            </a:r>
            <a:r>
              <a:rPr lang="pt-BR" sz="2000" dirty="0" err="1" smtClean="0"/>
              <a:t>ão</a:t>
            </a:r>
            <a:r>
              <a:rPr lang="pt-BR" sz="2000" dirty="0" smtClean="0"/>
              <a:t> por intermédio de Oficiais de Segurança de Barragens </a:t>
            </a:r>
            <a:r>
              <a:rPr lang="pt-BR" sz="2000" noProof="0" dirty="0" smtClean="0"/>
              <a:t>nomeados oficialmente em cada nível.</a:t>
            </a:r>
          </a:p>
          <a:p>
            <a:pPr eaLnBrk="1" hangingPunct="1">
              <a:lnSpc>
                <a:spcPct val="80000"/>
              </a:lnSpc>
            </a:pPr>
            <a:endParaRPr lang="pt-BR" sz="2000" noProof="0" dirty="0" smtClean="0"/>
          </a:p>
          <a:p>
            <a:pPr eaLnBrk="1" hangingPunct="1">
              <a:lnSpc>
                <a:spcPct val="80000"/>
              </a:lnSpc>
            </a:pPr>
            <a:r>
              <a:rPr lang="pt-BR" sz="2000" noProof="0" dirty="0" smtClean="0"/>
              <a:t>Pessoal em cargos </a:t>
            </a:r>
            <a:r>
              <a:rPr lang="pt-BR" sz="2000" dirty="0" smtClean="0"/>
              <a:t>importantes </a:t>
            </a:r>
            <a:r>
              <a:rPr lang="pt-BR" sz="2000" noProof="0" dirty="0" smtClean="0"/>
              <a:t>(DSO, DSPM, Assistente Especial, </a:t>
            </a:r>
            <a:r>
              <a:rPr lang="pt-BR" sz="2000" noProof="0" dirty="0" err="1" smtClean="0"/>
              <a:t>etc</a:t>
            </a:r>
            <a:r>
              <a:rPr lang="pt-BR" sz="2000" noProof="0" dirty="0" smtClean="0"/>
              <a:t>…) requer </a:t>
            </a:r>
            <a:r>
              <a:rPr lang="pt-BR" sz="2000" noProof="0" dirty="0" err="1" smtClean="0"/>
              <a:t>qualificaç</a:t>
            </a:r>
            <a:r>
              <a:rPr lang="pt-BR" sz="2000" dirty="0" err="1" smtClean="0"/>
              <a:t>ão</a:t>
            </a:r>
            <a:r>
              <a:rPr lang="pt-BR" sz="2000" dirty="0" smtClean="0"/>
              <a:t> profissional especial</a:t>
            </a:r>
            <a:r>
              <a:rPr lang="pt-BR" sz="2000" noProof="0" dirty="0" smtClean="0"/>
              <a:t>, experiência em segurança de barragens, além de demonstrar capacidade de liderança e gestão.</a:t>
            </a:r>
          </a:p>
          <a:p>
            <a:pPr eaLnBrk="1" hangingPunct="1">
              <a:lnSpc>
                <a:spcPct val="80000"/>
              </a:lnSpc>
            </a:pPr>
            <a:endParaRPr lang="pt-BR" sz="2000" b="1" noProof="0"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0"/>
          </p:nvPr>
        </p:nvSpPr>
        <p:spPr>
          <a:noFill/>
        </p:spPr>
        <p:txBody>
          <a:bodyPr/>
          <a:lstStyle/>
          <a:p>
            <a:fld id="{2B13F826-B481-4922-A8CA-11D0FF3113C9}" type="slidenum">
              <a:rPr lang="en-US" smtClean="0">
                <a:latin typeface="Arial" charset="0"/>
              </a:rPr>
              <a:pPr/>
              <a:t>33</a:t>
            </a:fld>
            <a:endParaRPr lang="en-US" smtClean="0">
              <a:latin typeface="Arial" charset="0"/>
            </a:endParaRPr>
          </a:p>
        </p:txBody>
      </p:sp>
      <p:sp>
        <p:nvSpPr>
          <p:cNvPr id="67587" name="Rectangle 2"/>
          <p:cNvSpPr>
            <a:spLocks noGrp="1" noChangeArrowheads="1"/>
          </p:cNvSpPr>
          <p:nvPr>
            <p:ph type="title"/>
          </p:nvPr>
        </p:nvSpPr>
        <p:spPr>
          <a:xfrm>
            <a:off x="457200" y="1066800"/>
            <a:ext cx="8229600" cy="1143000"/>
          </a:xfrm>
        </p:spPr>
        <p:txBody>
          <a:bodyPr/>
          <a:lstStyle/>
          <a:p>
            <a:pPr eaLnBrk="1" hangingPunct="1"/>
            <a:r>
              <a:rPr lang="pt-BR" sz="4000" b="1" dirty="0" smtClean="0"/>
              <a:t>Resumo de Papéis e Responsabilidades</a:t>
            </a:r>
            <a:endParaRPr lang="pt-BR" sz="4000" b="1" noProof="0" dirty="0" smtClean="0"/>
          </a:p>
        </p:txBody>
      </p:sp>
      <p:sp>
        <p:nvSpPr>
          <p:cNvPr id="67588" name="Rectangle 3"/>
          <p:cNvSpPr>
            <a:spLocks noGrp="1" noChangeArrowheads="1"/>
          </p:cNvSpPr>
          <p:nvPr>
            <p:ph type="body" idx="1"/>
          </p:nvPr>
        </p:nvSpPr>
        <p:spPr>
          <a:xfrm>
            <a:off x="457200" y="2444750"/>
            <a:ext cx="8229600" cy="3681413"/>
          </a:xfrm>
        </p:spPr>
        <p:txBody>
          <a:bodyPr/>
          <a:lstStyle/>
          <a:p>
            <a:pPr eaLnBrk="1" hangingPunct="1"/>
            <a:r>
              <a:rPr lang="pt-BR" sz="2800" dirty="0" smtClean="0"/>
              <a:t>Assistente Especial </a:t>
            </a:r>
            <a:r>
              <a:rPr lang="pt-BR" sz="2800" noProof="0" dirty="0" smtClean="0"/>
              <a:t>para Segurança de Barragens </a:t>
            </a:r>
            <a:r>
              <a:rPr lang="pt-BR" sz="2800" dirty="0" smtClean="0"/>
              <a:t>e Diques</a:t>
            </a:r>
            <a:endParaRPr lang="pt-BR" sz="2800" noProof="0" dirty="0" smtClean="0"/>
          </a:p>
          <a:p>
            <a:pPr lvl="1" eaLnBrk="1" hangingPunct="1"/>
            <a:r>
              <a:rPr lang="pt-BR" sz="2400" noProof="0" dirty="0" smtClean="0"/>
              <a:t>Representa o DSO na execução do programa</a:t>
            </a:r>
          </a:p>
          <a:p>
            <a:pPr lvl="1" eaLnBrk="1" hangingPunct="1"/>
            <a:r>
              <a:rPr lang="pt-BR" sz="2400" noProof="0" dirty="0" smtClean="0"/>
              <a:t>Representa o USACE DSO em propostas orçamentárias</a:t>
            </a:r>
          </a:p>
          <a:p>
            <a:pPr lvl="1" eaLnBrk="1" hangingPunct="1"/>
            <a:r>
              <a:rPr lang="pt-BR" sz="2400" noProof="0" dirty="0" smtClean="0"/>
              <a:t>Preside Comitês </a:t>
            </a:r>
            <a:r>
              <a:rPr lang="pt-BR" sz="2400" dirty="0" smtClean="0"/>
              <a:t>principais </a:t>
            </a:r>
            <a:r>
              <a:rPr lang="pt-BR" sz="2400" noProof="0" dirty="0" smtClean="0"/>
              <a:t>(DSSC, SOG, etc..)</a:t>
            </a:r>
          </a:p>
          <a:p>
            <a:pPr lvl="1" eaLnBrk="1" hangingPunct="1"/>
            <a:r>
              <a:rPr lang="pt-BR" sz="2400" dirty="0" smtClean="0"/>
              <a:t>Assessora o Centro de Gerenciamento de Riscos sobre políticas de SB em termos de prioridades e direção ao Diretor do Centro </a:t>
            </a:r>
            <a:r>
              <a:rPr lang="pt-BR" sz="2400" noProof="0" dirty="0" smtClean="0"/>
              <a:t>RMC</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0"/>
          </p:nvPr>
        </p:nvSpPr>
        <p:spPr>
          <a:noFill/>
        </p:spPr>
        <p:txBody>
          <a:bodyPr/>
          <a:lstStyle/>
          <a:p>
            <a:fld id="{57F6B519-A48C-45F6-9B9B-47738CE09E27}" type="slidenum">
              <a:rPr lang="en-US" smtClean="0">
                <a:latin typeface="Arial" charset="0"/>
              </a:rPr>
              <a:pPr/>
              <a:t>34</a:t>
            </a:fld>
            <a:endParaRPr lang="en-US" smtClean="0">
              <a:latin typeface="Arial" charset="0"/>
            </a:endParaRPr>
          </a:p>
        </p:txBody>
      </p:sp>
      <p:sp>
        <p:nvSpPr>
          <p:cNvPr id="71683" name="Rectangle 2"/>
          <p:cNvSpPr>
            <a:spLocks noGrp="1" noChangeArrowheads="1"/>
          </p:cNvSpPr>
          <p:nvPr>
            <p:ph type="title"/>
          </p:nvPr>
        </p:nvSpPr>
        <p:spPr>
          <a:xfrm>
            <a:off x="-152400" y="152400"/>
            <a:ext cx="9448800" cy="1752600"/>
          </a:xfrm>
        </p:spPr>
        <p:txBody>
          <a:bodyPr/>
          <a:lstStyle/>
          <a:p>
            <a:pPr eaLnBrk="1" hangingPunct="1"/>
            <a:r>
              <a:rPr lang="pt-BR" sz="4000" b="1" noProof="0" dirty="0" smtClean="0"/>
              <a:t>Centro de Gerenciamento de Riscos – Papéis e Responsabilidades</a:t>
            </a:r>
          </a:p>
        </p:txBody>
      </p:sp>
      <p:sp>
        <p:nvSpPr>
          <p:cNvPr id="71684" name="Rectangle 3"/>
          <p:cNvSpPr>
            <a:spLocks noGrp="1" noChangeArrowheads="1"/>
          </p:cNvSpPr>
          <p:nvPr>
            <p:ph type="body" idx="1"/>
          </p:nvPr>
        </p:nvSpPr>
        <p:spPr>
          <a:xfrm>
            <a:off x="457200" y="1828800"/>
            <a:ext cx="8229600" cy="3681413"/>
          </a:xfrm>
        </p:spPr>
        <p:txBody>
          <a:bodyPr/>
          <a:lstStyle/>
          <a:p>
            <a:pPr eaLnBrk="1" hangingPunct="1">
              <a:lnSpc>
                <a:spcPct val="80000"/>
              </a:lnSpc>
            </a:pPr>
            <a:r>
              <a:rPr lang="pt-BR" sz="2400" noProof="0" dirty="0" smtClean="0"/>
              <a:t>Monitora e </a:t>
            </a:r>
            <a:r>
              <a:rPr lang="pt-BR" sz="2400" dirty="0" smtClean="0"/>
              <a:t>presta Garantia de Qualidade quanto ao desempenho de </a:t>
            </a:r>
            <a:r>
              <a:rPr lang="pt-BR" sz="2400" noProof="0" dirty="0" smtClean="0"/>
              <a:t>todo o programa de SB</a:t>
            </a:r>
          </a:p>
          <a:p>
            <a:pPr eaLnBrk="1" hangingPunct="1">
              <a:lnSpc>
                <a:spcPct val="80000"/>
              </a:lnSpc>
            </a:pPr>
            <a:r>
              <a:rPr lang="pt-BR" sz="2400" noProof="0" dirty="0" smtClean="0"/>
              <a:t>Gerencia filas de recursos do DSAC (estabelece prioridades </a:t>
            </a:r>
            <a:r>
              <a:rPr lang="pt-BR" sz="2400" dirty="0" smtClean="0"/>
              <a:t>conjuntamente </a:t>
            </a:r>
            <a:r>
              <a:rPr lang="pt-BR" sz="2400" noProof="0" dirty="0" smtClean="0"/>
              <a:t>com o Assistente Especial e SOG)</a:t>
            </a:r>
          </a:p>
          <a:p>
            <a:pPr eaLnBrk="1" hangingPunct="1">
              <a:lnSpc>
                <a:spcPct val="80000"/>
              </a:lnSpc>
            </a:pPr>
            <a:r>
              <a:rPr lang="pt-BR" sz="2400" noProof="0" dirty="0" smtClean="0"/>
              <a:t>Confere </a:t>
            </a:r>
            <a:r>
              <a:rPr lang="pt-BR" sz="2400" noProof="0" dirty="0" err="1" smtClean="0"/>
              <a:t>consist</a:t>
            </a:r>
            <a:r>
              <a:rPr lang="pt-BR" sz="2400" dirty="0" err="1" smtClean="0"/>
              <a:t>ência</a:t>
            </a:r>
            <a:r>
              <a:rPr lang="pt-BR" sz="2400" dirty="0" smtClean="0"/>
              <a:t> na revisão técnica e supervisão </a:t>
            </a:r>
            <a:r>
              <a:rPr lang="pt-BR" sz="2400" noProof="0" dirty="0" smtClean="0"/>
              <a:t>(</a:t>
            </a:r>
            <a:r>
              <a:rPr lang="pt-BR" sz="2400" noProof="0" dirty="0" err="1" smtClean="0"/>
              <a:t>MIRRs</a:t>
            </a:r>
            <a:r>
              <a:rPr lang="pt-BR" sz="2400" noProof="0" dirty="0" smtClean="0"/>
              <a:t>, Relatórios IE, </a:t>
            </a:r>
            <a:r>
              <a:rPr lang="pt-BR" sz="2400" noProof="0" dirty="0" err="1" smtClean="0"/>
              <a:t>etc</a:t>
            </a:r>
            <a:r>
              <a:rPr lang="pt-BR" sz="2400" noProof="0" dirty="0" smtClean="0"/>
              <a:t>…) </a:t>
            </a:r>
          </a:p>
          <a:p>
            <a:pPr eaLnBrk="1" hangingPunct="1">
              <a:lnSpc>
                <a:spcPct val="80000"/>
              </a:lnSpc>
            </a:pPr>
            <a:r>
              <a:rPr lang="pt-BR" sz="2400" noProof="0" dirty="0" smtClean="0"/>
              <a:t>Mantem programas de tecnologias em segurança de barragens (e.g. Consistência/eficiência na gestão da base de dados) </a:t>
            </a:r>
          </a:p>
          <a:p>
            <a:pPr eaLnBrk="1" hangingPunct="1">
              <a:lnSpc>
                <a:spcPct val="80000"/>
              </a:lnSpc>
            </a:pPr>
            <a:r>
              <a:rPr lang="pt-BR" sz="2400" noProof="0" dirty="0" smtClean="0"/>
              <a:t>Mantém </a:t>
            </a:r>
            <a:r>
              <a:rPr lang="pt-BR" sz="2400" noProof="0" dirty="0" err="1" smtClean="0"/>
              <a:t>compet</a:t>
            </a:r>
            <a:r>
              <a:rPr lang="pt-BR" sz="2400" dirty="0" err="1" smtClean="0"/>
              <a:t>ências</a:t>
            </a:r>
            <a:r>
              <a:rPr lang="pt-BR" sz="2400" dirty="0" smtClean="0"/>
              <a:t> técnicas em segurança de barragens</a:t>
            </a:r>
            <a:endParaRPr lang="pt-BR" sz="2400" noProof="0" dirty="0" smtClean="0"/>
          </a:p>
          <a:p>
            <a:pPr eaLnBrk="1" hangingPunct="1">
              <a:lnSpc>
                <a:spcPct val="80000"/>
              </a:lnSpc>
            </a:pPr>
            <a:r>
              <a:rPr lang="pt-BR" sz="2400" dirty="0" smtClean="0"/>
              <a:t>Gerencia classificação de riscos e todos os dados auxiliares </a:t>
            </a:r>
            <a:endParaRPr lang="pt-BR" sz="2400" noProof="0" dirty="0" smtClean="0"/>
          </a:p>
          <a:p>
            <a:pPr eaLnBrk="1" hangingPunct="1">
              <a:lnSpc>
                <a:spcPct val="80000"/>
              </a:lnSpc>
            </a:pPr>
            <a:endParaRPr lang="pt-BR" sz="2400" noProof="0"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a:spLocks noGrp="1"/>
          </p:cNvSpPr>
          <p:nvPr>
            <p:ph type="sldNum" sz="quarter" idx="10"/>
          </p:nvPr>
        </p:nvSpPr>
        <p:spPr>
          <a:noFill/>
        </p:spPr>
        <p:txBody>
          <a:bodyPr/>
          <a:lstStyle/>
          <a:p>
            <a:fld id="{F40806CD-B62E-4D41-92EB-51C1BE95AEBC}" type="slidenum">
              <a:rPr lang="en-US" smtClean="0">
                <a:latin typeface="Arial" charset="0"/>
              </a:rPr>
              <a:pPr/>
              <a:t>35</a:t>
            </a:fld>
            <a:endParaRPr lang="en-US" smtClean="0">
              <a:latin typeface="Arial" charset="0"/>
            </a:endParaRPr>
          </a:p>
        </p:txBody>
      </p:sp>
      <p:sp>
        <p:nvSpPr>
          <p:cNvPr id="72707" name="Rectangle 2"/>
          <p:cNvSpPr>
            <a:spLocks noGrp="1" noChangeArrowheads="1"/>
          </p:cNvSpPr>
          <p:nvPr>
            <p:ph type="title"/>
          </p:nvPr>
        </p:nvSpPr>
        <p:spPr>
          <a:xfrm>
            <a:off x="-152400" y="457200"/>
            <a:ext cx="9448800" cy="1524000"/>
          </a:xfrm>
        </p:spPr>
        <p:txBody>
          <a:bodyPr/>
          <a:lstStyle/>
          <a:p>
            <a:pPr eaLnBrk="1" hangingPunct="1"/>
            <a:r>
              <a:rPr lang="pt-BR" sz="4000" b="1" dirty="0"/>
              <a:t>Centro de Gerenciamento de Riscos – Papéis e Responsabilidades</a:t>
            </a:r>
            <a:endParaRPr lang="pt-BR" sz="4000" b="1" noProof="0" dirty="0" smtClean="0"/>
          </a:p>
        </p:txBody>
      </p:sp>
      <p:sp>
        <p:nvSpPr>
          <p:cNvPr id="72708" name="Rectangle 3"/>
          <p:cNvSpPr>
            <a:spLocks noGrp="1" noChangeArrowheads="1"/>
          </p:cNvSpPr>
          <p:nvPr>
            <p:ph type="body" idx="1"/>
          </p:nvPr>
        </p:nvSpPr>
        <p:spPr>
          <a:xfrm>
            <a:off x="457200" y="2444750"/>
            <a:ext cx="8229600" cy="3681413"/>
          </a:xfrm>
        </p:spPr>
        <p:txBody>
          <a:bodyPr/>
          <a:lstStyle/>
          <a:p>
            <a:pPr eaLnBrk="1" hangingPunct="1">
              <a:lnSpc>
                <a:spcPct val="90000"/>
              </a:lnSpc>
            </a:pPr>
            <a:r>
              <a:rPr lang="pt-BR" sz="2400" noProof="0" dirty="0" smtClean="0"/>
              <a:t>Atualiza lições aprendidas, </a:t>
            </a:r>
            <a:r>
              <a:rPr lang="pt-BR" sz="2400" dirty="0" smtClean="0"/>
              <a:t>políticas e orientações para procedimentos de </a:t>
            </a:r>
            <a:r>
              <a:rPr lang="pt-BR" sz="2400" noProof="0" dirty="0" smtClean="0"/>
              <a:t>SB </a:t>
            </a:r>
          </a:p>
          <a:p>
            <a:pPr eaLnBrk="1" hangingPunct="1">
              <a:lnSpc>
                <a:spcPct val="90000"/>
              </a:lnSpc>
            </a:pPr>
            <a:r>
              <a:rPr lang="pt-BR" sz="2400" dirty="0" smtClean="0"/>
              <a:t>Estabelece e acompanha indicadores do programa</a:t>
            </a:r>
            <a:endParaRPr lang="pt-BR" sz="2400" noProof="0" dirty="0" smtClean="0"/>
          </a:p>
          <a:p>
            <a:pPr eaLnBrk="1" hangingPunct="1">
              <a:lnSpc>
                <a:spcPct val="90000"/>
              </a:lnSpc>
            </a:pPr>
            <a:r>
              <a:rPr lang="pt-BR" sz="2400" noProof="0" dirty="0" smtClean="0"/>
              <a:t>Apoia processo e </a:t>
            </a:r>
            <a:r>
              <a:rPr lang="pt-BR" sz="2400" dirty="0" smtClean="0"/>
              <a:t>orçamento de recursos de </a:t>
            </a:r>
            <a:r>
              <a:rPr lang="pt-BR" sz="2400" noProof="0" dirty="0" smtClean="0"/>
              <a:t>TI </a:t>
            </a:r>
          </a:p>
          <a:p>
            <a:pPr eaLnBrk="1" hangingPunct="1">
              <a:lnSpc>
                <a:spcPct val="90000"/>
              </a:lnSpc>
            </a:pPr>
            <a:r>
              <a:rPr lang="pt-BR" sz="2400" noProof="0" dirty="0" smtClean="0"/>
              <a:t>Faz ligação </a:t>
            </a:r>
            <a:r>
              <a:rPr lang="pt-BR" sz="2400" dirty="0" smtClean="0"/>
              <a:t>com painéis nacionais de revisão por pares</a:t>
            </a:r>
            <a:endParaRPr lang="pt-BR" sz="2400" noProof="0" dirty="0" smtClean="0"/>
          </a:p>
          <a:p>
            <a:pPr eaLnBrk="1" hangingPunct="1">
              <a:lnSpc>
                <a:spcPct val="90000"/>
              </a:lnSpc>
            </a:pPr>
            <a:r>
              <a:rPr lang="pt-BR" sz="2400" noProof="0" dirty="0" smtClean="0"/>
              <a:t>Coordena os </a:t>
            </a:r>
            <a:r>
              <a:rPr lang="pt-BR" sz="2400" noProof="0" dirty="0" err="1" smtClean="0"/>
              <a:t>esfo</a:t>
            </a:r>
            <a:r>
              <a:rPr lang="pt-BR" sz="2400" dirty="0" err="1" smtClean="0"/>
              <a:t>rços</a:t>
            </a:r>
            <a:r>
              <a:rPr lang="pt-BR" sz="2400" dirty="0" smtClean="0"/>
              <a:t> dos grupos de trabalho especiais </a:t>
            </a:r>
            <a:r>
              <a:rPr lang="pt-BR" sz="2400" noProof="0" dirty="0" smtClean="0"/>
              <a:t>(e.g. </a:t>
            </a:r>
            <a:r>
              <a:rPr lang="pt-BR" sz="2400" dirty="0" smtClean="0"/>
              <a:t>Políticas </a:t>
            </a:r>
            <a:r>
              <a:rPr lang="pt-BR" sz="2400" noProof="0" dirty="0" smtClean="0"/>
              <a:t>&amp; </a:t>
            </a:r>
            <a:r>
              <a:rPr lang="pt-BR" sz="2400" dirty="0" smtClean="0"/>
              <a:t>Procedimentos</a:t>
            </a:r>
            <a:r>
              <a:rPr lang="pt-BR" sz="2400" noProof="0" dirty="0" smtClean="0"/>
              <a:t>)</a:t>
            </a:r>
          </a:p>
          <a:p>
            <a:pPr eaLnBrk="1" hangingPunct="1">
              <a:lnSpc>
                <a:spcPct val="90000"/>
              </a:lnSpc>
            </a:pPr>
            <a:r>
              <a:rPr lang="pt-BR" sz="2400" noProof="0" dirty="0" err="1" smtClean="0"/>
              <a:t>Maintem</a:t>
            </a:r>
            <a:r>
              <a:rPr lang="pt-BR" sz="2400" noProof="0" dirty="0" smtClean="0"/>
              <a:t> plano de </a:t>
            </a:r>
            <a:r>
              <a:rPr lang="pt-BR" sz="2400" dirty="0" smtClean="0"/>
              <a:t>segurança de barragens para 10 </a:t>
            </a:r>
            <a:r>
              <a:rPr lang="pt-BR" sz="2400" dirty="0"/>
              <a:t>anos </a:t>
            </a:r>
            <a:endParaRPr lang="pt-BR" sz="2400" noProof="0" dirty="0" smtClean="0"/>
          </a:p>
          <a:p>
            <a:pPr eaLnBrk="1" hangingPunct="1">
              <a:lnSpc>
                <a:spcPct val="90000"/>
              </a:lnSpc>
            </a:pPr>
            <a:endParaRPr lang="pt-BR" sz="2400" noProof="0"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3"/>
          <p:cNvSpPr>
            <a:spLocks noGrp="1"/>
          </p:cNvSpPr>
          <p:nvPr>
            <p:ph type="sldNum" sz="quarter" idx="10"/>
          </p:nvPr>
        </p:nvSpPr>
        <p:spPr>
          <a:noFill/>
        </p:spPr>
        <p:txBody>
          <a:bodyPr/>
          <a:lstStyle/>
          <a:p>
            <a:fld id="{03BA7496-545D-41F5-A422-C749E1F64249}" type="slidenum">
              <a:rPr lang="en-US" smtClean="0">
                <a:latin typeface="Arial" charset="0"/>
              </a:rPr>
              <a:pPr/>
              <a:t>36</a:t>
            </a:fld>
            <a:endParaRPr lang="en-US" smtClean="0">
              <a:latin typeface="Arial" charset="0"/>
            </a:endParaRPr>
          </a:p>
        </p:txBody>
      </p:sp>
      <p:sp>
        <p:nvSpPr>
          <p:cNvPr id="93187" name="Rectangle 2"/>
          <p:cNvSpPr>
            <a:spLocks noGrp="1" noChangeArrowheads="1"/>
          </p:cNvSpPr>
          <p:nvPr>
            <p:ph type="title"/>
          </p:nvPr>
        </p:nvSpPr>
        <p:spPr>
          <a:xfrm>
            <a:off x="533400" y="838200"/>
            <a:ext cx="8229600" cy="1143000"/>
          </a:xfrm>
          <a:noFill/>
        </p:spPr>
        <p:txBody>
          <a:bodyPr/>
          <a:lstStyle/>
          <a:p>
            <a:pPr eaLnBrk="1" hangingPunct="1"/>
            <a:r>
              <a:rPr lang="pt-BR" b="1" noProof="0" dirty="0" smtClean="0">
                <a:solidFill>
                  <a:schemeClr val="tx1"/>
                </a:solidFill>
              </a:rPr>
              <a:t>Papéis e Responsabilidades Organizacionais</a:t>
            </a:r>
          </a:p>
        </p:txBody>
      </p:sp>
      <p:sp>
        <p:nvSpPr>
          <p:cNvPr id="93188" name="Rectangle 3"/>
          <p:cNvSpPr>
            <a:spLocks noGrp="1" noChangeArrowheads="1"/>
          </p:cNvSpPr>
          <p:nvPr>
            <p:ph type="body" idx="1"/>
          </p:nvPr>
        </p:nvSpPr>
        <p:spPr>
          <a:xfrm>
            <a:off x="457200" y="2286000"/>
            <a:ext cx="8229600" cy="3810000"/>
          </a:xfrm>
        </p:spPr>
        <p:txBody>
          <a:bodyPr/>
          <a:lstStyle/>
          <a:p>
            <a:pPr eaLnBrk="1" hangingPunct="1"/>
            <a:r>
              <a:rPr lang="pt-BR" noProof="0" dirty="0" smtClean="0"/>
              <a:t>Tomada de decisões sobre prioridades nestas filas será informada </a:t>
            </a:r>
            <a:r>
              <a:rPr lang="pt-BR" noProof="0" dirty="0" err="1" smtClean="0"/>
              <a:t>p</a:t>
            </a:r>
            <a:r>
              <a:rPr lang="pt-BR" dirty="0" smtClean="0"/>
              <a:t>elos riscos e feita em nível nacional</a:t>
            </a:r>
            <a:r>
              <a:rPr lang="pt-BR" noProof="0" dirty="0" smtClean="0"/>
              <a:t>. </a:t>
            </a:r>
          </a:p>
          <a:p>
            <a:pPr eaLnBrk="1" hangingPunct="1"/>
            <a:r>
              <a:rPr lang="pt-BR" noProof="0" dirty="0" smtClean="0"/>
              <a:t>Centro </a:t>
            </a:r>
            <a:r>
              <a:rPr lang="pt-BR" noProof="0" dirty="0" err="1" smtClean="0"/>
              <a:t>d</a:t>
            </a:r>
            <a:r>
              <a:rPr lang="pt-BR" dirty="0" smtClean="0"/>
              <a:t>e Gerenciamento de Riscos fará recomendações ao </a:t>
            </a:r>
            <a:r>
              <a:rPr lang="pt-BR" noProof="0" dirty="0" smtClean="0"/>
              <a:t>SOG.</a:t>
            </a:r>
          </a:p>
          <a:p>
            <a:pPr eaLnBrk="1" hangingPunct="1"/>
            <a:r>
              <a:rPr lang="pt-BR" noProof="0" dirty="0" smtClean="0"/>
              <a:t>SOG e HQUSACE (sede) tomarão a </a:t>
            </a:r>
            <a:r>
              <a:rPr lang="pt-BR" dirty="0" smtClean="0"/>
              <a:t>decisão final sobre prioridades</a:t>
            </a:r>
            <a:r>
              <a:rPr lang="pt-BR" noProof="0" dirty="0" smtClean="0"/>
              <a:t>.</a:t>
            </a:r>
          </a:p>
          <a:p>
            <a:pPr eaLnBrk="1" hangingPunct="1"/>
            <a:endParaRPr lang="pt-BR" noProof="0" dirty="0" smtClean="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3"/>
          <p:cNvSpPr>
            <a:spLocks noGrp="1"/>
          </p:cNvSpPr>
          <p:nvPr>
            <p:ph type="sldNum" sz="quarter" idx="10"/>
          </p:nvPr>
        </p:nvSpPr>
        <p:spPr>
          <a:noFill/>
        </p:spPr>
        <p:txBody>
          <a:bodyPr/>
          <a:lstStyle/>
          <a:p>
            <a:fld id="{2746F7A0-27EF-4F0E-A1D8-5E1A6CCD8847}" type="slidenum">
              <a:rPr lang="en-US" smtClean="0">
                <a:latin typeface="Arial" charset="0"/>
              </a:rPr>
              <a:pPr/>
              <a:t>37</a:t>
            </a:fld>
            <a:endParaRPr lang="en-US" smtClean="0">
              <a:latin typeface="Arial" charset="0"/>
            </a:endParaRPr>
          </a:p>
        </p:txBody>
      </p:sp>
      <p:sp>
        <p:nvSpPr>
          <p:cNvPr id="95235" name="Rectangle 2"/>
          <p:cNvSpPr>
            <a:spLocks noGrp="1" noChangeArrowheads="1"/>
          </p:cNvSpPr>
          <p:nvPr>
            <p:ph type="title"/>
          </p:nvPr>
        </p:nvSpPr>
        <p:spPr>
          <a:xfrm>
            <a:off x="457200" y="381000"/>
            <a:ext cx="8229600" cy="1752600"/>
          </a:xfrm>
          <a:noFill/>
        </p:spPr>
        <p:txBody>
          <a:bodyPr/>
          <a:lstStyle/>
          <a:p>
            <a:pPr eaLnBrk="1" hangingPunct="1"/>
            <a:r>
              <a:rPr lang="pt-BR" sz="4000" b="1" noProof="0" dirty="0" smtClean="0">
                <a:solidFill>
                  <a:schemeClr val="tx1"/>
                </a:solidFill>
              </a:rPr>
              <a:t>Classe DSAC </a:t>
            </a:r>
            <a:r>
              <a:rPr lang="pt-BR" sz="4000" b="1" dirty="0" smtClean="0">
                <a:solidFill>
                  <a:schemeClr val="tx1"/>
                </a:solidFill>
              </a:rPr>
              <a:t>e Prioridades</a:t>
            </a:r>
            <a:endParaRPr lang="pt-BR" sz="4000" b="1" noProof="0" dirty="0" smtClean="0">
              <a:solidFill>
                <a:schemeClr val="tx1"/>
              </a:solidFill>
            </a:endParaRPr>
          </a:p>
        </p:txBody>
      </p:sp>
      <p:sp>
        <p:nvSpPr>
          <p:cNvPr id="95236" name="Rectangle 3"/>
          <p:cNvSpPr>
            <a:spLocks noGrp="1" noChangeArrowheads="1"/>
          </p:cNvSpPr>
          <p:nvPr>
            <p:ph type="body" idx="1"/>
          </p:nvPr>
        </p:nvSpPr>
        <p:spPr>
          <a:xfrm>
            <a:off x="457200" y="1828800"/>
            <a:ext cx="8229600" cy="4191000"/>
          </a:xfrm>
        </p:spPr>
        <p:txBody>
          <a:bodyPr/>
          <a:lstStyle/>
          <a:p>
            <a:pPr eaLnBrk="1" hangingPunct="1">
              <a:lnSpc>
                <a:spcPct val="90000"/>
              </a:lnSpc>
            </a:pPr>
            <a:r>
              <a:rPr lang="pt-BR" sz="2800" noProof="0" dirty="0" smtClean="0"/>
              <a:t>A Classe DSAC mais alta </a:t>
            </a:r>
            <a:r>
              <a:rPr lang="pt-BR" sz="2800" dirty="0" smtClean="0"/>
              <a:t>é a mais priorizada</a:t>
            </a:r>
            <a:r>
              <a:rPr lang="pt-BR" sz="2800" noProof="0" dirty="0" smtClean="0"/>
              <a:t>.</a:t>
            </a:r>
          </a:p>
          <a:p>
            <a:pPr eaLnBrk="1" hangingPunct="1">
              <a:lnSpc>
                <a:spcPct val="90000"/>
              </a:lnSpc>
            </a:pPr>
            <a:r>
              <a:rPr lang="pt-BR" sz="2800" noProof="0" dirty="0" smtClean="0"/>
              <a:t>As barragens serão priorizadas </a:t>
            </a:r>
            <a:r>
              <a:rPr lang="pt-BR" sz="2800" dirty="0" smtClean="0"/>
              <a:t>dentro de suas respectivas classes </a:t>
            </a:r>
            <a:r>
              <a:rPr lang="pt-BR" sz="2800" noProof="0" dirty="0" smtClean="0"/>
              <a:t>DSAC. </a:t>
            </a:r>
          </a:p>
          <a:p>
            <a:pPr eaLnBrk="1" hangingPunct="1">
              <a:lnSpc>
                <a:spcPct val="90000"/>
              </a:lnSpc>
            </a:pPr>
            <a:r>
              <a:rPr lang="pt-BR" sz="2800" dirty="0" smtClean="0"/>
              <a:t>Barragens </a:t>
            </a:r>
            <a:r>
              <a:rPr lang="pt-BR" sz="2800" noProof="0" dirty="0" smtClean="0"/>
              <a:t>DSAC </a:t>
            </a:r>
            <a:r>
              <a:rPr lang="pt-BR" sz="2800" noProof="0" dirty="0" err="1" smtClean="0"/>
              <a:t>I</a:t>
            </a:r>
            <a:r>
              <a:rPr lang="pt-BR" sz="2800" noProof="0" dirty="0" smtClean="0"/>
              <a:t>, </a:t>
            </a:r>
            <a:r>
              <a:rPr lang="pt-BR" sz="2800" dirty="0" smtClean="0"/>
              <a:t>risco de mortes, serão prioridade número 1 para o gerenciamento de riscos e não necessitarão de estudo de avaliação de problemas. </a:t>
            </a:r>
          </a:p>
          <a:p>
            <a:pPr eaLnBrk="1" hangingPunct="1">
              <a:lnSpc>
                <a:spcPct val="90000"/>
              </a:lnSpc>
            </a:pPr>
            <a:r>
              <a:rPr lang="pt-BR" sz="2800" dirty="0" smtClean="0"/>
              <a:t>Uma </a:t>
            </a:r>
            <a:r>
              <a:rPr lang="pt-BR" sz="2800" dirty="0" err="1"/>
              <a:t>b</a:t>
            </a:r>
            <a:r>
              <a:rPr lang="pt-BR" sz="2800" noProof="0" dirty="0" err="1" smtClean="0"/>
              <a:t>arragem</a:t>
            </a:r>
            <a:r>
              <a:rPr lang="pt-BR" sz="2800" noProof="0" dirty="0" smtClean="0"/>
              <a:t> de risco mais baixo pode receber financiamento antes que outra de risco mais alto quando </a:t>
            </a:r>
            <a:r>
              <a:rPr lang="pt-BR" sz="2800" dirty="0" smtClean="0"/>
              <a:t>tal priorização é efetiva em termos de custos e confere agilidade à gestão da carteira de projetos.</a:t>
            </a:r>
            <a:endParaRPr lang="pt-BR" sz="2800" noProof="0" dirty="0" smtClean="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0" y="381000"/>
            <a:ext cx="9144000" cy="1295400"/>
          </a:xfrm>
          <a:noFill/>
        </p:spPr>
        <p:txBody>
          <a:bodyPr/>
          <a:lstStyle/>
          <a:p>
            <a:pPr eaLnBrk="1" hangingPunct="1"/>
            <a:r>
              <a:rPr lang="pt-BR" sz="3600" b="1" noProof="0" dirty="0" err="1" smtClean="0">
                <a:solidFill>
                  <a:schemeClr val="tx1"/>
                </a:solidFill>
              </a:rPr>
              <a:t>Responsibilidade</a:t>
            </a:r>
            <a:r>
              <a:rPr lang="pt-BR" sz="3600" b="1" noProof="0" dirty="0" smtClean="0">
                <a:solidFill>
                  <a:schemeClr val="tx1"/>
                </a:solidFill>
              </a:rPr>
              <a:t> do </a:t>
            </a:r>
            <a:r>
              <a:rPr lang="pt-BR" sz="3600" b="1" noProof="0" dirty="0" err="1" smtClean="0">
                <a:solidFill>
                  <a:schemeClr val="tx1"/>
                </a:solidFill>
              </a:rPr>
              <a:t>Corps</a:t>
            </a:r>
            <a:r>
              <a:rPr lang="pt-BR" sz="3600" b="1" noProof="0" dirty="0" smtClean="0">
                <a:solidFill>
                  <a:schemeClr val="tx1"/>
                </a:solidFill>
              </a:rPr>
              <a:t> </a:t>
            </a:r>
            <a:r>
              <a:rPr lang="pt-BR" sz="3600" b="1" noProof="0" dirty="0" err="1" smtClean="0">
                <a:solidFill>
                  <a:schemeClr val="tx1"/>
                </a:solidFill>
              </a:rPr>
              <a:t>of</a:t>
            </a:r>
            <a:r>
              <a:rPr lang="pt-BR" sz="3600" b="1" noProof="0" dirty="0" smtClean="0">
                <a:solidFill>
                  <a:schemeClr val="tx1"/>
                </a:solidFill>
              </a:rPr>
              <a:t/>
            </a:r>
            <a:br>
              <a:rPr lang="pt-BR" sz="3600" b="1" noProof="0" dirty="0" smtClean="0">
                <a:solidFill>
                  <a:schemeClr val="tx1"/>
                </a:solidFill>
              </a:rPr>
            </a:br>
            <a:r>
              <a:rPr lang="pt-BR" sz="3600" b="1" noProof="0" dirty="0" err="1" smtClean="0">
                <a:solidFill>
                  <a:schemeClr val="tx1"/>
                </a:solidFill>
              </a:rPr>
              <a:t>Engineers</a:t>
            </a:r>
            <a:r>
              <a:rPr lang="pt-BR" sz="3600" b="1" noProof="0" dirty="0" smtClean="0">
                <a:solidFill>
                  <a:schemeClr val="tx1"/>
                </a:solidFill>
              </a:rPr>
              <a:t> pela Segurança de Barragens</a:t>
            </a:r>
          </a:p>
        </p:txBody>
      </p:sp>
      <p:sp>
        <p:nvSpPr>
          <p:cNvPr id="12292" name="Rectangle 3"/>
          <p:cNvSpPr>
            <a:spLocks noGrp="1" noChangeArrowheads="1"/>
          </p:cNvSpPr>
          <p:nvPr>
            <p:ph idx="1"/>
          </p:nvPr>
        </p:nvSpPr>
        <p:spPr>
          <a:xfrm>
            <a:off x="457200" y="1600200"/>
            <a:ext cx="8229600" cy="4373562"/>
          </a:xfrm>
          <a:noFill/>
        </p:spPr>
        <p:txBody>
          <a:bodyPr/>
          <a:lstStyle/>
          <a:p>
            <a:pPr eaLnBrk="1" hangingPunct="1">
              <a:lnSpc>
                <a:spcPct val="90000"/>
              </a:lnSpc>
            </a:pPr>
            <a:r>
              <a:rPr lang="pt-BR" sz="2800" noProof="0" dirty="0" smtClean="0"/>
              <a:t>O </a:t>
            </a:r>
            <a:r>
              <a:rPr lang="pt-BR" sz="2800" b="1" i="1" noProof="0" dirty="0" smtClean="0"/>
              <a:t>Comandante </a:t>
            </a:r>
            <a:r>
              <a:rPr lang="pt-BR" sz="2800" noProof="0" dirty="0" smtClean="0"/>
              <a:t>(Chefe de </a:t>
            </a:r>
            <a:r>
              <a:rPr lang="pt-BR" sz="2800" dirty="0" smtClean="0"/>
              <a:t>Engenheiros</a:t>
            </a:r>
            <a:r>
              <a:rPr lang="pt-BR" sz="2800" noProof="0" dirty="0" smtClean="0"/>
              <a:t>) é responsável pela Segurança de Barragens no </a:t>
            </a:r>
            <a:r>
              <a:rPr lang="pt-BR" sz="2800" noProof="0" dirty="0" err="1" smtClean="0"/>
              <a:t>Corps</a:t>
            </a:r>
            <a:r>
              <a:rPr lang="pt-BR" sz="2800" noProof="0" dirty="0" smtClean="0"/>
              <a:t>.</a:t>
            </a:r>
          </a:p>
          <a:p>
            <a:pPr lvl="1" eaLnBrk="1" hangingPunct="1">
              <a:lnSpc>
                <a:spcPct val="90000"/>
              </a:lnSpc>
            </a:pPr>
            <a:r>
              <a:rPr lang="pt-BR" sz="2400" noProof="0" dirty="0" smtClean="0"/>
              <a:t>O </a:t>
            </a:r>
            <a:r>
              <a:rPr lang="pt-BR" sz="2400" dirty="0" smtClean="0"/>
              <a:t>Chefe de Engenheiros </a:t>
            </a:r>
            <a:r>
              <a:rPr lang="pt-BR" sz="2400" noProof="0" dirty="0" err="1" smtClean="0"/>
              <a:t>nomeo</a:t>
            </a:r>
            <a:r>
              <a:rPr lang="pt-BR" sz="2400" dirty="0" err="1" smtClean="0"/>
              <a:t>u</a:t>
            </a:r>
            <a:r>
              <a:rPr lang="pt-BR" sz="2400" dirty="0" smtClean="0"/>
              <a:t> o Sr. </a:t>
            </a:r>
            <a:r>
              <a:rPr lang="pt-BR" sz="2400" noProof="0" dirty="0" smtClean="0"/>
              <a:t>James C. Dalton, P.E., para o cargo de Oficial de Segurança de Barragens do </a:t>
            </a:r>
            <a:r>
              <a:rPr lang="pt-BR" sz="2400" noProof="0" dirty="0" err="1" smtClean="0"/>
              <a:t>Corps</a:t>
            </a:r>
            <a:endParaRPr lang="pt-BR" sz="2400" noProof="0" dirty="0" smtClean="0"/>
          </a:p>
          <a:p>
            <a:pPr eaLnBrk="1" hangingPunct="1">
              <a:lnSpc>
                <a:spcPct val="90000"/>
              </a:lnSpc>
            </a:pPr>
            <a:r>
              <a:rPr lang="pt-BR" sz="2800" noProof="0" dirty="0" smtClean="0"/>
              <a:t>No nível do MSC (</a:t>
            </a:r>
            <a:r>
              <a:rPr lang="pt-BR" sz="2800" dirty="0" smtClean="0"/>
              <a:t>Divisão</a:t>
            </a:r>
            <a:r>
              <a:rPr lang="pt-BR" sz="2800" noProof="0" dirty="0" smtClean="0"/>
              <a:t>), o </a:t>
            </a:r>
            <a:r>
              <a:rPr lang="pt-BR" sz="2800" b="1" noProof="0" dirty="0" smtClean="0"/>
              <a:t>Comandante </a:t>
            </a:r>
            <a:r>
              <a:rPr lang="pt-BR" sz="2800" noProof="0" dirty="0" smtClean="0"/>
              <a:t>é responsável.</a:t>
            </a:r>
          </a:p>
          <a:p>
            <a:pPr eaLnBrk="1" hangingPunct="1">
              <a:lnSpc>
                <a:spcPct val="90000"/>
              </a:lnSpc>
            </a:pPr>
            <a:r>
              <a:rPr lang="pt-BR" sz="2800" noProof="0" dirty="0" smtClean="0"/>
              <a:t>No nível do Distrito, o </a:t>
            </a:r>
            <a:r>
              <a:rPr lang="pt-BR" sz="2800" b="1" noProof="0" dirty="0" smtClean="0"/>
              <a:t>Comandante </a:t>
            </a:r>
            <a:r>
              <a:rPr lang="pt-BR" sz="2800" noProof="0" dirty="0" smtClean="0"/>
              <a:t>é responsável.</a:t>
            </a:r>
          </a:p>
          <a:p>
            <a:pPr eaLnBrk="1" hangingPunct="1">
              <a:lnSpc>
                <a:spcPct val="90000"/>
              </a:lnSpc>
            </a:pPr>
            <a:r>
              <a:rPr lang="pt-BR" sz="2800" noProof="0" dirty="0" smtClean="0"/>
              <a:t>No sítio da barragem, o Gerente de </a:t>
            </a:r>
            <a:r>
              <a:rPr lang="pt-BR" sz="2800" dirty="0" smtClean="0"/>
              <a:t>Operações é responsável</a:t>
            </a:r>
            <a:r>
              <a:rPr lang="pt-BR" sz="2800" noProof="0" dirty="0" smtClean="0"/>
              <a:t>.</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a:xfrm>
            <a:off x="-304800" y="228600"/>
            <a:ext cx="9296400" cy="1143000"/>
          </a:xfrm>
          <a:noFill/>
        </p:spPr>
        <p:txBody>
          <a:bodyPr lIns="92075" tIns="46038" rIns="92075" bIns="46038"/>
          <a:lstStyle/>
          <a:p>
            <a:pPr eaLnBrk="1" hangingPunct="1"/>
            <a:r>
              <a:rPr lang="pt-BR" noProof="0" dirty="0" smtClean="0">
                <a:solidFill>
                  <a:srgbClr val="F7071E"/>
                </a:solidFill>
              </a:rPr>
              <a:t>Nossas Barragens de Obras Civis</a:t>
            </a:r>
          </a:p>
        </p:txBody>
      </p:sp>
      <p:sp>
        <p:nvSpPr>
          <p:cNvPr id="8198" name="Rectangle 5"/>
          <p:cNvSpPr>
            <a:spLocks noGrp="1" noChangeArrowheads="1"/>
          </p:cNvSpPr>
          <p:nvPr>
            <p:ph idx="1"/>
          </p:nvPr>
        </p:nvSpPr>
        <p:spPr>
          <a:xfrm>
            <a:off x="304800" y="1295400"/>
            <a:ext cx="8458200" cy="5334000"/>
          </a:xfrm>
          <a:noFill/>
        </p:spPr>
        <p:txBody>
          <a:bodyPr lIns="92075" tIns="46038" rIns="92075" bIns="46038"/>
          <a:lstStyle/>
          <a:p>
            <a:pPr eaLnBrk="1" hangingPunct="1">
              <a:lnSpc>
                <a:spcPct val="110000"/>
              </a:lnSpc>
              <a:spcBef>
                <a:spcPct val="0"/>
              </a:spcBef>
            </a:pPr>
            <a:r>
              <a:rPr lang="pt-BR" sz="2400" noProof="0" dirty="0" smtClean="0"/>
              <a:t>O </a:t>
            </a:r>
            <a:r>
              <a:rPr lang="pt-BR" sz="2400" noProof="0" dirty="0" err="1" smtClean="0"/>
              <a:t>Corps</a:t>
            </a:r>
            <a:r>
              <a:rPr lang="pt-BR" sz="2400" noProof="0" dirty="0" smtClean="0"/>
              <a:t> </a:t>
            </a:r>
            <a:r>
              <a:rPr lang="pt-BR" sz="2400" dirty="0" smtClean="0"/>
              <a:t>possui mais de </a:t>
            </a:r>
            <a:r>
              <a:rPr lang="pt-BR" sz="2400" noProof="0" dirty="0" smtClean="0"/>
              <a:t>700 barragens, no país e em Porto Rico.</a:t>
            </a:r>
          </a:p>
          <a:p>
            <a:pPr lvl="1" eaLnBrk="1" hangingPunct="1">
              <a:lnSpc>
                <a:spcPct val="110000"/>
              </a:lnSpc>
              <a:spcBef>
                <a:spcPct val="0"/>
              </a:spcBef>
            </a:pPr>
            <a:r>
              <a:rPr lang="pt-BR" sz="1800" b="1" noProof="0" dirty="0" smtClean="0"/>
              <a:t>Aterro 	=  86 %</a:t>
            </a:r>
          </a:p>
          <a:p>
            <a:pPr lvl="1" eaLnBrk="1" hangingPunct="1">
              <a:lnSpc>
                <a:spcPct val="110000"/>
              </a:lnSpc>
              <a:spcBef>
                <a:spcPct val="0"/>
              </a:spcBef>
            </a:pPr>
            <a:r>
              <a:rPr lang="pt-BR" sz="1800" b="1" noProof="0" dirty="0" smtClean="0"/>
              <a:t>Concreto =    7 %</a:t>
            </a:r>
          </a:p>
          <a:p>
            <a:pPr lvl="1" eaLnBrk="1" hangingPunct="1">
              <a:lnSpc>
                <a:spcPct val="110000"/>
              </a:lnSpc>
              <a:spcBef>
                <a:spcPct val="0"/>
              </a:spcBef>
            </a:pPr>
            <a:r>
              <a:rPr lang="pt-BR" sz="1800" b="1" noProof="0" dirty="0" smtClean="0"/>
              <a:t>Misto 	=    7 %</a:t>
            </a:r>
          </a:p>
          <a:p>
            <a:pPr eaLnBrk="1" hangingPunct="1">
              <a:lnSpc>
                <a:spcPct val="110000"/>
              </a:lnSpc>
              <a:spcBef>
                <a:spcPct val="0"/>
              </a:spcBef>
            </a:pPr>
            <a:r>
              <a:rPr lang="pt-BR" sz="2400" noProof="0" dirty="0" smtClean="0"/>
              <a:t>Os objetivos dos projetos incluem: </a:t>
            </a:r>
          </a:p>
          <a:p>
            <a:pPr marL="0" indent="0" eaLnBrk="1" hangingPunct="1">
              <a:lnSpc>
                <a:spcPct val="110000"/>
              </a:lnSpc>
              <a:spcBef>
                <a:spcPct val="0"/>
              </a:spcBef>
              <a:buNone/>
            </a:pPr>
            <a:r>
              <a:rPr lang="pt-BR" sz="2400" noProof="0" dirty="0" smtClean="0"/>
              <a:t>Controle de cheias, navegação, </a:t>
            </a:r>
            <a:r>
              <a:rPr lang="pt-BR" sz="2400" noProof="0" dirty="0" err="1" smtClean="0"/>
              <a:t>hidreletricidade</a:t>
            </a:r>
            <a:r>
              <a:rPr lang="pt-BR" sz="2400" dirty="0" smtClean="0"/>
              <a:t>, </a:t>
            </a:r>
          </a:p>
          <a:p>
            <a:pPr marL="0" indent="0" eaLnBrk="1" hangingPunct="1">
              <a:lnSpc>
                <a:spcPct val="110000"/>
              </a:lnSpc>
              <a:spcBef>
                <a:spcPct val="0"/>
              </a:spcBef>
              <a:buNone/>
            </a:pPr>
            <a:r>
              <a:rPr lang="pt-BR" sz="2400" noProof="0" dirty="0" smtClean="0"/>
              <a:t>Abastecimento d’água, conservação de peixes e vida silvestre,</a:t>
            </a:r>
            <a:r>
              <a:rPr lang="pt-BR" sz="2400" dirty="0"/>
              <a:t> </a:t>
            </a:r>
            <a:r>
              <a:rPr lang="pt-BR" sz="2400" dirty="0" smtClean="0"/>
              <a:t>recreação</a:t>
            </a:r>
            <a:endParaRPr lang="pt-BR" sz="2400" noProof="0" dirty="0" smtClean="0"/>
          </a:p>
          <a:p>
            <a:pPr eaLnBrk="1" hangingPunct="1">
              <a:lnSpc>
                <a:spcPct val="110000"/>
              </a:lnSpc>
              <a:spcBef>
                <a:spcPct val="0"/>
              </a:spcBef>
            </a:pPr>
            <a:r>
              <a:rPr lang="pt-BR" sz="2400" noProof="0" dirty="0" smtClean="0"/>
              <a:t>Altura mediana:  28,35 m</a:t>
            </a:r>
          </a:p>
          <a:p>
            <a:pPr eaLnBrk="1" hangingPunct="1">
              <a:lnSpc>
                <a:spcPct val="110000"/>
              </a:lnSpc>
              <a:spcBef>
                <a:spcPct val="0"/>
              </a:spcBef>
            </a:pPr>
            <a:r>
              <a:rPr lang="pt-BR" sz="2400" noProof="0" dirty="0" smtClean="0"/>
              <a:t>Altura média:      34 m</a:t>
            </a:r>
          </a:p>
          <a:p>
            <a:pPr eaLnBrk="1" hangingPunct="1">
              <a:lnSpc>
                <a:spcPct val="110000"/>
              </a:lnSpc>
              <a:spcBef>
                <a:spcPct val="0"/>
              </a:spcBef>
            </a:pPr>
            <a:r>
              <a:rPr lang="pt-BR" sz="2400" noProof="0" dirty="0" smtClean="0"/>
              <a:t>Idade média:       55 anos</a:t>
            </a:r>
          </a:p>
          <a:p>
            <a:pPr eaLnBrk="1" hangingPunct="1">
              <a:lnSpc>
                <a:spcPct val="110000"/>
              </a:lnSpc>
              <a:spcBef>
                <a:spcPct val="0"/>
              </a:spcBef>
            </a:pPr>
            <a:r>
              <a:rPr lang="pt-BR" sz="2400" noProof="0" dirty="0" smtClean="0"/>
              <a:t>Barragens de alto potencial de danos:    77 %  </a:t>
            </a:r>
          </a:p>
          <a:p>
            <a:pPr eaLnBrk="1" hangingPunct="1">
              <a:lnSpc>
                <a:spcPct val="110000"/>
              </a:lnSpc>
              <a:spcBef>
                <a:spcPct val="0"/>
              </a:spcBef>
            </a:pPr>
            <a:r>
              <a:rPr lang="pt-BR" sz="2400" dirty="0" smtClean="0"/>
              <a:t>Capacidade </a:t>
            </a:r>
            <a:r>
              <a:rPr lang="pt-BR" sz="2400" noProof="0" dirty="0" smtClean="0"/>
              <a:t>Total de armazenamento:  408.282 m</a:t>
            </a:r>
            <a:r>
              <a:rPr lang="pt-BR" sz="2400" baseline="30000" noProof="0" dirty="0" smtClean="0"/>
              <a:t>3</a:t>
            </a:r>
          </a:p>
        </p:txBody>
      </p:sp>
      <p:sp>
        <p:nvSpPr>
          <p:cNvPr id="8195"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8196"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pic>
        <p:nvPicPr>
          <p:cNvPr id="8199" name="Picture 6" descr="4597-07"/>
          <p:cNvPicPr>
            <a:picLocks noChangeAspect="1" noChangeArrowheads="1"/>
          </p:cNvPicPr>
          <p:nvPr/>
        </p:nvPicPr>
        <p:blipFill>
          <a:blip r:embed="rId3" cstate="print"/>
          <a:srcRect/>
          <a:stretch>
            <a:fillRect/>
          </a:stretch>
        </p:blipFill>
        <p:spPr bwMode="auto">
          <a:xfrm>
            <a:off x="6629400" y="2133600"/>
            <a:ext cx="2057400" cy="1343025"/>
          </a:xfrm>
          <a:prstGeom prst="rect">
            <a:avLst/>
          </a:prstGeom>
          <a:noFill/>
          <a:ln w="9525">
            <a:noFill/>
            <a:miter lim="800000"/>
            <a:headEnd/>
            <a:tailEnd/>
          </a:ln>
        </p:spPr>
      </p:pic>
      <p:pic>
        <p:nvPicPr>
          <p:cNvPr id="8200" name="Picture 7" descr="0051-14"/>
          <p:cNvPicPr>
            <a:picLocks noChangeAspect="1" noChangeArrowheads="1"/>
          </p:cNvPicPr>
          <p:nvPr/>
        </p:nvPicPr>
        <p:blipFill>
          <a:blip r:embed="rId4" cstate="print"/>
          <a:srcRect/>
          <a:stretch>
            <a:fillRect/>
          </a:stretch>
        </p:blipFill>
        <p:spPr bwMode="auto">
          <a:xfrm>
            <a:off x="6629400" y="4419600"/>
            <a:ext cx="1979613" cy="1304925"/>
          </a:xfrm>
          <a:prstGeom prst="rect">
            <a:avLst/>
          </a:prstGeom>
          <a:noFill/>
          <a:ln w="9525">
            <a:noFill/>
            <a:miter lim="800000"/>
            <a:headEnd/>
            <a:tailEnd/>
          </a:ln>
        </p:spPr>
      </p:pic>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0"/>
          </p:nvPr>
        </p:nvSpPr>
        <p:spPr>
          <a:noFill/>
        </p:spPr>
        <p:txBody>
          <a:bodyPr/>
          <a:lstStyle/>
          <a:p>
            <a:fld id="{41F0D174-2E8D-4C14-9835-D71BAD4EA40E}" type="slidenum">
              <a:rPr lang="en-US" smtClean="0">
                <a:latin typeface="Arial" charset="0"/>
              </a:rPr>
              <a:pPr/>
              <a:t>4</a:t>
            </a:fld>
            <a:endParaRPr lang="en-US" smtClean="0">
              <a:latin typeface="Arial" charset="0"/>
            </a:endParaRPr>
          </a:p>
        </p:txBody>
      </p:sp>
      <p:sp>
        <p:nvSpPr>
          <p:cNvPr id="54275" name="Rectangle 2"/>
          <p:cNvSpPr>
            <a:spLocks noGrp="1" noChangeArrowheads="1"/>
          </p:cNvSpPr>
          <p:nvPr>
            <p:ph type="title"/>
          </p:nvPr>
        </p:nvSpPr>
        <p:spPr>
          <a:xfrm>
            <a:off x="457200" y="1066800"/>
            <a:ext cx="8686800" cy="533400"/>
          </a:xfrm>
          <a:noFill/>
        </p:spPr>
        <p:txBody>
          <a:bodyPr/>
          <a:lstStyle/>
          <a:p>
            <a:pPr eaLnBrk="1" hangingPunct="1"/>
            <a:r>
              <a:rPr lang="pt-BR" sz="4400" b="1" noProof="0" dirty="0" smtClean="0">
                <a:solidFill>
                  <a:schemeClr val="tx1"/>
                </a:solidFill>
              </a:rPr>
              <a:t>Definição de Segurança de Barragens e Diques</a:t>
            </a:r>
          </a:p>
        </p:txBody>
      </p:sp>
      <p:sp>
        <p:nvSpPr>
          <p:cNvPr id="37891" name="Rectangle 3"/>
          <p:cNvSpPr>
            <a:spLocks noGrp="1" noChangeArrowheads="1"/>
          </p:cNvSpPr>
          <p:nvPr>
            <p:ph type="body" idx="1"/>
          </p:nvPr>
        </p:nvSpPr>
        <p:spPr>
          <a:xfrm>
            <a:off x="457200" y="2200275"/>
            <a:ext cx="8229600" cy="3929063"/>
          </a:xfrm>
        </p:spPr>
        <p:txBody>
          <a:bodyPr/>
          <a:lstStyle/>
          <a:p>
            <a:pPr eaLnBrk="1" hangingPunct="1">
              <a:lnSpc>
                <a:spcPct val="80000"/>
              </a:lnSpc>
            </a:pPr>
            <a:r>
              <a:rPr lang="pt-BR" sz="2000" noProof="0" dirty="0" smtClean="0"/>
              <a:t>“A segurança de barragens e diques é a arte e ciência de assegurar a integridade e </a:t>
            </a:r>
            <a:r>
              <a:rPr lang="pt-BR" sz="2000" dirty="0" smtClean="0"/>
              <a:t>viabilidade de barragens de forma que </a:t>
            </a:r>
            <a:r>
              <a:rPr lang="pt-BR" sz="2000" b="1" u="sng" dirty="0">
                <a:solidFill>
                  <a:srgbClr val="0033CC"/>
                </a:solidFill>
              </a:rPr>
              <a:t>não apresentem riscos inaceitáveis </a:t>
            </a:r>
            <a:r>
              <a:rPr lang="pt-BR" sz="2000" b="1" u="sng" dirty="0" smtClean="0">
                <a:solidFill>
                  <a:srgbClr val="0033CC"/>
                </a:solidFill>
              </a:rPr>
              <a:t>à </a:t>
            </a:r>
            <a:r>
              <a:rPr lang="pt-BR" sz="2000" b="1" u="sng" dirty="0">
                <a:solidFill>
                  <a:srgbClr val="0033CC"/>
                </a:solidFill>
              </a:rPr>
              <a:t>população, propriedade e meio </a:t>
            </a:r>
            <a:r>
              <a:rPr lang="pt-BR" sz="2000" b="1" u="sng" dirty="0" smtClean="0">
                <a:solidFill>
                  <a:srgbClr val="0033CC"/>
                </a:solidFill>
              </a:rPr>
              <a:t>ambiente.</a:t>
            </a:r>
            <a:endParaRPr lang="pt-BR" sz="2000" b="1" u="sng" dirty="0">
              <a:solidFill>
                <a:srgbClr val="0033CC"/>
              </a:solidFill>
            </a:endParaRPr>
          </a:p>
          <a:p>
            <a:pPr eaLnBrk="1" hangingPunct="1">
              <a:lnSpc>
                <a:spcPct val="80000"/>
              </a:lnSpc>
            </a:pPr>
            <a:r>
              <a:rPr lang="pt-BR" sz="2000" noProof="0" dirty="0" smtClean="0"/>
              <a:t>Requer a aplicação coletiva de princípios e experiência em engenharia, bem como uma filosofia de gerenciamento de riscos que reconheça que </a:t>
            </a:r>
            <a:r>
              <a:rPr lang="pt-BR" sz="2000" noProof="0" dirty="0" err="1" smtClean="0"/>
              <a:t>u</a:t>
            </a:r>
            <a:r>
              <a:rPr lang="pt-BR" sz="2000" dirty="0" smtClean="0"/>
              <a:t>m dique é uma estrutura cujo funcionamento seguro não é determinado explicitamente pelo seu projeto original e construção</a:t>
            </a:r>
            <a:r>
              <a:rPr lang="pt-BR" sz="2000" noProof="0" dirty="0" smtClean="0"/>
              <a:t>.</a:t>
            </a:r>
          </a:p>
          <a:p>
            <a:pPr eaLnBrk="1" hangingPunct="1">
              <a:lnSpc>
                <a:spcPct val="80000"/>
              </a:lnSpc>
            </a:pPr>
            <a:r>
              <a:rPr lang="pt-BR" sz="2000" noProof="0" dirty="0" smtClean="0"/>
              <a:t>Também inclui todas ações tomadas para identificar ou prever deficiências </a:t>
            </a:r>
            <a:r>
              <a:rPr lang="pt-BR" sz="2000" dirty="0" smtClean="0"/>
              <a:t>e consequências relacionadas a falhas</a:t>
            </a:r>
            <a:r>
              <a:rPr lang="pt-BR" sz="2000" noProof="0" dirty="0" smtClean="0"/>
              <a:t>, e documentar, disseminar e </a:t>
            </a:r>
            <a:r>
              <a:rPr lang="pt-BR" sz="2000" b="1" u="sng" dirty="0" smtClean="0">
                <a:solidFill>
                  <a:srgbClr val="0033CC"/>
                </a:solidFill>
              </a:rPr>
              <a:t>reduzir, remediar ou eliminar quaisquer riscos inaceitáveis na medida do possível</a:t>
            </a:r>
            <a:r>
              <a:rPr lang="pt-BR" sz="2000" noProof="0" dirty="0" smtClean="0"/>
              <a:t>”</a:t>
            </a:r>
          </a:p>
          <a:p>
            <a:pPr eaLnBrk="1" hangingPunct="1">
              <a:lnSpc>
                <a:spcPct val="80000"/>
              </a:lnSpc>
            </a:pPr>
            <a:endParaRPr lang="pt-BR" sz="2000" dirty="0"/>
          </a:p>
          <a:p>
            <a:pPr eaLnBrk="1" hangingPunct="1">
              <a:lnSpc>
                <a:spcPct val="80000"/>
              </a:lnSpc>
            </a:pPr>
            <a:endParaRPr lang="pt-BR" sz="1200" noProof="0" dirty="0" smtClean="0"/>
          </a:p>
        </p:txBody>
      </p:sp>
      <p:sp>
        <p:nvSpPr>
          <p:cNvPr id="37892" name="Rectangle 4"/>
          <p:cNvSpPr>
            <a:spLocks noChangeArrowheads="1"/>
          </p:cNvSpPr>
          <p:nvPr/>
        </p:nvSpPr>
        <p:spPr bwMode="auto">
          <a:xfrm>
            <a:off x="685800" y="5712023"/>
            <a:ext cx="7626350" cy="307777"/>
          </a:xfrm>
          <a:prstGeom prst="rect">
            <a:avLst/>
          </a:prstGeom>
          <a:noFill/>
          <a:ln w="12700" algn="ctr">
            <a:noFill/>
            <a:miter lim="800000"/>
            <a:headEnd/>
            <a:tailEnd/>
          </a:ln>
        </p:spPr>
        <p:txBody>
          <a:bodyPr wrap="square">
            <a:spAutoFit/>
          </a:bodyPr>
          <a:lstStyle/>
          <a:p>
            <a:pPr algn="r">
              <a:spcBef>
                <a:spcPct val="20000"/>
              </a:spcBef>
              <a:buClr>
                <a:schemeClr val="accent1"/>
              </a:buClr>
              <a:buSzPct val="50000"/>
              <a:buFont typeface="Wingdings" pitchFamily="2" charset="2"/>
              <a:buNone/>
            </a:pPr>
            <a:r>
              <a:rPr lang="en-US" sz="1400" dirty="0">
                <a:solidFill>
                  <a:srgbClr val="000000"/>
                </a:solidFill>
              </a:rPr>
              <a:t>Federal Guidelines for Dam Safety, Glossary of Terms (FEMA 148), April 2004</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10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7891">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7891">
                                            <p:txEl>
                                              <p:pRg st="0" end="0"/>
                                            </p:txEl>
                                          </p:spTgt>
                                        </p:tgtEl>
                                        <p:attrNameLst>
                                          <p:attrName>ppt_c</p:attrName>
                                        </p:attrNameLst>
                                      </p:cBhvr>
                                      <p:to>
                                        <a:srgbClr val="808080"/>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10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7891">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7891">
                                            <p:txEl>
                                              <p:pRg st="1" end="1"/>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10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7891">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7891">
                                            <p:txEl>
                                              <p:pRg st="2" end="2"/>
                                            </p:txEl>
                                          </p:spTgt>
                                        </p:tgtEl>
                                        <p:attrNameLst>
                                          <p:attrName>ppt_c</p:attrName>
                                        </p:attrNameLst>
                                      </p:cBhvr>
                                      <p:to>
                                        <a:srgbClr val="808080"/>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P spid="3789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04801"/>
            <a:ext cx="7391400" cy="707886"/>
          </a:xfrm>
          <a:prstGeom prst="rect">
            <a:avLst/>
          </a:prstGeom>
          <a:noFill/>
        </p:spPr>
        <p:txBody>
          <a:bodyPr wrap="square" rtlCol="0">
            <a:spAutoFit/>
          </a:bodyPr>
          <a:lstStyle/>
          <a:p>
            <a:pPr algn="ctr" fontAlgn="auto">
              <a:defRPr sz="1800" b="1" i="0" u="none" strike="noStrike" kern="1200" baseline="0">
                <a:solidFill>
                  <a:sysClr val="windowText" lastClr="000000"/>
                </a:solidFill>
                <a:latin typeface="+mn-lt"/>
                <a:ea typeface="+mn-ea"/>
                <a:cs typeface="+mn-cs"/>
              </a:defRPr>
            </a:pPr>
            <a:r>
              <a:rPr lang="en-US" sz="2000" b="1" dirty="0" smtClean="0">
                <a:solidFill>
                  <a:sysClr val="windowText" lastClr="000000"/>
                </a:solidFill>
              </a:rPr>
              <a:t>USACE </a:t>
            </a:r>
            <a:r>
              <a:rPr lang="en-US" sz="2000" b="1" dirty="0" err="1" smtClean="0">
                <a:solidFill>
                  <a:sysClr val="windowText" lastClr="000000"/>
                </a:solidFill>
              </a:rPr>
              <a:t>Distribuição</a:t>
            </a:r>
            <a:r>
              <a:rPr lang="en-US" sz="2000" b="1" dirty="0" smtClean="0">
                <a:solidFill>
                  <a:sysClr val="windowText" lastClr="000000"/>
                </a:solidFill>
              </a:rPr>
              <a:t> da </a:t>
            </a:r>
            <a:r>
              <a:rPr lang="en-US" sz="2000" b="1" dirty="0" err="1" smtClean="0">
                <a:solidFill>
                  <a:sysClr val="windowText" lastClr="000000"/>
                </a:solidFill>
              </a:rPr>
              <a:t>Carteira</a:t>
            </a:r>
            <a:r>
              <a:rPr lang="en-US" sz="2000" b="1" dirty="0" smtClean="0">
                <a:solidFill>
                  <a:sysClr val="windowText" lastClr="000000"/>
                </a:solidFill>
              </a:rPr>
              <a:t> de </a:t>
            </a:r>
            <a:r>
              <a:rPr lang="en-US" sz="2000" b="1" dirty="0" err="1" smtClean="0">
                <a:solidFill>
                  <a:sysClr val="windowText" lastClr="000000"/>
                </a:solidFill>
              </a:rPr>
              <a:t>Barragens</a:t>
            </a:r>
            <a:r>
              <a:rPr lang="en-US" sz="2000" b="1" dirty="0" smtClean="0">
                <a:solidFill>
                  <a:sysClr val="windowText" lastClr="000000"/>
                </a:solidFill>
              </a:rPr>
              <a:t> </a:t>
            </a:r>
            <a:r>
              <a:rPr lang="en-US" sz="2000" b="1" dirty="0" err="1" smtClean="0">
                <a:solidFill>
                  <a:sysClr val="windowText" lastClr="000000"/>
                </a:solidFill>
              </a:rPr>
              <a:t>em</a:t>
            </a:r>
            <a:r>
              <a:rPr lang="en-US" sz="2000" b="1" dirty="0" smtClean="0">
                <a:solidFill>
                  <a:sysClr val="windowText" lastClr="000000"/>
                </a:solidFill>
              </a:rPr>
              <a:t> </a:t>
            </a:r>
            <a:r>
              <a:rPr lang="en-US" sz="2000" b="1" dirty="0" err="1" smtClean="0">
                <a:solidFill>
                  <a:sysClr val="windowText" lastClr="000000"/>
                </a:solidFill>
              </a:rPr>
              <a:t>Termos</a:t>
            </a:r>
            <a:r>
              <a:rPr lang="en-US" sz="2000" b="1" dirty="0" smtClean="0">
                <a:solidFill>
                  <a:sysClr val="windowText" lastClr="000000"/>
                </a:solidFill>
              </a:rPr>
              <a:t> da </a:t>
            </a:r>
            <a:r>
              <a:rPr lang="en-US" sz="2000" b="1" dirty="0" err="1" smtClean="0">
                <a:solidFill>
                  <a:sysClr val="windowText" lastClr="000000"/>
                </a:solidFill>
              </a:rPr>
              <a:t>Classificação</a:t>
            </a:r>
            <a:r>
              <a:rPr lang="en-US" sz="2000" b="1" dirty="0" smtClean="0">
                <a:solidFill>
                  <a:sysClr val="windowText" lastClr="000000"/>
                </a:solidFill>
              </a:rPr>
              <a:t> de </a:t>
            </a:r>
            <a:r>
              <a:rPr lang="en-US" sz="2000" b="1" dirty="0" err="1" smtClean="0">
                <a:solidFill>
                  <a:sysClr val="windowText" lastClr="000000"/>
                </a:solidFill>
              </a:rPr>
              <a:t>Ações</a:t>
            </a:r>
            <a:r>
              <a:rPr lang="en-US" sz="2000" b="1" dirty="0" smtClean="0">
                <a:solidFill>
                  <a:sysClr val="windowText" lastClr="000000"/>
                </a:solidFill>
              </a:rPr>
              <a:t> </a:t>
            </a:r>
            <a:r>
              <a:rPr lang="en-US" sz="2000" b="1" dirty="0" err="1" smtClean="0">
                <a:solidFill>
                  <a:sysClr val="windowText" lastClr="000000"/>
                </a:solidFill>
              </a:rPr>
              <a:t>em</a:t>
            </a:r>
            <a:r>
              <a:rPr lang="en-US" sz="2000" b="1" dirty="0" smtClean="0">
                <a:solidFill>
                  <a:sysClr val="windowText" lastClr="000000"/>
                </a:solidFill>
              </a:rPr>
              <a:t> </a:t>
            </a:r>
            <a:r>
              <a:rPr lang="en-US" sz="2000" b="1" dirty="0" err="1" smtClean="0">
                <a:solidFill>
                  <a:sysClr val="windowText" lastClr="000000"/>
                </a:solidFill>
              </a:rPr>
              <a:t>Segurança</a:t>
            </a:r>
            <a:r>
              <a:rPr lang="en-US" sz="2000" b="1" dirty="0" smtClean="0">
                <a:solidFill>
                  <a:sysClr val="windowText" lastClr="000000"/>
                </a:solidFill>
              </a:rPr>
              <a:t> de </a:t>
            </a:r>
            <a:r>
              <a:rPr lang="en-US" sz="2000" b="1" dirty="0" err="1" smtClean="0">
                <a:solidFill>
                  <a:sysClr val="windowText" lastClr="000000"/>
                </a:solidFill>
              </a:rPr>
              <a:t>Barragens</a:t>
            </a:r>
            <a:endParaRPr lang="en-US" sz="2000" dirty="0"/>
          </a:p>
        </p:txBody>
      </p:sp>
      <p:pic>
        <p:nvPicPr>
          <p:cNvPr id="2" name="Picture 2"/>
          <p:cNvPicPr>
            <a:picLocks noChangeAspect="1" noChangeArrowheads="1"/>
          </p:cNvPicPr>
          <p:nvPr/>
        </p:nvPicPr>
        <p:blipFill>
          <a:blip r:embed="rId3" cstate="email"/>
          <a:srcRect/>
          <a:stretch>
            <a:fillRect/>
          </a:stretch>
        </p:blipFill>
        <p:spPr bwMode="auto">
          <a:xfrm>
            <a:off x="533400" y="1371600"/>
            <a:ext cx="4405884" cy="4495800"/>
          </a:xfrm>
          <a:prstGeom prst="rect">
            <a:avLst/>
          </a:prstGeom>
          <a:noFill/>
          <a:ln w="9525">
            <a:solidFill>
              <a:schemeClr val="tx1"/>
            </a:solidFill>
            <a:miter lim="800000"/>
            <a:headEnd/>
            <a:tailEnd/>
          </a:ln>
          <a:effectLst/>
        </p:spPr>
      </p:pic>
      <p:sp>
        <p:nvSpPr>
          <p:cNvPr id="8" name="Slide Number Placeholder 3"/>
          <p:cNvSpPr txBox="1">
            <a:spLocks/>
          </p:cNvSpPr>
          <p:nvPr/>
        </p:nvSpPr>
        <p:spPr bwMode="auto">
          <a:xfrm>
            <a:off x="5181600" y="1371600"/>
            <a:ext cx="39624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buFont typeface="Arial" pitchFamily="34" charset="0"/>
              <a:buChar char="•"/>
              <a:defRPr/>
            </a:pPr>
            <a:r>
              <a:rPr lang="en-US" sz="2000" dirty="0" smtClean="0"/>
              <a:t>  </a:t>
            </a:r>
            <a:r>
              <a:rPr lang="en-US" sz="2000" dirty="0" err="1" smtClean="0"/>
              <a:t>Contagem</a:t>
            </a:r>
            <a:r>
              <a:rPr lang="en-US" sz="2000" dirty="0" smtClean="0"/>
              <a:t> </a:t>
            </a:r>
            <a:r>
              <a:rPr lang="en-US" sz="2000" dirty="0" err="1" smtClean="0"/>
              <a:t>em</a:t>
            </a:r>
            <a:r>
              <a:rPr lang="en-US" sz="2000" dirty="0" smtClean="0"/>
              <a:t> Set de 2012 </a:t>
            </a:r>
            <a:r>
              <a:rPr lang="en-US" sz="2000" dirty="0" err="1" smtClean="0"/>
              <a:t>foi</a:t>
            </a:r>
            <a:r>
              <a:rPr lang="en-US" sz="2000" dirty="0" smtClean="0"/>
              <a:t> de 702 </a:t>
            </a:r>
            <a:r>
              <a:rPr lang="en-US" sz="2000" dirty="0" err="1" smtClean="0"/>
              <a:t>barragens</a:t>
            </a:r>
            <a:r>
              <a:rPr lang="en-US" sz="2000" dirty="0" smtClean="0"/>
              <a:t> </a:t>
            </a:r>
            <a:r>
              <a:rPr lang="en-US" sz="2000" dirty="0" err="1" smtClean="0"/>
              <a:t>em</a:t>
            </a:r>
            <a:r>
              <a:rPr lang="en-US" sz="2000" dirty="0" smtClean="0"/>
              <a:t> 556 </a:t>
            </a:r>
            <a:r>
              <a:rPr lang="en-US" sz="2000" dirty="0" err="1" smtClean="0"/>
              <a:t>projetos</a:t>
            </a:r>
            <a:r>
              <a:rPr lang="en-US" sz="2000" dirty="0" smtClean="0"/>
              <a:t>. </a:t>
            </a:r>
          </a:p>
          <a:p>
            <a:pPr lvl="0">
              <a:buFont typeface="Arial" pitchFamily="34" charset="0"/>
              <a:buChar char="•"/>
              <a:defRPr/>
            </a:pPr>
            <a:endParaRPr lang="en-US" sz="2000" dirty="0" smtClean="0"/>
          </a:p>
          <a:p>
            <a:pPr lvl="0">
              <a:buFont typeface="Arial" pitchFamily="34" charset="0"/>
              <a:buChar char="•"/>
              <a:defRPr/>
            </a:pPr>
            <a:r>
              <a:rPr lang="en-US" sz="2000" dirty="0" smtClean="0"/>
              <a:t>Set de 2011: 698 </a:t>
            </a:r>
            <a:r>
              <a:rPr lang="en-US" sz="2000" dirty="0" err="1" smtClean="0"/>
              <a:t>barragens</a:t>
            </a:r>
            <a:r>
              <a:rPr lang="en-US" sz="2000" dirty="0" smtClean="0"/>
              <a:t> </a:t>
            </a:r>
            <a:r>
              <a:rPr lang="en-US" sz="2000" dirty="0" err="1" smtClean="0"/>
              <a:t>em</a:t>
            </a:r>
            <a:r>
              <a:rPr lang="en-US" sz="2000" dirty="0" smtClean="0"/>
              <a:t> 559 </a:t>
            </a:r>
            <a:r>
              <a:rPr lang="en-US" sz="2000" dirty="0" err="1" smtClean="0"/>
              <a:t>projetos</a:t>
            </a:r>
            <a:r>
              <a:rPr lang="en-US" sz="2000" dirty="0" smtClean="0"/>
              <a:t>.</a:t>
            </a:r>
          </a:p>
          <a:p>
            <a:pPr lvl="0">
              <a:defRPr/>
            </a:pPr>
            <a:r>
              <a:rPr lang="en-US" sz="2000" dirty="0" smtClean="0"/>
              <a:t> </a:t>
            </a:r>
            <a:endParaRPr kumimoji="0" lang="en-US" sz="2000" b="0" i="0" u="none" strike="noStrike" kern="1200" cap="none" spc="0" normalizeH="0" noProof="0" dirty="0" smtClean="0">
              <a:ln>
                <a:noFill/>
              </a:ln>
              <a:solidFill>
                <a:schemeClr val="tx1"/>
              </a:solidFill>
              <a:effectLst/>
              <a:uLnTx/>
              <a:uFillTx/>
              <a:latin typeface="Arial" charset="0"/>
              <a:ea typeface="ＭＳ Ｐゴシック" charset="-128"/>
              <a:cs typeface="+mn-cs"/>
            </a:endParaRPr>
          </a:p>
          <a:p>
            <a:pPr marL="0" marR="0" lvl="0" indent="0" defTabSz="914400" rtl="0" eaLnBrk="1" fontAlgn="base" latinLnBrk="0" hangingPunct="1">
              <a:spcBef>
                <a:spcPct val="0"/>
              </a:spcBef>
              <a:spcAft>
                <a:spcPct val="0"/>
              </a:spcAft>
              <a:buClrTx/>
              <a:buSzTx/>
              <a:buFont typeface="Arial" pitchFamily="34" charset="0"/>
              <a:buChar char="•"/>
              <a:tabLst/>
              <a:defRPr/>
            </a:pPr>
            <a:r>
              <a:rPr kumimoji="0" lang="en-US" sz="2000" b="0" i="0" u="none" strike="noStrike" kern="1200" cap="none" spc="0" normalizeH="0" noProof="0" dirty="0" smtClean="0">
                <a:ln>
                  <a:noFill/>
                </a:ln>
                <a:solidFill>
                  <a:schemeClr val="tx1"/>
                </a:solidFill>
                <a:effectLst/>
                <a:uLnTx/>
                <a:uFillTx/>
                <a:latin typeface="Arial" charset="0"/>
                <a:ea typeface="ＭＳ Ｐゴシック" charset="-128"/>
                <a:cs typeface="+mn-cs"/>
              </a:rPr>
              <a:t>  </a:t>
            </a:r>
            <a:r>
              <a:rPr kumimoji="0" lang="en-US" sz="2000" b="0" i="0" u="none" strike="noStrike" kern="1200" cap="none" spc="0" normalizeH="0" noProof="0" dirty="0" err="1" smtClean="0">
                <a:ln>
                  <a:noFill/>
                </a:ln>
                <a:solidFill>
                  <a:schemeClr val="tx1"/>
                </a:solidFill>
                <a:effectLst/>
                <a:uLnTx/>
                <a:uFillTx/>
                <a:latin typeface="Arial" charset="0"/>
                <a:ea typeface="ＭＳ Ｐゴシック" charset="-128"/>
                <a:cs typeface="+mn-cs"/>
              </a:rPr>
              <a:t>Tabela</a:t>
            </a:r>
            <a:r>
              <a:rPr kumimoji="0" lang="en-US" sz="2000" b="0" i="0" u="none" strike="noStrike" kern="1200" cap="none" spc="0" normalizeH="0" noProof="0" dirty="0" smtClean="0">
                <a:ln>
                  <a:noFill/>
                </a:ln>
                <a:solidFill>
                  <a:schemeClr val="tx1"/>
                </a:solidFill>
                <a:effectLst/>
                <a:uLnTx/>
                <a:uFillTx/>
                <a:latin typeface="Arial" charset="0"/>
                <a:ea typeface="ＭＳ Ｐゴシック" charset="-128"/>
                <a:cs typeface="+mn-cs"/>
              </a:rPr>
              <a:t> DSAC </a:t>
            </a:r>
            <a:r>
              <a:rPr kumimoji="0" lang="en-US" sz="2000" b="0" i="0" u="none" strike="noStrike" kern="1200" cap="none" spc="0" normalizeH="0" noProof="0" dirty="0" err="1" smtClean="0">
                <a:ln>
                  <a:noFill/>
                </a:ln>
                <a:solidFill>
                  <a:schemeClr val="tx1"/>
                </a:solidFill>
                <a:effectLst/>
                <a:uLnTx/>
                <a:uFillTx/>
                <a:latin typeface="Arial" charset="0"/>
                <a:ea typeface="ＭＳ Ｐゴシック" charset="-128"/>
                <a:cs typeface="+mn-cs"/>
              </a:rPr>
              <a:t>aplica</a:t>
            </a:r>
            <a:r>
              <a:rPr kumimoji="0" lang="en-US" sz="2000" b="0" i="0" u="none" strike="noStrike" kern="1200" cap="none" spc="0" normalizeH="0" noProof="0" dirty="0" smtClean="0">
                <a:ln>
                  <a:noFill/>
                </a:ln>
                <a:solidFill>
                  <a:schemeClr val="tx1"/>
                </a:solidFill>
                <a:effectLst/>
                <a:uLnTx/>
                <a:uFillTx/>
                <a:latin typeface="Arial" charset="0"/>
                <a:ea typeface="ＭＳ Ｐゴシック" charset="-128"/>
                <a:cs typeface="+mn-cs"/>
              </a:rPr>
              <a:t>-se a </a:t>
            </a:r>
            <a:r>
              <a:rPr kumimoji="0" lang="en-US" sz="2000" b="0" i="0" u="none" strike="noStrike" kern="1200" cap="none" spc="0" normalizeH="0" noProof="0" dirty="0" err="1" smtClean="0">
                <a:ln>
                  <a:noFill/>
                </a:ln>
                <a:solidFill>
                  <a:schemeClr val="tx1"/>
                </a:solidFill>
                <a:effectLst/>
                <a:uLnTx/>
                <a:uFillTx/>
                <a:latin typeface="Arial" charset="0"/>
                <a:ea typeface="ＭＳ Ｐゴシック" charset="-128"/>
                <a:cs typeface="+mn-cs"/>
              </a:rPr>
              <a:t>todas</a:t>
            </a:r>
            <a:r>
              <a:rPr kumimoji="0" lang="en-US" sz="2000" b="0" i="0" u="none" strike="noStrike" kern="1200" cap="none" spc="0" normalizeH="0" noProof="0" dirty="0" smtClean="0">
                <a:ln>
                  <a:noFill/>
                </a:ln>
                <a:solidFill>
                  <a:schemeClr val="tx1"/>
                </a:solidFill>
                <a:effectLst/>
                <a:uLnTx/>
                <a:uFillTx/>
                <a:latin typeface="Arial" charset="0"/>
                <a:ea typeface="ＭＳ Ｐゴシック" charset="-128"/>
                <a:cs typeface="+mn-cs"/>
              </a:rPr>
              <a:t> as </a:t>
            </a:r>
            <a:r>
              <a:rPr kumimoji="0" lang="en-US" sz="2000" b="0" i="0" u="none" strike="noStrike" kern="1200" cap="none" spc="0" normalizeH="0" noProof="0" dirty="0" err="1" smtClean="0">
                <a:ln>
                  <a:noFill/>
                </a:ln>
                <a:solidFill>
                  <a:schemeClr val="tx1"/>
                </a:solidFill>
                <a:effectLst/>
                <a:uLnTx/>
                <a:uFillTx/>
                <a:latin typeface="Arial" charset="0"/>
                <a:ea typeface="ＭＳ Ｐゴシック" charset="-128"/>
                <a:cs typeface="+mn-cs"/>
              </a:rPr>
              <a:t>barragens</a:t>
            </a:r>
            <a:r>
              <a:rPr kumimoji="0" lang="en-US" sz="2000" b="0" i="0" u="none" strike="noStrike" kern="1200" cap="none" spc="0" normalizeH="0" noProof="0" dirty="0" smtClean="0">
                <a:ln>
                  <a:noFill/>
                </a:ln>
                <a:solidFill>
                  <a:schemeClr val="tx1"/>
                </a:solidFill>
                <a:effectLst/>
                <a:uLnTx/>
                <a:uFillTx/>
                <a:latin typeface="Arial" charset="0"/>
                <a:ea typeface="ＭＳ Ｐゴシック" charset="-128"/>
                <a:cs typeface="+mn-cs"/>
              </a:rPr>
              <a:t>.  </a:t>
            </a:r>
            <a:r>
              <a:rPr kumimoji="0" lang="en-US" sz="2000" b="0" i="0" u="none" strike="noStrike" kern="1200" cap="none" spc="0" normalizeH="0" noProof="0" dirty="0" err="1" smtClean="0">
                <a:ln>
                  <a:noFill/>
                </a:ln>
                <a:solidFill>
                  <a:schemeClr val="tx1"/>
                </a:solidFill>
                <a:effectLst/>
                <a:uLnTx/>
                <a:uFillTx/>
                <a:latin typeface="Arial" charset="0"/>
                <a:ea typeface="ＭＳ Ｐゴシック" charset="-128"/>
                <a:cs typeface="+mn-cs"/>
              </a:rPr>
              <a:t>Não</a:t>
            </a:r>
            <a:r>
              <a:rPr kumimoji="0" lang="en-US" sz="2000" b="0" i="0" u="none" strike="noStrike" kern="1200" cap="none" spc="0" normalizeH="0" noProof="0" dirty="0" smtClean="0">
                <a:ln>
                  <a:noFill/>
                </a:ln>
                <a:solidFill>
                  <a:schemeClr val="tx1"/>
                </a:solidFill>
                <a:effectLst/>
                <a:uLnTx/>
                <a:uFillTx/>
                <a:latin typeface="Arial" charset="0"/>
                <a:ea typeface="ＭＳ Ｐゴシック" charset="-128"/>
                <a:cs typeface="+mn-cs"/>
              </a:rPr>
              <a:t> </a:t>
            </a:r>
            <a:r>
              <a:rPr kumimoji="0" lang="en-US" sz="2000" b="0" i="0" u="none" strike="noStrike" kern="1200" cap="none" spc="0" normalizeH="0" noProof="0" dirty="0" err="1" smtClean="0">
                <a:ln>
                  <a:noFill/>
                </a:ln>
                <a:solidFill>
                  <a:schemeClr val="tx1"/>
                </a:solidFill>
                <a:effectLst/>
                <a:uLnTx/>
                <a:uFillTx/>
                <a:latin typeface="Arial" charset="0"/>
                <a:ea typeface="ＭＳ Ｐゴシック" charset="-128"/>
                <a:cs typeface="+mn-cs"/>
              </a:rPr>
              <a:t>inclui</a:t>
            </a:r>
            <a:r>
              <a:rPr kumimoji="0" lang="en-US" sz="2000" b="0" i="0" u="none" strike="noStrike" kern="1200" cap="none" spc="0" normalizeH="0" noProof="0" dirty="0" smtClean="0">
                <a:ln>
                  <a:noFill/>
                </a:ln>
                <a:solidFill>
                  <a:schemeClr val="tx1"/>
                </a:solidFill>
                <a:effectLst/>
                <a:uLnTx/>
                <a:uFillTx/>
                <a:latin typeface="Arial" charset="0"/>
                <a:ea typeface="ＭＳ Ｐゴシック" charset="-128"/>
                <a:cs typeface="+mn-cs"/>
              </a:rPr>
              <a:t> </a:t>
            </a:r>
            <a:r>
              <a:rPr kumimoji="0" lang="en-US" sz="2000" b="0" i="0" u="none" strike="noStrike" kern="1200" cap="none" spc="0" normalizeH="0" noProof="0" dirty="0" err="1" smtClean="0">
                <a:ln>
                  <a:noFill/>
                </a:ln>
                <a:solidFill>
                  <a:schemeClr val="tx1"/>
                </a:solidFill>
                <a:effectLst/>
                <a:uLnTx/>
                <a:uFillTx/>
                <a:latin typeface="Arial" charset="0"/>
                <a:ea typeface="ＭＳ Ｐゴシック" charset="-128"/>
                <a:cs typeface="+mn-cs"/>
              </a:rPr>
              <a:t>uma</a:t>
            </a:r>
            <a:r>
              <a:rPr kumimoji="0" lang="en-US" sz="2000" b="0" i="0" u="none" strike="noStrike" kern="1200" cap="none" spc="0" normalizeH="0" noProof="0" dirty="0" smtClean="0">
                <a:ln>
                  <a:noFill/>
                </a:ln>
                <a:solidFill>
                  <a:schemeClr val="tx1"/>
                </a:solidFill>
                <a:effectLst/>
                <a:uLnTx/>
                <a:uFillTx/>
                <a:latin typeface="Arial" charset="0"/>
                <a:ea typeface="ＭＳ Ｐゴシック" charset="-128"/>
                <a:cs typeface="+mn-cs"/>
              </a:rPr>
              <a:t> </a:t>
            </a:r>
            <a:r>
              <a:rPr kumimoji="0" lang="en-US" sz="2000" b="0" i="0" u="none" strike="noStrike" kern="1200" cap="none" spc="0" normalizeH="0" noProof="0" dirty="0" err="1" smtClean="0">
                <a:ln>
                  <a:noFill/>
                </a:ln>
                <a:solidFill>
                  <a:schemeClr val="tx1"/>
                </a:solidFill>
                <a:effectLst/>
                <a:uLnTx/>
                <a:uFillTx/>
                <a:latin typeface="Arial" charset="0"/>
                <a:ea typeface="ＭＳ Ｐゴシック" charset="-128"/>
                <a:cs typeface="+mn-cs"/>
              </a:rPr>
              <a:t>barragem</a:t>
            </a:r>
            <a:r>
              <a:rPr kumimoji="0" lang="en-US" sz="2000" b="0" i="0" u="none" strike="noStrike" kern="1200" cap="none" spc="0" normalizeH="0" noProof="0" dirty="0" smtClean="0">
                <a:ln>
                  <a:noFill/>
                </a:ln>
                <a:solidFill>
                  <a:schemeClr val="tx1"/>
                </a:solidFill>
                <a:effectLst/>
                <a:uLnTx/>
                <a:uFillTx/>
                <a:latin typeface="Arial" charset="0"/>
                <a:ea typeface="ＭＳ Ｐゴシック" charset="-128"/>
                <a:cs typeface="+mn-cs"/>
              </a:rPr>
              <a:t> </a:t>
            </a:r>
            <a:r>
              <a:rPr kumimoji="0" lang="en-US" sz="2000" b="0" i="0" u="none" strike="noStrike" kern="1200" cap="none" spc="0" normalizeH="0" noProof="0" dirty="0" err="1" smtClean="0">
                <a:ln>
                  <a:noFill/>
                </a:ln>
                <a:solidFill>
                  <a:schemeClr val="tx1"/>
                </a:solidFill>
                <a:effectLst/>
                <a:uLnTx/>
                <a:uFillTx/>
                <a:latin typeface="Arial" charset="0"/>
                <a:ea typeface="ＭＳ Ｐゴシック" charset="-128"/>
                <a:cs typeface="+mn-cs"/>
              </a:rPr>
              <a:t>recém</a:t>
            </a:r>
            <a:r>
              <a:rPr lang="en-US" sz="2000" dirty="0" smtClean="0">
                <a:ea typeface="ＭＳ Ｐゴシック" charset="-128"/>
              </a:rPr>
              <a:t>-</a:t>
            </a:r>
            <a:r>
              <a:rPr lang="en-US" sz="2000" dirty="0" err="1" smtClean="0">
                <a:ea typeface="ＭＳ Ｐゴシック" charset="-128"/>
              </a:rPr>
              <a:t>construída</a:t>
            </a:r>
            <a:r>
              <a:rPr lang="en-US" sz="2000" dirty="0" smtClean="0">
                <a:ea typeface="ＭＳ Ｐゴシック" charset="-128"/>
              </a:rPr>
              <a:t> </a:t>
            </a:r>
            <a:r>
              <a:rPr lang="en-US" sz="2000" dirty="0" err="1" smtClean="0">
                <a:ea typeface="ＭＳ Ｐゴシック" charset="-128"/>
              </a:rPr>
              <a:t>que</a:t>
            </a:r>
            <a:r>
              <a:rPr lang="en-US" sz="2000" dirty="0" smtClean="0">
                <a:ea typeface="ＭＳ Ｐゴシック" charset="-128"/>
              </a:rPr>
              <a:t> </a:t>
            </a:r>
            <a:r>
              <a:rPr lang="en-US" sz="2000" dirty="0" err="1" smtClean="0">
                <a:ea typeface="ＭＳ Ｐゴシック" charset="-128"/>
              </a:rPr>
              <a:t>ainda</a:t>
            </a:r>
            <a:r>
              <a:rPr lang="en-US" sz="2000" dirty="0" smtClean="0">
                <a:ea typeface="ＭＳ Ｐゴシック" charset="-128"/>
              </a:rPr>
              <a:t> </a:t>
            </a:r>
            <a:r>
              <a:rPr lang="en-US" sz="2000" dirty="0" err="1" smtClean="0">
                <a:ea typeface="ＭＳ Ｐゴシック" charset="-128"/>
              </a:rPr>
              <a:t>não</a:t>
            </a:r>
            <a:r>
              <a:rPr lang="en-US" sz="2000" dirty="0" smtClean="0">
                <a:ea typeface="ＭＳ Ｐゴシック" charset="-128"/>
              </a:rPr>
              <a:t> </a:t>
            </a:r>
            <a:r>
              <a:rPr lang="en-US" sz="2000" dirty="0" err="1" smtClean="0">
                <a:ea typeface="ＭＳ Ｐゴシック" charset="-128"/>
              </a:rPr>
              <a:t>foi</a:t>
            </a:r>
            <a:r>
              <a:rPr lang="en-US" sz="2000" dirty="0" smtClean="0">
                <a:ea typeface="ＭＳ Ｐゴシック" charset="-128"/>
              </a:rPr>
              <a:t> </a:t>
            </a:r>
            <a:r>
              <a:rPr lang="en-US" sz="2000" dirty="0" err="1" smtClean="0">
                <a:ea typeface="ＭＳ Ｐゴシック" charset="-128"/>
              </a:rPr>
              <a:t>classificada</a:t>
            </a:r>
            <a:r>
              <a:rPr kumimoji="0" lang="en-US" sz="2000" b="0" i="0" u="none" strike="noStrike" kern="1200" cap="none" spc="0" normalizeH="0" noProof="0" dirty="0" smtClean="0">
                <a:ln>
                  <a:noFill/>
                </a:ln>
                <a:solidFill>
                  <a:schemeClr val="tx1"/>
                </a:solidFill>
                <a:effectLst/>
                <a:uLnTx/>
                <a:uFillTx/>
                <a:latin typeface="Arial" charset="0"/>
                <a:ea typeface="ＭＳ Ｐゴシック" charset="-128"/>
                <a:cs typeface="+mn-cs"/>
              </a:rPr>
              <a:t>.</a:t>
            </a:r>
          </a:p>
          <a:p>
            <a:pPr marL="0" marR="0" lvl="0" indent="0" defTabSz="914400" rtl="0" eaLnBrk="1" fontAlgn="base" latinLnBrk="0" hangingPunct="1">
              <a:spcBef>
                <a:spcPct val="0"/>
              </a:spcBef>
              <a:spcAft>
                <a:spcPct val="0"/>
              </a:spcAft>
              <a:buClrTx/>
              <a:buSzTx/>
              <a:buFont typeface="Arial" pitchFamily="34" charset="0"/>
              <a:buChar char="•"/>
              <a:tabLst/>
              <a:defRPr/>
            </a:pPr>
            <a:endParaRPr kumimoji="0" lang="en-US" sz="2000" b="0" i="0" u="none" strike="noStrike" kern="1200" cap="none" spc="0" normalizeH="0" noProof="0" dirty="0" smtClean="0">
              <a:ln>
                <a:noFill/>
              </a:ln>
              <a:solidFill>
                <a:schemeClr val="tx1"/>
              </a:solidFill>
              <a:effectLst/>
              <a:uLnTx/>
              <a:uFillTx/>
              <a:latin typeface="Arial" charset="0"/>
              <a:ea typeface="ＭＳ Ｐゴシック" charset="-128"/>
              <a:cs typeface="+mn-cs"/>
            </a:endParaRPr>
          </a:p>
          <a:p>
            <a:pPr marL="0" marR="0" lvl="0" indent="0" defTabSz="914400" rtl="0" eaLnBrk="1" fontAlgn="base" latinLnBrk="0" hangingPunct="1">
              <a:spcBef>
                <a:spcPct val="0"/>
              </a:spcBef>
              <a:spcAft>
                <a:spcPct val="0"/>
              </a:spcAft>
              <a:buClrTx/>
              <a:buSzTx/>
              <a:buFont typeface="Arial" pitchFamily="34" charset="0"/>
              <a:buChar char="•"/>
              <a:tabLst/>
              <a:defRPr/>
            </a:pPr>
            <a:r>
              <a:rPr lang="en-US" sz="2000" baseline="0" dirty="0" smtClean="0"/>
              <a:t>  </a:t>
            </a:r>
            <a:r>
              <a:rPr lang="en-US" sz="2000" baseline="0" dirty="0" err="1" smtClean="0"/>
              <a:t>Fonte</a:t>
            </a:r>
            <a:r>
              <a:rPr lang="en-US" sz="2000" dirty="0" smtClean="0"/>
              <a:t> de Dados</a:t>
            </a:r>
            <a:r>
              <a:rPr lang="en-US" sz="2000" baseline="0" dirty="0" smtClean="0"/>
              <a:t>: DSPMT, 4</a:t>
            </a:r>
            <a:r>
              <a:rPr lang="en-US" sz="2000" dirty="0" smtClean="0"/>
              <a:t> Set 2012</a:t>
            </a:r>
            <a:endParaRPr kumimoji="0" lang="en-US" sz="2000" b="0" i="0" u="none" strike="noStrike" kern="1200" cap="none" spc="0" normalizeH="0" baseline="0" noProof="0" dirty="0">
              <a:ln>
                <a:noFill/>
              </a:ln>
              <a:solidFill>
                <a:schemeClr val="tx1"/>
              </a:solidFill>
              <a:effectLst/>
              <a:uLnTx/>
              <a:uFillTx/>
              <a:latin typeface="Arial" charset="0"/>
              <a:ea typeface="ＭＳ Ｐゴシック" charset="-128"/>
              <a:cs typeface="+mn-cs"/>
            </a:endParaRPr>
          </a:p>
        </p:txBody>
      </p:sp>
      <p:sp>
        <p:nvSpPr>
          <p:cNvPr id="5" name="Rectangle 4"/>
          <p:cNvSpPr/>
          <p:nvPr/>
        </p:nvSpPr>
        <p:spPr>
          <a:xfrm>
            <a:off x="2362200" y="1475601"/>
            <a:ext cx="1295400" cy="276999"/>
          </a:xfrm>
          <a:prstGeom prst="rect">
            <a:avLst/>
          </a:prstGeom>
          <a:solidFill>
            <a:schemeClr val="bg1"/>
          </a:solidFill>
        </p:spPr>
        <p:txBody>
          <a:bodyPr wrap="square">
            <a:spAutoFit/>
          </a:bodyPr>
          <a:lstStyle/>
          <a:p>
            <a:pPr lvl="0" algn="ctr" fontAlgn="base">
              <a:spcBef>
                <a:spcPct val="0"/>
              </a:spcBef>
              <a:spcAft>
                <a:spcPct val="0"/>
              </a:spcAft>
            </a:pPr>
            <a:r>
              <a:rPr lang="en-US" sz="1200" b="1" dirty="0" smtClean="0">
                <a:solidFill>
                  <a:srgbClr val="000000"/>
                </a:solidFill>
                <a:latin typeface="+mj-lt"/>
              </a:rPr>
              <a:t>DSAC I, 19</a:t>
            </a:r>
            <a:endParaRPr lang="en-US" sz="1200" b="1" dirty="0">
              <a:solidFill>
                <a:srgbClr val="000000"/>
              </a:solidFill>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endParaRPr lang="en-US" dirty="0">
              <a:solidFill>
                <a:srgbClr val="000000"/>
              </a:solidFill>
            </a:endParaRPr>
          </a:p>
        </p:txBody>
      </p:sp>
      <p:sp>
        <p:nvSpPr>
          <p:cNvPr id="4" name="Rectangle 3"/>
          <p:cNvSpPr/>
          <p:nvPr/>
        </p:nvSpPr>
        <p:spPr>
          <a:xfrm>
            <a:off x="609600" y="391180"/>
            <a:ext cx="7696200" cy="954107"/>
          </a:xfrm>
          <a:prstGeom prst="rect">
            <a:avLst/>
          </a:prstGeom>
        </p:spPr>
        <p:txBody>
          <a:bodyPr wrap="square">
            <a:spAutoFit/>
          </a:bodyPr>
          <a:lstStyle/>
          <a:p>
            <a:pPr lvl="0" algn="ctr" fontAlgn="base">
              <a:spcBef>
                <a:spcPct val="0"/>
              </a:spcBef>
              <a:spcAft>
                <a:spcPct val="0"/>
              </a:spcAft>
            </a:pPr>
            <a:r>
              <a:rPr lang="en-US" sz="2800" b="1" dirty="0" err="1" smtClean="0">
                <a:solidFill>
                  <a:srgbClr val="000000"/>
                </a:solidFill>
                <a:latin typeface="Calibri" pitchFamily="34" charset="0"/>
              </a:rPr>
              <a:t>Tendências</a:t>
            </a:r>
            <a:r>
              <a:rPr lang="en-US" sz="2800" b="1" dirty="0" smtClean="0">
                <a:solidFill>
                  <a:srgbClr val="000000"/>
                </a:solidFill>
                <a:latin typeface="Calibri" pitchFamily="34" charset="0"/>
              </a:rPr>
              <a:t> </a:t>
            </a:r>
            <a:r>
              <a:rPr lang="en-US" sz="2800" b="1" dirty="0" err="1" smtClean="0">
                <a:solidFill>
                  <a:srgbClr val="000000"/>
                </a:solidFill>
                <a:latin typeface="Calibri" pitchFamily="34" charset="0"/>
              </a:rPr>
              <a:t>na</a:t>
            </a:r>
            <a:r>
              <a:rPr lang="en-US" sz="2800" b="1" dirty="0" smtClean="0">
                <a:solidFill>
                  <a:srgbClr val="000000"/>
                </a:solidFill>
                <a:latin typeface="Calibri" pitchFamily="34" charset="0"/>
              </a:rPr>
              <a:t> </a:t>
            </a:r>
            <a:r>
              <a:rPr lang="en-US" sz="2800" b="1" dirty="0" err="1" smtClean="0">
                <a:solidFill>
                  <a:srgbClr val="000000"/>
                </a:solidFill>
                <a:latin typeface="Calibri" pitchFamily="34" charset="0"/>
              </a:rPr>
              <a:t>Classificação</a:t>
            </a:r>
            <a:r>
              <a:rPr lang="en-US" sz="2800" b="1" dirty="0" smtClean="0">
                <a:solidFill>
                  <a:srgbClr val="000000"/>
                </a:solidFill>
                <a:latin typeface="Calibri" pitchFamily="34" charset="0"/>
              </a:rPr>
              <a:t> de </a:t>
            </a:r>
            <a:r>
              <a:rPr lang="en-US" sz="2800" b="1" dirty="0" err="1" smtClean="0">
                <a:solidFill>
                  <a:srgbClr val="000000"/>
                </a:solidFill>
                <a:latin typeface="Calibri" pitchFamily="34" charset="0"/>
              </a:rPr>
              <a:t>Ações</a:t>
            </a:r>
            <a:r>
              <a:rPr lang="en-US" sz="2800" b="1" dirty="0" smtClean="0">
                <a:solidFill>
                  <a:srgbClr val="000000"/>
                </a:solidFill>
                <a:latin typeface="Calibri" pitchFamily="34" charset="0"/>
              </a:rPr>
              <a:t> de </a:t>
            </a:r>
            <a:r>
              <a:rPr lang="en-US" sz="2800" b="1" dirty="0" err="1" smtClean="0">
                <a:solidFill>
                  <a:srgbClr val="000000"/>
                </a:solidFill>
                <a:latin typeface="Calibri" pitchFamily="34" charset="0"/>
              </a:rPr>
              <a:t>Segurança</a:t>
            </a:r>
            <a:r>
              <a:rPr lang="en-US" sz="2800" b="1" dirty="0" smtClean="0">
                <a:solidFill>
                  <a:srgbClr val="000000"/>
                </a:solidFill>
                <a:latin typeface="Calibri" pitchFamily="34" charset="0"/>
              </a:rPr>
              <a:t> de </a:t>
            </a:r>
            <a:r>
              <a:rPr lang="en-US" sz="2800" b="1" dirty="0" err="1" smtClean="0">
                <a:solidFill>
                  <a:srgbClr val="000000"/>
                </a:solidFill>
                <a:latin typeface="Calibri" pitchFamily="34" charset="0"/>
              </a:rPr>
              <a:t>Barragens</a:t>
            </a:r>
            <a:r>
              <a:rPr lang="en-US" sz="2800" b="1" dirty="0" smtClean="0">
                <a:solidFill>
                  <a:srgbClr val="000000"/>
                </a:solidFill>
                <a:latin typeface="Calibri" pitchFamily="34" charset="0"/>
              </a:rPr>
              <a:t> (DSAC)</a:t>
            </a:r>
            <a:endParaRPr lang="en-US" sz="2800" b="1" dirty="0">
              <a:solidFill>
                <a:srgbClr val="000000"/>
              </a:solidFill>
              <a:latin typeface="Calibri" pitchFamily="34" charset="0"/>
            </a:endParaRPr>
          </a:p>
        </p:txBody>
      </p:sp>
      <p:pic>
        <p:nvPicPr>
          <p:cNvPr id="2050" name="Picture 2"/>
          <p:cNvPicPr>
            <a:picLocks noChangeAspect="1" noChangeArrowheads="1"/>
          </p:cNvPicPr>
          <p:nvPr/>
        </p:nvPicPr>
        <p:blipFill>
          <a:blip r:embed="rId3" cstate="email"/>
          <a:srcRect/>
          <a:stretch>
            <a:fillRect/>
          </a:stretch>
        </p:blipFill>
        <p:spPr bwMode="auto">
          <a:xfrm>
            <a:off x="894440" y="1362822"/>
            <a:ext cx="7028938" cy="4656978"/>
          </a:xfrm>
          <a:prstGeom prst="rect">
            <a:avLst/>
          </a:prstGeom>
          <a:noFill/>
          <a:ln w="9525">
            <a:noFill/>
            <a:miter lim="800000"/>
            <a:headEnd/>
            <a:tailEnd/>
          </a:ln>
          <a:effectLst/>
        </p:spPr>
      </p:pic>
      <p:sp>
        <p:nvSpPr>
          <p:cNvPr id="5" name="Rectangle 4"/>
          <p:cNvSpPr/>
          <p:nvPr/>
        </p:nvSpPr>
        <p:spPr>
          <a:xfrm>
            <a:off x="6934200" y="2514600"/>
            <a:ext cx="838200" cy="400110"/>
          </a:xfrm>
          <a:prstGeom prst="rect">
            <a:avLst/>
          </a:prstGeom>
          <a:solidFill>
            <a:schemeClr val="bg1"/>
          </a:solidFill>
        </p:spPr>
        <p:txBody>
          <a:bodyPr wrap="square">
            <a:spAutoFit/>
          </a:bodyPr>
          <a:lstStyle/>
          <a:p>
            <a:pPr lvl="0" algn="ctr" fontAlgn="base">
              <a:spcBef>
                <a:spcPct val="0"/>
              </a:spcBef>
              <a:spcAft>
                <a:spcPct val="0"/>
              </a:spcAft>
            </a:pPr>
            <a:r>
              <a:rPr lang="en-US" sz="1000" b="1" dirty="0" smtClean="0">
                <a:solidFill>
                  <a:srgbClr val="000000"/>
                </a:solidFill>
                <a:latin typeface="+mj-lt"/>
              </a:rPr>
              <a:t>Not Classified</a:t>
            </a:r>
            <a:endParaRPr lang="en-US" sz="1000" b="1" dirty="0">
              <a:solidFill>
                <a:srgbClr val="000000"/>
              </a:solidFill>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1066800" y="609600"/>
          <a:ext cx="8991600" cy="4343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169046119"/>
              </p:ext>
            </p:extLst>
          </p:nvPr>
        </p:nvGraphicFramePr>
        <p:xfrm>
          <a:off x="3048000" y="3581400"/>
          <a:ext cx="5562600" cy="2526392"/>
        </p:xfrm>
        <a:graphic>
          <a:graphicData uri="http://schemas.openxmlformats.org/drawingml/2006/table">
            <a:tbl>
              <a:tblPr/>
              <a:tblGrid>
                <a:gridCol w="2971800"/>
                <a:gridCol w="1176580"/>
                <a:gridCol w="1414220"/>
              </a:tblGrid>
              <a:tr h="405886">
                <a:tc>
                  <a:txBody>
                    <a:bodyPr/>
                    <a:lstStyle/>
                    <a:p>
                      <a:pPr algn="l" fontAlgn="b"/>
                      <a:r>
                        <a:rPr lang="en-US" sz="1400" b="1" i="0" u="none" strike="noStrike" dirty="0">
                          <a:solidFill>
                            <a:srgbClr val="000000"/>
                          </a:solidFill>
                          <a:latin typeface="Arial"/>
                        </a:rPr>
                        <a:t> </a:t>
                      </a:r>
                    </a:p>
                  </a:txBody>
                  <a:tcPr marL="9525" marR="9525" marT="9525" marB="0" anchor="b">
                    <a:lnL>
                      <a:noFill/>
                    </a:lnL>
                    <a:lnR>
                      <a:noFill/>
                    </a:lnR>
                    <a:lnT>
                      <a:noFill/>
                    </a:lnT>
                    <a:lnB>
                      <a:noFill/>
                    </a:lnB>
                  </a:tcPr>
                </a:tc>
                <a:tc>
                  <a:txBody>
                    <a:bodyPr/>
                    <a:lstStyle/>
                    <a:p>
                      <a:pPr algn="ctr" fontAlgn="b"/>
                      <a:r>
                        <a:rPr lang="en-US" sz="1400" b="1" i="0" u="none" strike="noStrike">
                          <a:solidFill>
                            <a:srgbClr val="000000"/>
                          </a:solidFill>
                          <a:latin typeface="Arial"/>
                        </a:rPr>
                        <a:t>Budget</a:t>
                      </a:r>
                    </a:p>
                  </a:txBody>
                  <a:tcPr marL="9525" marR="9525" marT="9525" marB="0" anchor="b">
                    <a:lnL>
                      <a:noFill/>
                    </a:lnL>
                    <a:lnR>
                      <a:noFill/>
                    </a:lnR>
                    <a:lnT>
                      <a:noFill/>
                    </a:lnT>
                    <a:lnB>
                      <a:noFill/>
                    </a:lnB>
                  </a:tcPr>
                </a:tc>
                <a:tc>
                  <a:txBody>
                    <a:bodyPr/>
                    <a:lstStyle/>
                    <a:p>
                      <a:pPr algn="ctr" fontAlgn="b"/>
                      <a:r>
                        <a:rPr lang="en-US" sz="1400" b="1" i="0" u="none" strike="noStrike" dirty="0">
                          <a:solidFill>
                            <a:srgbClr val="000000"/>
                          </a:solidFill>
                          <a:latin typeface="Arial"/>
                        </a:rPr>
                        <a:t>% of </a:t>
                      </a:r>
                      <a:r>
                        <a:rPr lang="en-US" sz="1400" b="1" i="0" u="none" strike="noStrike" dirty="0" smtClean="0">
                          <a:solidFill>
                            <a:srgbClr val="000000"/>
                          </a:solidFill>
                          <a:latin typeface="Arial"/>
                        </a:rPr>
                        <a:t>Dam Safety Budget</a:t>
                      </a:r>
                      <a:endParaRPr lang="en-US" sz="1400" b="1" i="0" u="none" strike="noStrike" dirty="0">
                        <a:solidFill>
                          <a:srgbClr val="000000"/>
                        </a:solidFill>
                        <a:latin typeface="Arial"/>
                      </a:endParaRPr>
                    </a:p>
                  </a:txBody>
                  <a:tcPr marL="9525" marR="9525" marT="9525" marB="0" anchor="b">
                    <a:lnL>
                      <a:noFill/>
                    </a:lnL>
                    <a:lnR>
                      <a:noFill/>
                    </a:lnR>
                    <a:lnT>
                      <a:noFill/>
                    </a:lnT>
                    <a:lnB>
                      <a:noFill/>
                    </a:lnB>
                  </a:tcPr>
                </a:tc>
              </a:tr>
              <a:tr h="405886">
                <a:tc>
                  <a:txBody>
                    <a:bodyPr/>
                    <a:lstStyle/>
                    <a:p>
                      <a:pPr algn="l" fontAlgn="b"/>
                      <a:r>
                        <a:rPr lang="en-US" sz="1400" b="1" i="0" u="none" strike="noStrike" dirty="0" smtClean="0">
                          <a:solidFill>
                            <a:srgbClr val="000000"/>
                          </a:solidFill>
                          <a:latin typeface="Arial"/>
                        </a:rPr>
                        <a:t>MIRRs</a:t>
                      </a:r>
                      <a:r>
                        <a:rPr lang="en-US" sz="1400" b="1" i="0" u="none" strike="noStrike" baseline="0" dirty="0" smtClean="0">
                          <a:solidFill>
                            <a:srgbClr val="000000"/>
                          </a:solidFill>
                          <a:latin typeface="Arial"/>
                        </a:rPr>
                        <a:t> </a:t>
                      </a:r>
                      <a:r>
                        <a:rPr lang="en-US" sz="1400" b="1" i="0" u="none" strike="noStrike" baseline="0" dirty="0" err="1" smtClean="0">
                          <a:solidFill>
                            <a:srgbClr val="000000"/>
                          </a:solidFill>
                          <a:latin typeface="Arial"/>
                        </a:rPr>
                        <a:t>em</a:t>
                      </a:r>
                      <a:r>
                        <a:rPr lang="en-US" sz="1400" b="1" i="0" u="none" strike="noStrike" baseline="0" dirty="0" smtClean="0">
                          <a:solidFill>
                            <a:srgbClr val="000000"/>
                          </a:solidFill>
                          <a:latin typeface="Arial"/>
                        </a:rPr>
                        <a:t> </a:t>
                      </a:r>
                      <a:r>
                        <a:rPr lang="en-US" sz="1400" b="1" i="0" u="none" strike="noStrike" dirty="0" smtClean="0">
                          <a:solidFill>
                            <a:srgbClr val="000000"/>
                          </a:solidFill>
                          <a:latin typeface="Arial"/>
                        </a:rPr>
                        <a:t>O</a:t>
                      </a:r>
                      <a:r>
                        <a:rPr lang="en-US" sz="1400" b="1" i="0" u="none" strike="noStrike" dirty="0">
                          <a:solidFill>
                            <a:srgbClr val="000000"/>
                          </a:solidFill>
                          <a:latin typeface="Arial"/>
                        </a:rPr>
                        <a:t>&amp;</a:t>
                      </a:r>
                      <a:r>
                        <a:rPr lang="en-US" sz="1400" b="1" i="0" u="none" strike="noStrike" dirty="0" smtClean="0">
                          <a:solidFill>
                            <a:srgbClr val="000000"/>
                          </a:solidFill>
                          <a:latin typeface="Arial"/>
                        </a:rPr>
                        <a:t>M de SB</a:t>
                      </a:r>
                      <a:endParaRPr lang="en-US" sz="1400" b="1"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r" fontAlgn="b"/>
                      <a:r>
                        <a:rPr lang="en-US" sz="1400" b="1" i="0" u="none" strike="noStrike" dirty="0">
                          <a:solidFill>
                            <a:srgbClr val="000000"/>
                          </a:solidFill>
                          <a:latin typeface="Arial"/>
                        </a:rPr>
                        <a:t>$14,226,000</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rgbClr val="000000"/>
                          </a:solidFill>
                          <a:latin typeface="Arial"/>
                        </a:rPr>
                        <a:t>2.9%</a:t>
                      </a:r>
                      <a:endParaRPr lang="en-US" sz="1400" b="1" i="0" u="none" strike="noStrike" dirty="0">
                        <a:solidFill>
                          <a:srgbClr val="000000"/>
                        </a:solidFill>
                        <a:latin typeface="Arial"/>
                      </a:endParaRPr>
                    </a:p>
                  </a:txBody>
                  <a:tcPr marL="9525" marR="9525" marT="9525" marB="0" anchor="b">
                    <a:lnL>
                      <a:noFill/>
                    </a:lnL>
                    <a:lnR>
                      <a:noFill/>
                    </a:lnR>
                    <a:lnT>
                      <a:noFill/>
                    </a:lnT>
                    <a:lnB>
                      <a:noFill/>
                    </a:lnB>
                  </a:tcPr>
                </a:tc>
              </a:tr>
              <a:tr h="405886">
                <a:tc>
                  <a:txBody>
                    <a:bodyPr/>
                    <a:lstStyle/>
                    <a:p>
                      <a:pPr algn="l" fontAlgn="b"/>
                      <a:r>
                        <a:rPr lang="en-US" sz="1400" b="1" i="0" u="none" strike="noStrike" dirty="0" err="1" smtClean="0">
                          <a:solidFill>
                            <a:srgbClr val="000000"/>
                          </a:solidFill>
                          <a:latin typeface="Arial"/>
                        </a:rPr>
                        <a:t>Construção</a:t>
                      </a:r>
                      <a:r>
                        <a:rPr lang="en-US" sz="1400" b="1" i="0" u="none" strike="noStrike" dirty="0" smtClean="0">
                          <a:solidFill>
                            <a:srgbClr val="000000"/>
                          </a:solidFill>
                          <a:latin typeface="Arial"/>
                        </a:rPr>
                        <a:t> </a:t>
                      </a:r>
                      <a:r>
                        <a:rPr lang="en-US" sz="1400" b="1" i="0" u="none" strike="noStrike" dirty="0" err="1" smtClean="0">
                          <a:solidFill>
                            <a:srgbClr val="000000"/>
                          </a:solidFill>
                          <a:latin typeface="Arial"/>
                        </a:rPr>
                        <a:t>para</a:t>
                      </a:r>
                      <a:r>
                        <a:rPr lang="en-US" sz="1400" b="1" i="0" u="none" strike="noStrike" dirty="0" smtClean="0">
                          <a:solidFill>
                            <a:srgbClr val="000000"/>
                          </a:solidFill>
                          <a:latin typeface="Arial"/>
                        </a:rPr>
                        <a:t> SB</a:t>
                      </a:r>
                      <a:endParaRPr lang="en-US" sz="1400" b="1"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r" fontAlgn="b"/>
                      <a:r>
                        <a:rPr lang="en-US" sz="1400" b="1" i="0" u="none" strike="noStrike" dirty="0">
                          <a:solidFill>
                            <a:srgbClr val="000000"/>
                          </a:solidFill>
                          <a:latin typeface="Arial"/>
                        </a:rPr>
                        <a:t>$432,700,000</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rgbClr val="000000"/>
                          </a:solidFill>
                          <a:latin typeface="Arial"/>
                        </a:rPr>
                        <a:t>86.7%</a:t>
                      </a:r>
                      <a:endParaRPr lang="en-US" sz="1400" b="1" i="0" u="none" strike="noStrike" dirty="0">
                        <a:solidFill>
                          <a:srgbClr val="000000"/>
                        </a:solidFill>
                        <a:latin typeface="Arial"/>
                      </a:endParaRPr>
                    </a:p>
                  </a:txBody>
                  <a:tcPr marL="9525" marR="9525" marT="9525" marB="0" anchor="b">
                    <a:lnL>
                      <a:noFill/>
                    </a:lnL>
                    <a:lnR>
                      <a:noFill/>
                    </a:lnR>
                    <a:lnT>
                      <a:noFill/>
                    </a:lnT>
                    <a:lnB>
                      <a:noFill/>
                    </a:lnB>
                  </a:tcPr>
                </a:tc>
              </a:tr>
              <a:tr h="405886">
                <a:tc>
                  <a:txBody>
                    <a:bodyPr/>
                    <a:lstStyle/>
                    <a:p>
                      <a:pPr algn="l" fontAlgn="b"/>
                      <a:r>
                        <a:rPr lang="en-US" sz="1400" b="1" i="0" u="none" strike="noStrike" dirty="0" err="1" smtClean="0">
                          <a:solidFill>
                            <a:srgbClr val="000000"/>
                          </a:solidFill>
                          <a:latin typeface="Arial"/>
                        </a:rPr>
                        <a:t>Suporte</a:t>
                      </a:r>
                      <a:r>
                        <a:rPr lang="en-US" sz="1400" b="1" i="0" u="none" strike="noStrike" baseline="0" dirty="0" smtClean="0">
                          <a:solidFill>
                            <a:srgbClr val="000000"/>
                          </a:solidFill>
                          <a:latin typeface="Arial"/>
                        </a:rPr>
                        <a:t> </a:t>
                      </a:r>
                      <a:r>
                        <a:rPr lang="en-US" sz="1400" b="1" i="0" u="none" strike="noStrike" baseline="0" dirty="0" err="1" smtClean="0">
                          <a:solidFill>
                            <a:srgbClr val="000000"/>
                          </a:solidFill>
                          <a:latin typeface="Arial"/>
                        </a:rPr>
                        <a:t>para</a:t>
                      </a:r>
                      <a:r>
                        <a:rPr lang="en-US" sz="1400" b="1" i="0" u="none" strike="noStrike" baseline="0" dirty="0" smtClean="0">
                          <a:solidFill>
                            <a:srgbClr val="000000"/>
                          </a:solidFill>
                          <a:latin typeface="Arial"/>
                        </a:rPr>
                        <a:t> SB (</a:t>
                      </a:r>
                      <a:r>
                        <a:rPr lang="en-US" sz="1400" b="1" i="0" u="none" strike="noStrike" baseline="0" dirty="0" err="1" smtClean="0">
                          <a:solidFill>
                            <a:srgbClr val="000000"/>
                          </a:solidFill>
                          <a:latin typeface="Arial"/>
                        </a:rPr>
                        <a:t>Contrução</a:t>
                      </a:r>
                      <a:r>
                        <a:rPr lang="en-US" sz="1400" b="1" i="0" u="none" strike="noStrike" baseline="0" dirty="0" smtClean="0">
                          <a:solidFill>
                            <a:srgbClr val="000000"/>
                          </a:solidFill>
                          <a:latin typeface="Arial"/>
                        </a:rPr>
                        <a:t> </a:t>
                      </a:r>
                      <a:r>
                        <a:rPr lang="en-US" sz="1400" b="1" i="0" u="none" strike="noStrike" dirty="0" smtClean="0">
                          <a:solidFill>
                            <a:srgbClr val="000000"/>
                          </a:solidFill>
                          <a:latin typeface="Arial"/>
                        </a:rPr>
                        <a:t>Construction</a:t>
                      </a:r>
                      <a:r>
                        <a:rPr lang="en-US" sz="1400" b="1" i="0" u="none" strike="noStrike" dirty="0">
                          <a:solidFill>
                            <a:srgbClr val="000000"/>
                          </a:solidFill>
                          <a:latin typeface="Arial"/>
                        </a:rPr>
                        <a:t>)</a:t>
                      </a:r>
                    </a:p>
                  </a:txBody>
                  <a:tcPr marL="9525" marR="9525" marT="9525" marB="0" anchor="b">
                    <a:lnL>
                      <a:noFill/>
                    </a:lnL>
                    <a:lnR>
                      <a:noFill/>
                    </a:lnR>
                    <a:lnT>
                      <a:noFill/>
                    </a:lnT>
                    <a:lnB>
                      <a:noFill/>
                    </a:lnB>
                  </a:tcPr>
                </a:tc>
                <a:tc>
                  <a:txBody>
                    <a:bodyPr/>
                    <a:lstStyle/>
                    <a:p>
                      <a:pPr algn="r" fontAlgn="b"/>
                      <a:r>
                        <a:rPr lang="en-US" sz="1400" b="1" i="0" u="none" strike="noStrike" dirty="0">
                          <a:solidFill>
                            <a:srgbClr val="000000"/>
                          </a:solidFill>
                          <a:latin typeface="Arial"/>
                        </a:rPr>
                        <a:t>$37,000,000</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rgbClr val="000000"/>
                          </a:solidFill>
                          <a:latin typeface="Arial"/>
                        </a:rPr>
                        <a:t>7.4%</a:t>
                      </a:r>
                      <a:endParaRPr lang="en-US" sz="1400" b="1" i="0" u="none" strike="noStrike" dirty="0">
                        <a:solidFill>
                          <a:srgbClr val="000000"/>
                        </a:solidFill>
                        <a:latin typeface="Arial"/>
                      </a:endParaRPr>
                    </a:p>
                  </a:txBody>
                  <a:tcPr marL="9525" marR="9525" marT="9525" marB="0" anchor="b">
                    <a:lnL>
                      <a:noFill/>
                    </a:lnL>
                    <a:lnR>
                      <a:noFill/>
                    </a:lnR>
                    <a:lnT>
                      <a:noFill/>
                    </a:lnT>
                    <a:lnB>
                      <a:noFill/>
                    </a:lnB>
                  </a:tcPr>
                </a:tc>
              </a:tr>
              <a:tr h="405886">
                <a:tc>
                  <a:txBody>
                    <a:bodyPr/>
                    <a:lstStyle/>
                    <a:p>
                      <a:pPr algn="l" fontAlgn="b"/>
                      <a:r>
                        <a:rPr lang="en-US" sz="1400" b="1" i="0" u="none" strike="noStrike" dirty="0" err="1" smtClean="0">
                          <a:solidFill>
                            <a:srgbClr val="000000"/>
                          </a:solidFill>
                          <a:latin typeface="Arial"/>
                        </a:rPr>
                        <a:t>Gestão</a:t>
                      </a:r>
                      <a:r>
                        <a:rPr lang="en-US" sz="1400" b="1" i="0" u="none" strike="noStrike" baseline="0" dirty="0" smtClean="0">
                          <a:solidFill>
                            <a:srgbClr val="000000"/>
                          </a:solidFill>
                          <a:latin typeface="Arial"/>
                        </a:rPr>
                        <a:t> do </a:t>
                      </a:r>
                      <a:r>
                        <a:rPr lang="en-US" sz="1400" b="1" i="0" u="none" strike="noStrike" baseline="0" dirty="0" err="1" smtClean="0">
                          <a:solidFill>
                            <a:srgbClr val="000000"/>
                          </a:solidFill>
                          <a:latin typeface="Arial"/>
                        </a:rPr>
                        <a:t>programa</a:t>
                      </a:r>
                      <a:r>
                        <a:rPr lang="en-US" sz="1400" b="1" i="0" u="none" strike="noStrike" baseline="0" dirty="0" smtClean="0">
                          <a:solidFill>
                            <a:srgbClr val="000000"/>
                          </a:solidFill>
                          <a:latin typeface="Arial"/>
                        </a:rPr>
                        <a:t> de SB </a:t>
                      </a:r>
                      <a:r>
                        <a:rPr lang="en-US" sz="1400" b="1" i="0" u="none" strike="noStrike" dirty="0" smtClean="0">
                          <a:solidFill>
                            <a:srgbClr val="000000"/>
                          </a:solidFill>
                          <a:latin typeface="Arial"/>
                        </a:rPr>
                        <a:t>(O&amp;MRI)</a:t>
                      </a:r>
                      <a:endParaRPr lang="en-US" sz="1400" b="1"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r" fontAlgn="b"/>
                      <a:r>
                        <a:rPr lang="en-US" sz="1400" b="1" i="0" u="none" strike="noStrike" dirty="0">
                          <a:solidFill>
                            <a:srgbClr val="000000"/>
                          </a:solidFill>
                          <a:latin typeface="Arial"/>
                        </a:rPr>
                        <a:t>$15,000,000</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rgbClr val="000000"/>
                          </a:solidFill>
                          <a:latin typeface="Arial"/>
                        </a:rPr>
                        <a:t>3.0%</a:t>
                      </a:r>
                      <a:endParaRPr lang="en-US" sz="1400" b="1" i="0" u="none" strike="noStrike" dirty="0">
                        <a:solidFill>
                          <a:srgbClr val="000000"/>
                        </a:solidFill>
                        <a:latin typeface="Arial"/>
                      </a:endParaRPr>
                    </a:p>
                  </a:txBody>
                  <a:tcPr marL="9525" marR="9525" marT="9525" marB="0" anchor="b">
                    <a:lnL>
                      <a:noFill/>
                    </a:lnL>
                    <a:lnR>
                      <a:noFill/>
                    </a:lnR>
                    <a:lnT>
                      <a:noFill/>
                    </a:lnT>
                    <a:lnB>
                      <a:noFill/>
                    </a:lnB>
                  </a:tcPr>
                </a:tc>
              </a:tr>
              <a:tr h="405886">
                <a:tc>
                  <a:txBody>
                    <a:bodyPr/>
                    <a:lstStyle/>
                    <a:p>
                      <a:pPr algn="l" fontAlgn="b"/>
                      <a:r>
                        <a:rPr lang="en-US" sz="1400" b="1" i="0" u="none" strike="noStrike" dirty="0" err="1" smtClean="0">
                          <a:solidFill>
                            <a:srgbClr val="000000"/>
                          </a:solidFill>
                          <a:latin typeface="Arial"/>
                        </a:rPr>
                        <a:t>Orçamento</a:t>
                      </a:r>
                      <a:r>
                        <a:rPr lang="en-US" sz="1400" b="1" i="0" u="none" strike="noStrike" dirty="0" smtClean="0">
                          <a:solidFill>
                            <a:srgbClr val="000000"/>
                          </a:solidFill>
                          <a:latin typeface="Arial"/>
                        </a:rPr>
                        <a:t> Total</a:t>
                      </a:r>
                      <a:endParaRPr lang="en-US" sz="1400" b="1"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r" fontAlgn="b"/>
                      <a:r>
                        <a:rPr lang="en-US" sz="1400" b="1" i="0" u="none" strike="noStrike">
                          <a:solidFill>
                            <a:srgbClr val="000000"/>
                          </a:solidFill>
                          <a:latin typeface="Arial"/>
                        </a:rPr>
                        <a:t>$498,926,000</a:t>
                      </a:r>
                    </a:p>
                  </a:txBody>
                  <a:tcPr marL="9525" marR="9525" marT="9525" marB="0" anchor="b">
                    <a:lnL>
                      <a:noFill/>
                    </a:lnL>
                    <a:lnR>
                      <a:noFill/>
                    </a:lnR>
                    <a:lnT>
                      <a:noFill/>
                    </a:lnT>
                    <a:lnB>
                      <a:noFill/>
                    </a:lnB>
                  </a:tcPr>
                </a:tc>
                <a:tc>
                  <a:txBody>
                    <a:bodyPr/>
                    <a:lstStyle/>
                    <a:p>
                      <a:pPr algn="l" fontAlgn="b"/>
                      <a:endParaRPr lang="en-US" sz="1400" b="1" i="0" u="none" strike="noStrike" dirty="0">
                        <a:solidFill>
                          <a:srgbClr val="000000"/>
                        </a:solidFill>
                        <a:latin typeface="Arial"/>
                      </a:endParaRPr>
                    </a:p>
                  </a:txBody>
                  <a:tcPr marL="9525" marR="9525" marT="9525" marB="0" anchor="b">
                    <a:lnL>
                      <a:noFill/>
                    </a:lnL>
                    <a:lnR>
                      <a:noFill/>
                    </a:lnR>
                    <a:lnT>
                      <a:noFill/>
                    </a:lnT>
                    <a:lnB>
                      <a:noFill/>
                    </a:lnB>
                  </a:tcPr>
                </a:tc>
              </a:tr>
            </a:tbl>
          </a:graphicData>
        </a:graphic>
      </p:graphicFrame>
      <p:sp>
        <p:nvSpPr>
          <p:cNvPr id="4" name="Rectangle 2"/>
          <p:cNvSpPr txBox="1">
            <a:spLocks noChangeArrowheads="1"/>
          </p:cNvSpPr>
          <p:nvPr/>
        </p:nvSpPr>
        <p:spPr bwMode="auto">
          <a:xfrm>
            <a:off x="3048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3200" b="1" dirty="0" err="1" smtClean="0"/>
              <a:t>Resumo</a:t>
            </a:r>
            <a:r>
              <a:rPr lang="en-US" sz="3200" b="1" dirty="0" smtClean="0"/>
              <a:t> do </a:t>
            </a:r>
            <a:r>
              <a:rPr lang="en-US" sz="3200" b="1" dirty="0" err="1" smtClean="0"/>
              <a:t>Orçamento</a:t>
            </a:r>
            <a:r>
              <a:rPr lang="en-US" sz="3200" b="1" dirty="0" smtClean="0"/>
              <a:t> </a:t>
            </a:r>
            <a:r>
              <a:rPr lang="en-US" sz="3200" b="1" dirty="0" err="1" smtClean="0"/>
              <a:t>para</a:t>
            </a:r>
            <a:r>
              <a:rPr lang="en-US" sz="3200" b="1" dirty="0" smtClean="0"/>
              <a:t> </a:t>
            </a:r>
            <a:r>
              <a:rPr lang="en-US" sz="3200" b="1" dirty="0" err="1" smtClean="0"/>
              <a:t>Segurança</a:t>
            </a:r>
            <a:r>
              <a:rPr lang="en-US" sz="3200" b="1" dirty="0" smtClean="0"/>
              <a:t> de </a:t>
            </a:r>
            <a:r>
              <a:rPr lang="en-US" sz="3200" b="1" dirty="0" err="1" smtClean="0"/>
              <a:t>Barragens</a:t>
            </a:r>
            <a:r>
              <a:rPr lang="en-US" sz="3200" b="1" dirty="0" smtClean="0"/>
              <a:t> no </a:t>
            </a:r>
            <a:r>
              <a:rPr lang="en-US" sz="3200" b="1" dirty="0" err="1" smtClean="0"/>
              <a:t>Ano</a:t>
            </a:r>
            <a:r>
              <a:rPr lang="en-US" sz="3200" b="1" dirty="0" smtClean="0"/>
              <a:t> Fiscal 2012</a:t>
            </a:r>
            <a:endParaRPr kumimoji="0" lang="en-US" sz="4000" b="1" i="0" u="none" strike="noStrike" kern="0" cap="none" spc="0" normalizeH="0" baseline="0" noProof="0" dirty="0" smtClean="0">
              <a:ln>
                <a:noFill/>
              </a:ln>
              <a:solidFill>
                <a:schemeClr val="tx2"/>
              </a:solidFill>
              <a:effectLst/>
              <a:uLnTx/>
              <a:uFillTx/>
              <a:latin typeface="+mj-lt"/>
              <a:ea typeface="ＭＳ Ｐゴシック" charset="-128"/>
              <a:cs typeface="+mj-cs"/>
            </a:endParaRPr>
          </a:p>
        </p:txBody>
      </p:sp>
      <p:sp>
        <p:nvSpPr>
          <p:cNvPr id="5" name="Slide Number Placeholder 3"/>
          <p:cNvSpPr>
            <a:spLocks noGrp="1"/>
          </p:cNvSpPr>
          <p:nvPr>
            <p:ph type="sldNum" sz="quarter" idx="10"/>
          </p:nvPr>
        </p:nvSpPr>
        <p:spPr>
          <a:xfrm>
            <a:off x="3657600" y="6381750"/>
            <a:ext cx="2133600" cy="476250"/>
          </a:xfrm>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1066800" y="609600"/>
          <a:ext cx="8991600" cy="4343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nvGraphicFramePr>
        <p:xfrm>
          <a:off x="3048000" y="3581400"/>
          <a:ext cx="5562600" cy="2465674"/>
        </p:xfrm>
        <a:graphic>
          <a:graphicData uri="http://schemas.openxmlformats.org/drawingml/2006/table">
            <a:tbl>
              <a:tblPr/>
              <a:tblGrid>
                <a:gridCol w="2971800"/>
                <a:gridCol w="1176580"/>
                <a:gridCol w="1414220"/>
              </a:tblGrid>
              <a:tr h="405886">
                <a:tc>
                  <a:txBody>
                    <a:bodyPr/>
                    <a:lstStyle/>
                    <a:p>
                      <a:pPr algn="l" fontAlgn="b"/>
                      <a:r>
                        <a:rPr lang="en-US" sz="1400" b="1" i="0" u="none" strike="noStrike" dirty="0">
                          <a:solidFill>
                            <a:srgbClr val="000000"/>
                          </a:solidFill>
                          <a:latin typeface="Arial"/>
                        </a:rPr>
                        <a:t> </a:t>
                      </a:r>
                    </a:p>
                  </a:txBody>
                  <a:tcPr marL="9525" marR="9525" marT="9525" marB="0" anchor="b">
                    <a:lnL>
                      <a:noFill/>
                    </a:lnL>
                    <a:lnR>
                      <a:noFill/>
                    </a:lnR>
                    <a:lnT>
                      <a:noFill/>
                    </a:lnT>
                    <a:lnB>
                      <a:noFill/>
                    </a:lnB>
                  </a:tcPr>
                </a:tc>
                <a:tc>
                  <a:txBody>
                    <a:bodyPr/>
                    <a:lstStyle/>
                    <a:p>
                      <a:pPr algn="ctr" fontAlgn="b"/>
                      <a:r>
                        <a:rPr lang="en-US" sz="1400" b="1" i="0" u="none" strike="noStrike">
                          <a:solidFill>
                            <a:srgbClr val="000000"/>
                          </a:solidFill>
                          <a:latin typeface="Arial"/>
                        </a:rPr>
                        <a:t>Budget</a:t>
                      </a:r>
                    </a:p>
                  </a:txBody>
                  <a:tcPr marL="9525" marR="9525" marT="9525" marB="0" anchor="b">
                    <a:lnL>
                      <a:noFill/>
                    </a:lnL>
                    <a:lnR>
                      <a:noFill/>
                    </a:lnR>
                    <a:lnT>
                      <a:noFill/>
                    </a:lnT>
                    <a:lnB>
                      <a:noFill/>
                    </a:lnB>
                  </a:tcPr>
                </a:tc>
                <a:tc>
                  <a:txBody>
                    <a:bodyPr/>
                    <a:lstStyle/>
                    <a:p>
                      <a:pPr algn="ctr" fontAlgn="b"/>
                      <a:r>
                        <a:rPr lang="en-US" sz="1400" b="1" i="0" u="none" strike="noStrike" dirty="0">
                          <a:solidFill>
                            <a:srgbClr val="000000"/>
                          </a:solidFill>
                          <a:latin typeface="Arial"/>
                        </a:rPr>
                        <a:t>% of </a:t>
                      </a:r>
                      <a:r>
                        <a:rPr lang="en-US" sz="1400" b="1" i="0" u="none" strike="noStrike" dirty="0" smtClean="0">
                          <a:solidFill>
                            <a:srgbClr val="000000"/>
                          </a:solidFill>
                          <a:latin typeface="Arial"/>
                        </a:rPr>
                        <a:t>Dam Safety Budget</a:t>
                      </a:r>
                      <a:endParaRPr lang="en-US" sz="1400" b="1" i="0" u="none" strike="noStrike" dirty="0">
                        <a:solidFill>
                          <a:srgbClr val="000000"/>
                        </a:solidFill>
                        <a:latin typeface="Arial"/>
                      </a:endParaRPr>
                    </a:p>
                  </a:txBody>
                  <a:tcPr marL="9525" marR="9525" marT="9525" marB="0" anchor="b">
                    <a:lnL>
                      <a:noFill/>
                    </a:lnL>
                    <a:lnR>
                      <a:noFill/>
                    </a:lnR>
                    <a:lnT>
                      <a:noFill/>
                    </a:lnT>
                    <a:lnB>
                      <a:noFill/>
                    </a:lnB>
                  </a:tcPr>
                </a:tc>
              </a:tr>
              <a:tr h="405886">
                <a:tc>
                  <a:txBody>
                    <a:bodyPr/>
                    <a:lstStyle/>
                    <a:p>
                      <a:pPr algn="l" fontAlgn="b"/>
                      <a:r>
                        <a:rPr lang="en-US" sz="1400" b="1" i="0" u="none" strike="noStrike" dirty="0">
                          <a:solidFill>
                            <a:srgbClr val="000000"/>
                          </a:solidFill>
                          <a:latin typeface="Arial"/>
                        </a:rPr>
                        <a:t>DS IRRM in O&amp;M</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rgbClr val="000000"/>
                          </a:solidFill>
                          <a:latin typeface="Arial"/>
                        </a:rPr>
                        <a:t>$2,947,000</a:t>
                      </a:r>
                      <a:endParaRPr lang="en-US" sz="1400" b="1"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r" fontAlgn="b"/>
                      <a:r>
                        <a:rPr lang="en-US" sz="1400" b="1" i="0" u="none" strike="noStrike" dirty="0" smtClean="0">
                          <a:solidFill>
                            <a:srgbClr val="000000"/>
                          </a:solidFill>
                          <a:latin typeface="Arial"/>
                        </a:rPr>
                        <a:t>0.7%</a:t>
                      </a:r>
                      <a:endParaRPr lang="en-US" sz="1400" b="1" i="0" u="none" strike="noStrike" dirty="0">
                        <a:solidFill>
                          <a:srgbClr val="000000"/>
                        </a:solidFill>
                        <a:latin typeface="Arial"/>
                      </a:endParaRPr>
                    </a:p>
                  </a:txBody>
                  <a:tcPr marL="9525" marR="9525" marT="9525" marB="0" anchor="b">
                    <a:lnL>
                      <a:noFill/>
                    </a:lnL>
                    <a:lnR>
                      <a:noFill/>
                    </a:lnR>
                    <a:lnT>
                      <a:noFill/>
                    </a:lnT>
                    <a:lnB>
                      <a:noFill/>
                    </a:lnB>
                  </a:tcPr>
                </a:tc>
              </a:tr>
              <a:tr h="405886">
                <a:tc>
                  <a:txBody>
                    <a:bodyPr/>
                    <a:lstStyle/>
                    <a:p>
                      <a:pPr algn="l" fontAlgn="b"/>
                      <a:r>
                        <a:rPr lang="en-US" sz="1400" b="1" i="0" u="none" strike="noStrike" dirty="0" smtClean="0">
                          <a:solidFill>
                            <a:srgbClr val="000000"/>
                          </a:solidFill>
                          <a:latin typeface="Arial"/>
                        </a:rPr>
                        <a:t>DS Construction</a:t>
                      </a:r>
                      <a:endParaRPr lang="en-US" sz="1400" b="1"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r" fontAlgn="b"/>
                      <a:r>
                        <a:rPr lang="en-US" sz="1400" b="1" i="0" u="none" strike="noStrike" dirty="0" smtClean="0">
                          <a:solidFill>
                            <a:srgbClr val="000000"/>
                          </a:solidFill>
                          <a:latin typeface="Arial"/>
                        </a:rPr>
                        <a:t>$362,550,000</a:t>
                      </a:r>
                      <a:endParaRPr lang="en-US" sz="1400" b="1"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r" fontAlgn="b"/>
                      <a:r>
                        <a:rPr lang="en-US" sz="1400" b="1" i="0" u="none" strike="noStrike" dirty="0" smtClean="0">
                          <a:solidFill>
                            <a:srgbClr val="000000"/>
                          </a:solidFill>
                          <a:latin typeface="Arial"/>
                        </a:rPr>
                        <a:t>85.6%</a:t>
                      </a:r>
                      <a:endParaRPr lang="en-US" sz="1400" b="1" i="0" u="none" strike="noStrike" dirty="0">
                        <a:solidFill>
                          <a:srgbClr val="000000"/>
                        </a:solidFill>
                        <a:latin typeface="Arial"/>
                      </a:endParaRPr>
                    </a:p>
                  </a:txBody>
                  <a:tcPr marL="9525" marR="9525" marT="9525" marB="0" anchor="b">
                    <a:lnL>
                      <a:noFill/>
                    </a:lnL>
                    <a:lnR>
                      <a:noFill/>
                    </a:lnR>
                    <a:lnT>
                      <a:noFill/>
                    </a:lnT>
                    <a:lnB>
                      <a:noFill/>
                    </a:lnB>
                  </a:tcPr>
                </a:tc>
              </a:tr>
              <a:tr h="405886">
                <a:tc>
                  <a:txBody>
                    <a:bodyPr/>
                    <a:lstStyle/>
                    <a:p>
                      <a:pPr algn="l" fontAlgn="b"/>
                      <a:r>
                        <a:rPr lang="en-US" sz="1400" b="1" i="0" u="none" strike="noStrike" dirty="0">
                          <a:solidFill>
                            <a:srgbClr val="000000"/>
                          </a:solidFill>
                          <a:latin typeface="Arial"/>
                        </a:rPr>
                        <a:t>DS Wedge (Construction)</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rgbClr val="000000"/>
                          </a:solidFill>
                          <a:latin typeface="Arial"/>
                        </a:rPr>
                        <a:t>$47,750,000</a:t>
                      </a:r>
                      <a:endParaRPr lang="en-US" sz="1400" b="1"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r" fontAlgn="b"/>
                      <a:r>
                        <a:rPr lang="en-US" sz="1400" b="1" i="0" u="none" strike="noStrike" dirty="0" smtClean="0">
                          <a:solidFill>
                            <a:srgbClr val="000000"/>
                          </a:solidFill>
                          <a:latin typeface="Arial"/>
                        </a:rPr>
                        <a:t>11.3%</a:t>
                      </a:r>
                      <a:endParaRPr lang="en-US" sz="1400" b="1" i="0" u="none" strike="noStrike" dirty="0">
                        <a:solidFill>
                          <a:srgbClr val="000000"/>
                        </a:solidFill>
                        <a:latin typeface="Arial"/>
                      </a:endParaRPr>
                    </a:p>
                  </a:txBody>
                  <a:tcPr marL="9525" marR="9525" marT="9525" marB="0" anchor="b">
                    <a:lnL>
                      <a:noFill/>
                    </a:lnL>
                    <a:lnR>
                      <a:noFill/>
                    </a:lnR>
                    <a:lnT>
                      <a:noFill/>
                    </a:lnT>
                    <a:lnB>
                      <a:noFill/>
                    </a:lnB>
                  </a:tcPr>
                </a:tc>
              </a:tr>
              <a:tr h="405886">
                <a:tc>
                  <a:txBody>
                    <a:bodyPr/>
                    <a:lstStyle/>
                    <a:p>
                      <a:pPr algn="l" fontAlgn="b"/>
                      <a:r>
                        <a:rPr lang="en-US" sz="1400" b="1" i="0" u="none" strike="noStrike" dirty="0">
                          <a:solidFill>
                            <a:srgbClr val="000000"/>
                          </a:solidFill>
                          <a:latin typeface="Arial"/>
                        </a:rPr>
                        <a:t>DS Program Management (</a:t>
                      </a:r>
                      <a:r>
                        <a:rPr lang="en-US" sz="1400" b="1" i="0" u="none" strike="noStrike" dirty="0" smtClean="0">
                          <a:solidFill>
                            <a:srgbClr val="000000"/>
                          </a:solidFill>
                          <a:latin typeface="Arial"/>
                        </a:rPr>
                        <a:t>O&amp;MRI)</a:t>
                      </a:r>
                      <a:endParaRPr lang="en-US" sz="1400" b="1"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r" fontAlgn="b"/>
                      <a:r>
                        <a:rPr lang="en-US" sz="1400" b="1" i="0" u="none" strike="noStrike" dirty="0">
                          <a:solidFill>
                            <a:srgbClr val="000000"/>
                          </a:solidFill>
                          <a:latin typeface="Arial"/>
                        </a:rPr>
                        <a:t>$</a:t>
                      </a:r>
                      <a:r>
                        <a:rPr lang="en-US" sz="1400" b="1" i="0" u="none" strike="noStrike" dirty="0" smtClean="0">
                          <a:solidFill>
                            <a:srgbClr val="000000"/>
                          </a:solidFill>
                          <a:latin typeface="Arial"/>
                        </a:rPr>
                        <a:t>10,000,000</a:t>
                      </a:r>
                      <a:endParaRPr lang="en-US" sz="1400" b="1"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r" fontAlgn="b"/>
                      <a:r>
                        <a:rPr lang="en-US" sz="1400" b="1" i="0" u="none" strike="noStrike" dirty="0" smtClean="0">
                          <a:solidFill>
                            <a:srgbClr val="000000"/>
                          </a:solidFill>
                          <a:latin typeface="Arial"/>
                        </a:rPr>
                        <a:t>2.4%</a:t>
                      </a:r>
                      <a:endParaRPr lang="en-US" sz="1400" b="1" i="0" u="none" strike="noStrike" dirty="0">
                        <a:solidFill>
                          <a:srgbClr val="000000"/>
                        </a:solidFill>
                        <a:latin typeface="Arial"/>
                      </a:endParaRPr>
                    </a:p>
                  </a:txBody>
                  <a:tcPr marL="9525" marR="9525" marT="9525" marB="0" anchor="b">
                    <a:lnL>
                      <a:noFill/>
                    </a:lnL>
                    <a:lnR>
                      <a:noFill/>
                    </a:lnR>
                    <a:lnT>
                      <a:noFill/>
                    </a:lnT>
                    <a:lnB>
                      <a:noFill/>
                    </a:lnB>
                  </a:tcPr>
                </a:tc>
              </a:tr>
              <a:tr h="405886">
                <a:tc>
                  <a:txBody>
                    <a:bodyPr/>
                    <a:lstStyle/>
                    <a:p>
                      <a:pPr algn="l" fontAlgn="b"/>
                      <a:r>
                        <a:rPr lang="en-US" sz="1400" b="1" i="0" u="none" strike="noStrike">
                          <a:solidFill>
                            <a:srgbClr val="000000"/>
                          </a:solidFill>
                          <a:latin typeface="Arial"/>
                        </a:rPr>
                        <a:t>Dam Safety Budget Total</a:t>
                      </a:r>
                    </a:p>
                  </a:txBody>
                  <a:tcPr marL="9525" marR="9525" marT="9525" marB="0" anchor="b">
                    <a:lnL>
                      <a:noFill/>
                    </a:lnL>
                    <a:lnR>
                      <a:noFill/>
                    </a:lnR>
                    <a:lnT>
                      <a:noFill/>
                    </a:lnT>
                    <a:lnB>
                      <a:noFill/>
                    </a:lnB>
                  </a:tcPr>
                </a:tc>
                <a:tc>
                  <a:txBody>
                    <a:bodyPr/>
                    <a:lstStyle/>
                    <a:p>
                      <a:pPr algn="r" fontAlgn="b"/>
                      <a:r>
                        <a:rPr lang="en-US" sz="1400" b="1" i="0" u="none" strike="noStrike" dirty="0">
                          <a:solidFill>
                            <a:srgbClr val="000000"/>
                          </a:solidFill>
                          <a:latin typeface="Arial"/>
                        </a:rPr>
                        <a:t>$</a:t>
                      </a:r>
                      <a:r>
                        <a:rPr lang="en-US" sz="1400" b="1" i="0" u="none" strike="noStrike" dirty="0" smtClean="0">
                          <a:solidFill>
                            <a:srgbClr val="000000"/>
                          </a:solidFill>
                          <a:latin typeface="Arial"/>
                        </a:rPr>
                        <a:t>423,247,000</a:t>
                      </a:r>
                      <a:endParaRPr lang="en-US" sz="1400" b="1"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rgbClr val="000000"/>
                        </a:solidFill>
                        <a:latin typeface="Arial"/>
                      </a:endParaRPr>
                    </a:p>
                  </a:txBody>
                  <a:tcPr marL="9525" marR="9525" marT="9525" marB="0" anchor="b">
                    <a:lnL>
                      <a:noFill/>
                    </a:lnL>
                    <a:lnR>
                      <a:noFill/>
                    </a:lnR>
                    <a:lnT>
                      <a:noFill/>
                    </a:lnT>
                    <a:lnB>
                      <a:noFill/>
                    </a:lnB>
                  </a:tcPr>
                </a:tc>
              </a:tr>
            </a:tbl>
          </a:graphicData>
        </a:graphic>
      </p:graphicFrame>
      <p:sp>
        <p:nvSpPr>
          <p:cNvPr id="4" name="Rectangle 2"/>
          <p:cNvSpPr txBox="1">
            <a:spLocks noChangeArrowheads="1"/>
          </p:cNvSpPr>
          <p:nvPr/>
        </p:nvSpPr>
        <p:spPr bwMode="auto">
          <a:xfrm>
            <a:off x="3048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3200" b="1" dirty="0" err="1"/>
              <a:t>Resumo</a:t>
            </a:r>
            <a:r>
              <a:rPr lang="en-US" sz="3200" b="1" dirty="0"/>
              <a:t> do </a:t>
            </a:r>
            <a:r>
              <a:rPr lang="en-US" sz="3200" b="1" dirty="0" err="1"/>
              <a:t>Orçamento</a:t>
            </a:r>
            <a:r>
              <a:rPr lang="en-US" sz="3200" b="1" dirty="0"/>
              <a:t> </a:t>
            </a:r>
            <a:r>
              <a:rPr lang="en-US" sz="3200" b="1" dirty="0" err="1"/>
              <a:t>para</a:t>
            </a:r>
            <a:r>
              <a:rPr lang="en-US" sz="3200" b="1" dirty="0"/>
              <a:t> </a:t>
            </a:r>
            <a:r>
              <a:rPr lang="en-US" sz="3200" b="1" dirty="0" err="1"/>
              <a:t>Segurança</a:t>
            </a:r>
            <a:r>
              <a:rPr lang="en-US" sz="3200" b="1" dirty="0"/>
              <a:t> de </a:t>
            </a:r>
            <a:r>
              <a:rPr lang="en-US" sz="3200" b="1" dirty="0" err="1"/>
              <a:t>Barragens</a:t>
            </a:r>
            <a:r>
              <a:rPr lang="en-US" sz="3200" b="1" dirty="0"/>
              <a:t> no </a:t>
            </a:r>
            <a:r>
              <a:rPr lang="en-US" sz="3200" b="1" dirty="0" err="1"/>
              <a:t>Ano</a:t>
            </a:r>
            <a:r>
              <a:rPr lang="en-US" sz="3200" b="1" dirty="0"/>
              <a:t> Fiscal 2012</a:t>
            </a:r>
            <a:endParaRPr lang="en-US" sz="4000" b="1" kern="0" dirty="0">
              <a:solidFill>
                <a:schemeClr val="tx2"/>
              </a:solidFill>
              <a:ea typeface="ＭＳ Ｐゴシック" charset="-128"/>
            </a:endParaRPr>
          </a:p>
        </p:txBody>
      </p:sp>
      <p:sp>
        <p:nvSpPr>
          <p:cNvPr id="8" name="Slide Number Placeholder 3"/>
          <p:cNvSpPr>
            <a:spLocks noGrp="1"/>
          </p:cNvSpPr>
          <p:nvPr>
            <p:ph type="sldNum" sz="quarter" idx="10"/>
          </p:nvPr>
        </p:nvSpPr>
        <p:spPr>
          <a:xfrm>
            <a:off x="3657600" y="6381750"/>
            <a:ext cx="2133600" cy="476250"/>
          </a:xfrm>
        </p:spPr>
        <p:txBody>
          <a:bodyPr/>
          <a:lstStyle/>
          <a:p>
            <a:endParaRPr lang="en-US" dirty="0"/>
          </a:p>
        </p:txBody>
      </p:sp>
      <p:sp>
        <p:nvSpPr>
          <p:cNvPr id="10" name="TextBox 9"/>
          <p:cNvSpPr txBox="1"/>
          <p:nvPr/>
        </p:nvSpPr>
        <p:spPr>
          <a:xfrm>
            <a:off x="381000" y="5257800"/>
            <a:ext cx="2133600" cy="369332"/>
          </a:xfrm>
          <a:prstGeom prst="rect">
            <a:avLst/>
          </a:prstGeom>
          <a:noFill/>
        </p:spPr>
        <p:txBody>
          <a:bodyPr wrap="square" rtlCol="0">
            <a:spAutoFit/>
          </a:bodyPr>
          <a:lstStyle/>
          <a:p>
            <a:endParaRPr lang="en-US" b="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7772400" y="4091352"/>
            <a:ext cx="609600" cy="3048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 typeface="Wingdings" pitchFamily="2" charset="2"/>
              <a:buChar char="§"/>
              <a:tabLst/>
            </a:pPr>
            <a:endParaRPr kumimoji="0" lang="en-US" sz="1800" b="0" i="0" u="none" strike="noStrike" cap="none" normalizeH="0" baseline="0" dirty="0" smtClean="0">
              <a:ln>
                <a:noFill/>
              </a:ln>
              <a:solidFill>
                <a:srgbClr val="FFFF00"/>
              </a:solidFill>
              <a:effectLst/>
              <a:latin typeface="Arial" charset="0"/>
            </a:endParaRPr>
          </a:p>
        </p:txBody>
      </p:sp>
      <p:sp>
        <p:nvSpPr>
          <p:cNvPr id="32" name="Rectangle 31"/>
          <p:cNvSpPr/>
          <p:nvPr/>
        </p:nvSpPr>
        <p:spPr bwMode="auto">
          <a:xfrm>
            <a:off x="7772400" y="4566136"/>
            <a:ext cx="609600" cy="3048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 typeface="Wingdings" pitchFamily="2" charset="2"/>
              <a:buChar char="§"/>
              <a:tabLst/>
            </a:pPr>
            <a:endParaRPr kumimoji="0" lang="en-US" sz="1800" b="0" i="0" u="none" strike="noStrike" cap="none" normalizeH="0" baseline="0" dirty="0" smtClean="0">
              <a:ln>
                <a:noFill/>
              </a:ln>
              <a:solidFill>
                <a:srgbClr val="FFFF00"/>
              </a:solidFill>
              <a:effectLst/>
              <a:latin typeface="Arial" charset="0"/>
            </a:endParaRPr>
          </a:p>
        </p:txBody>
      </p:sp>
      <p:sp>
        <p:nvSpPr>
          <p:cNvPr id="33" name="Rectangle 32"/>
          <p:cNvSpPr/>
          <p:nvPr/>
        </p:nvSpPr>
        <p:spPr bwMode="auto">
          <a:xfrm>
            <a:off x="7772400" y="5099536"/>
            <a:ext cx="609600" cy="3048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 typeface="Wingdings" pitchFamily="2" charset="2"/>
              <a:buChar char="§"/>
              <a:tabLst/>
            </a:pPr>
            <a:endParaRPr kumimoji="0" lang="en-US" sz="1800" b="0" i="0" u="none" strike="noStrike" cap="none" normalizeH="0" baseline="0" dirty="0" smtClean="0">
              <a:ln>
                <a:noFill/>
              </a:ln>
              <a:solidFill>
                <a:srgbClr val="FFFF00"/>
              </a:solidFill>
              <a:effectLst/>
              <a:latin typeface="Arial" charset="0"/>
            </a:endParaRPr>
          </a:p>
        </p:txBody>
      </p:sp>
      <p:sp>
        <p:nvSpPr>
          <p:cNvPr id="34" name="Rectangle 33"/>
          <p:cNvSpPr/>
          <p:nvPr/>
        </p:nvSpPr>
        <p:spPr bwMode="auto">
          <a:xfrm>
            <a:off x="7772400" y="3616568"/>
            <a:ext cx="609600" cy="304800"/>
          </a:xfrm>
          <a:prstGeom prst="rect">
            <a:avLst/>
          </a:prstGeom>
          <a:solidFill>
            <a:srgbClr val="44E93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 typeface="Wingdings" pitchFamily="2" charset="2"/>
              <a:buChar char="§"/>
              <a:tabLst/>
            </a:pPr>
            <a:endParaRPr kumimoji="0" lang="en-US" sz="1800" b="0" i="0" u="none" strike="noStrike" cap="none" normalizeH="0" baseline="0" dirty="0" smtClean="0">
              <a:ln>
                <a:noFill/>
              </a:ln>
              <a:solidFill>
                <a:srgbClr val="FFFF00"/>
              </a:solidFill>
              <a:effectLst/>
              <a:latin typeface="Arial" charset="0"/>
            </a:endParaRPr>
          </a:p>
        </p:txBody>
      </p:sp>
      <p:sp>
        <p:nvSpPr>
          <p:cNvPr id="35" name="Rectangle 34"/>
          <p:cNvSpPr/>
          <p:nvPr/>
        </p:nvSpPr>
        <p:spPr bwMode="auto">
          <a:xfrm>
            <a:off x="7772400" y="3118336"/>
            <a:ext cx="609600" cy="3048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 typeface="Wingdings" pitchFamily="2" charset="2"/>
              <a:buChar char="§"/>
              <a:tabLst/>
            </a:pPr>
            <a:endParaRPr kumimoji="0" lang="en-US" sz="1800" b="0" i="0" u="none" strike="noStrike" cap="none" normalizeH="0" baseline="0" dirty="0" smtClean="0">
              <a:ln>
                <a:noFill/>
              </a:ln>
              <a:solidFill>
                <a:srgbClr val="FFFF00"/>
              </a:solidFill>
              <a:effectLst/>
              <a:latin typeface="Arial" charset="0"/>
            </a:endParaRPr>
          </a:p>
        </p:txBody>
      </p:sp>
      <p:sp>
        <p:nvSpPr>
          <p:cNvPr id="36" name="Rectangle 35"/>
          <p:cNvSpPr/>
          <p:nvPr/>
        </p:nvSpPr>
        <p:spPr bwMode="auto">
          <a:xfrm>
            <a:off x="7772400" y="2658208"/>
            <a:ext cx="609600" cy="3048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 typeface="Wingdings" pitchFamily="2" charset="2"/>
              <a:buChar char="§"/>
              <a:tabLst/>
            </a:pPr>
            <a:endParaRPr kumimoji="0" lang="en-US" sz="1800" b="0" i="0" u="none" strike="noStrike" cap="none" normalizeH="0" baseline="0" dirty="0" smtClean="0">
              <a:ln>
                <a:noFill/>
              </a:ln>
              <a:solidFill>
                <a:srgbClr val="FFFF00"/>
              </a:solidFill>
              <a:effectLst/>
              <a:latin typeface="Arial" charset="0"/>
            </a:endParaRPr>
          </a:p>
        </p:txBody>
      </p:sp>
      <p:sp>
        <p:nvSpPr>
          <p:cNvPr id="37" name="Rectangle 36"/>
          <p:cNvSpPr/>
          <p:nvPr/>
        </p:nvSpPr>
        <p:spPr bwMode="auto">
          <a:xfrm>
            <a:off x="7772400" y="2151184"/>
            <a:ext cx="609600" cy="304800"/>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 typeface="Wingdings" pitchFamily="2" charset="2"/>
              <a:buChar char="§"/>
              <a:tabLst/>
            </a:pPr>
            <a:endParaRPr kumimoji="0" lang="en-US" sz="1800" b="0" i="0" u="none" strike="noStrike" cap="none" normalizeH="0" baseline="0" dirty="0" smtClean="0">
              <a:ln>
                <a:noFill/>
              </a:ln>
              <a:solidFill>
                <a:srgbClr val="FFFF00"/>
              </a:solidFill>
              <a:effectLst/>
              <a:latin typeface="Arial" charset="0"/>
            </a:endParaRPr>
          </a:p>
        </p:txBody>
      </p:sp>
      <p:sp>
        <p:nvSpPr>
          <p:cNvPr id="11" name="Rectangle 10"/>
          <p:cNvSpPr/>
          <p:nvPr/>
        </p:nvSpPr>
        <p:spPr bwMode="auto">
          <a:xfrm>
            <a:off x="6781800" y="4097216"/>
            <a:ext cx="609600" cy="3048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 typeface="Wingdings" pitchFamily="2" charset="2"/>
              <a:buChar char="§"/>
              <a:tabLst/>
            </a:pPr>
            <a:endParaRPr kumimoji="0" lang="en-US" sz="1800" b="0" i="0" u="none" strike="noStrike" cap="none" normalizeH="0" baseline="0" dirty="0" smtClean="0">
              <a:ln>
                <a:noFill/>
              </a:ln>
              <a:solidFill>
                <a:srgbClr val="FFFF00"/>
              </a:solidFill>
              <a:effectLst/>
              <a:latin typeface="Arial" charset="0"/>
            </a:endParaRPr>
          </a:p>
        </p:txBody>
      </p:sp>
      <p:sp>
        <p:nvSpPr>
          <p:cNvPr id="25" name="Rectangle 24"/>
          <p:cNvSpPr/>
          <p:nvPr/>
        </p:nvSpPr>
        <p:spPr bwMode="auto">
          <a:xfrm>
            <a:off x="6781800" y="4572000"/>
            <a:ext cx="609600" cy="3048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 typeface="Wingdings" pitchFamily="2" charset="2"/>
              <a:buChar char="§"/>
              <a:tabLst/>
            </a:pPr>
            <a:endParaRPr kumimoji="0" lang="en-US" sz="1800" b="0" i="0" u="none" strike="noStrike" cap="none" normalizeH="0" baseline="0" dirty="0" smtClean="0">
              <a:ln>
                <a:noFill/>
              </a:ln>
              <a:solidFill>
                <a:srgbClr val="FFFF00"/>
              </a:solidFill>
              <a:effectLst/>
              <a:latin typeface="Arial" charset="0"/>
            </a:endParaRPr>
          </a:p>
        </p:txBody>
      </p:sp>
      <p:sp>
        <p:nvSpPr>
          <p:cNvPr id="26" name="Rectangle 25"/>
          <p:cNvSpPr/>
          <p:nvPr/>
        </p:nvSpPr>
        <p:spPr bwMode="auto">
          <a:xfrm>
            <a:off x="6781800" y="5105400"/>
            <a:ext cx="609600" cy="3048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 typeface="Wingdings" pitchFamily="2" charset="2"/>
              <a:buChar char="§"/>
              <a:tabLst/>
            </a:pPr>
            <a:endParaRPr kumimoji="0" lang="en-US" sz="1800" b="0" i="0" u="none" strike="noStrike" cap="none" normalizeH="0" baseline="0" dirty="0" smtClean="0">
              <a:ln>
                <a:noFill/>
              </a:ln>
              <a:solidFill>
                <a:srgbClr val="FFFF00"/>
              </a:solidFill>
              <a:effectLst/>
              <a:latin typeface="Arial" charset="0"/>
            </a:endParaRPr>
          </a:p>
        </p:txBody>
      </p:sp>
      <p:sp>
        <p:nvSpPr>
          <p:cNvPr id="27" name="Rectangle 26"/>
          <p:cNvSpPr/>
          <p:nvPr/>
        </p:nvSpPr>
        <p:spPr bwMode="auto">
          <a:xfrm>
            <a:off x="6781800" y="3622432"/>
            <a:ext cx="609600" cy="304800"/>
          </a:xfrm>
          <a:prstGeom prst="rect">
            <a:avLst/>
          </a:prstGeom>
          <a:solidFill>
            <a:srgbClr val="44E93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 typeface="Wingdings" pitchFamily="2" charset="2"/>
              <a:buChar char="§"/>
              <a:tabLst/>
            </a:pPr>
            <a:endParaRPr kumimoji="0" lang="en-US" sz="1800" b="0" i="0" u="none" strike="noStrike" cap="none" normalizeH="0" baseline="0" dirty="0" smtClean="0">
              <a:ln>
                <a:noFill/>
              </a:ln>
              <a:solidFill>
                <a:srgbClr val="FFFF00"/>
              </a:solidFill>
              <a:effectLst/>
              <a:latin typeface="Arial" charset="0"/>
            </a:endParaRPr>
          </a:p>
        </p:txBody>
      </p:sp>
      <p:sp>
        <p:nvSpPr>
          <p:cNvPr id="28" name="Rectangle 27"/>
          <p:cNvSpPr/>
          <p:nvPr/>
        </p:nvSpPr>
        <p:spPr bwMode="auto">
          <a:xfrm>
            <a:off x="6781800" y="3124200"/>
            <a:ext cx="609600" cy="3048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 typeface="Wingdings" pitchFamily="2" charset="2"/>
              <a:buChar char="§"/>
              <a:tabLst/>
            </a:pPr>
            <a:endParaRPr kumimoji="0" lang="en-US" sz="1800" b="0" i="0" u="none" strike="noStrike" cap="none" normalizeH="0" baseline="0" dirty="0" smtClean="0">
              <a:ln>
                <a:noFill/>
              </a:ln>
              <a:solidFill>
                <a:srgbClr val="FFFF00"/>
              </a:solidFill>
              <a:effectLst/>
              <a:latin typeface="Arial" charset="0"/>
            </a:endParaRPr>
          </a:p>
        </p:txBody>
      </p:sp>
      <p:sp>
        <p:nvSpPr>
          <p:cNvPr id="29" name="Rectangle 28"/>
          <p:cNvSpPr/>
          <p:nvPr/>
        </p:nvSpPr>
        <p:spPr bwMode="auto">
          <a:xfrm>
            <a:off x="6781800" y="2664072"/>
            <a:ext cx="609600" cy="3048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 typeface="Wingdings" pitchFamily="2" charset="2"/>
              <a:buChar char="§"/>
              <a:tabLst/>
            </a:pPr>
            <a:endParaRPr kumimoji="0" lang="en-US" sz="1800" b="0" i="0" u="none" strike="noStrike" cap="none" normalizeH="0" baseline="0" dirty="0" smtClean="0">
              <a:ln>
                <a:noFill/>
              </a:ln>
              <a:solidFill>
                <a:srgbClr val="FFFF00"/>
              </a:solidFill>
              <a:effectLst/>
              <a:latin typeface="Arial" charset="0"/>
            </a:endParaRPr>
          </a:p>
        </p:txBody>
      </p:sp>
      <p:sp>
        <p:nvSpPr>
          <p:cNvPr id="30" name="Rectangle 29"/>
          <p:cNvSpPr/>
          <p:nvPr/>
        </p:nvSpPr>
        <p:spPr bwMode="auto">
          <a:xfrm>
            <a:off x="6781800" y="2157048"/>
            <a:ext cx="609600" cy="304800"/>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 typeface="Wingdings" pitchFamily="2" charset="2"/>
              <a:buChar char="§"/>
              <a:tabLst/>
            </a:pPr>
            <a:endParaRPr kumimoji="0" lang="en-US" sz="1800" b="0" i="0" u="none" strike="noStrike" cap="none" normalizeH="0" baseline="0" dirty="0" smtClean="0">
              <a:ln>
                <a:noFill/>
              </a:ln>
              <a:solidFill>
                <a:srgbClr val="FFFF00"/>
              </a:solidFill>
              <a:effectLst/>
              <a:latin typeface="Arial" charset="0"/>
            </a:endParaRPr>
          </a:p>
        </p:txBody>
      </p:sp>
      <p:sp>
        <p:nvSpPr>
          <p:cNvPr id="987138" name="Rectangle 2"/>
          <p:cNvSpPr>
            <a:spLocks noGrp="1" noChangeArrowheads="1"/>
          </p:cNvSpPr>
          <p:nvPr>
            <p:ph type="title"/>
          </p:nvPr>
        </p:nvSpPr>
        <p:spPr>
          <a:xfrm>
            <a:off x="0" y="457200"/>
            <a:ext cx="9144000" cy="838200"/>
          </a:xfrm>
        </p:spPr>
        <p:txBody>
          <a:bodyPr/>
          <a:lstStyle/>
          <a:p>
            <a:r>
              <a:rPr lang="pt-BR" sz="2400" noProof="0" dirty="0" smtClean="0">
                <a:solidFill>
                  <a:schemeClr val="tx1"/>
                </a:solidFill>
              </a:rPr>
              <a:t/>
            </a:r>
            <a:br>
              <a:rPr lang="pt-BR" sz="2400" noProof="0" dirty="0" smtClean="0">
                <a:solidFill>
                  <a:schemeClr val="tx1"/>
                </a:solidFill>
              </a:rPr>
            </a:br>
            <a:r>
              <a:rPr lang="pt-BR" sz="3200" dirty="0" smtClean="0">
                <a:solidFill>
                  <a:schemeClr val="tx1"/>
                </a:solidFill>
              </a:rPr>
              <a:t>Scorecard (Ficha de Avaliação) do </a:t>
            </a:r>
            <a:r>
              <a:rPr lang="pt-BR" sz="3200" dirty="0" err="1" smtClean="0">
                <a:solidFill>
                  <a:schemeClr val="tx1"/>
                </a:solidFill>
              </a:rPr>
              <a:t>U</a:t>
            </a:r>
            <a:r>
              <a:rPr lang="pt-BR" sz="3200" noProof="0" dirty="0" smtClean="0">
                <a:solidFill>
                  <a:schemeClr val="tx1"/>
                </a:solidFill>
              </a:rPr>
              <a:t>SACE</a:t>
            </a:r>
            <a:r>
              <a:rPr lang="pt-BR" sz="2400" noProof="0" dirty="0" smtClean="0">
                <a:solidFill>
                  <a:schemeClr val="tx1"/>
                </a:solidFill>
              </a:rPr>
              <a:t> </a:t>
            </a:r>
            <a:r>
              <a:rPr lang="pt-BR" sz="3200" dirty="0" smtClean="0">
                <a:solidFill>
                  <a:schemeClr val="tx1"/>
                </a:solidFill>
              </a:rPr>
              <a:t>para Segurança de Barragens </a:t>
            </a:r>
            <a:r>
              <a:rPr lang="pt-BR" sz="3200" noProof="0" dirty="0" smtClean="0">
                <a:solidFill>
                  <a:schemeClr val="tx1"/>
                </a:solidFill>
              </a:rPr>
              <a:t/>
            </a:r>
            <a:br>
              <a:rPr lang="pt-BR" sz="3200" noProof="0" dirty="0" smtClean="0">
                <a:solidFill>
                  <a:schemeClr val="tx1"/>
                </a:solidFill>
              </a:rPr>
            </a:br>
            <a:r>
              <a:rPr lang="pt-BR" sz="2400" dirty="0" smtClean="0">
                <a:solidFill>
                  <a:schemeClr val="tx1"/>
                </a:solidFill>
              </a:rPr>
              <a:t>Pontuação por Atividades Rotineiras</a:t>
            </a:r>
            <a:r>
              <a:rPr lang="pt-BR" sz="2400" noProof="0" dirty="0" smtClean="0">
                <a:solidFill>
                  <a:schemeClr val="tx1"/>
                </a:solidFill>
              </a:rPr>
              <a:t>, por barragem </a:t>
            </a:r>
            <a:br>
              <a:rPr lang="pt-BR" sz="2400" noProof="0" dirty="0" smtClean="0">
                <a:solidFill>
                  <a:schemeClr val="tx1"/>
                </a:solidFill>
              </a:rPr>
            </a:br>
            <a:r>
              <a:rPr lang="pt-BR" sz="1000" noProof="0" dirty="0" smtClean="0">
                <a:solidFill>
                  <a:schemeClr val="tx1"/>
                </a:solidFill>
              </a:rPr>
              <a:t>  </a:t>
            </a:r>
            <a:r>
              <a:rPr lang="pt-BR" sz="1400" noProof="0" dirty="0" smtClean="0">
                <a:solidFill>
                  <a:schemeClr val="tx1"/>
                </a:solidFill>
              </a:rPr>
              <a:t/>
            </a:r>
            <a:br>
              <a:rPr lang="pt-BR" sz="1400" noProof="0" dirty="0" smtClean="0">
                <a:solidFill>
                  <a:schemeClr val="tx1"/>
                </a:solidFill>
              </a:rPr>
            </a:br>
            <a:r>
              <a:rPr lang="pt-BR" sz="1400" noProof="0" dirty="0" smtClean="0">
                <a:solidFill>
                  <a:schemeClr val="tx1"/>
                </a:solidFill>
              </a:rPr>
              <a:t/>
            </a:r>
            <a:br>
              <a:rPr lang="pt-BR" sz="1400" noProof="0" dirty="0" smtClean="0">
                <a:solidFill>
                  <a:schemeClr val="tx1"/>
                </a:solidFill>
              </a:rPr>
            </a:br>
            <a:r>
              <a:rPr lang="pt-BR" sz="1400" noProof="0" dirty="0" smtClean="0">
                <a:solidFill>
                  <a:schemeClr val="tx1"/>
                </a:solidFill>
              </a:rPr>
              <a:t>						</a:t>
            </a:r>
            <a:endParaRPr lang="pt-BR" sz="1400" i="1" noProof="0" dirty="0">
              <a:solidFill>
                <a:schemeClr val="tx1"/>
              </a:solidFill>
            </a:endParaRPr>
          </a:p>
        </p:txBody>
      </p:sp>
      <p:sp>
        <p:nvSpPr>
          <p:cNvPr id="987139" name="Rectangle 3"/>
          <p:cNvSpPr>
            <a:spLocks noGrp="1" noChangeArrowheads="1"/>
          </p:cNvSpPr>
          <p:nvPr>
            <p:ph type="body" idx="1"/>
          </p:nvPr>
        </p:nvSpPr>
        <p:spPr>
          <a:xfrm>
            <a:off x="457200" y="2057400"/>
            <a:ext cx="8229600" cy="4572000"/>
          </a:xfrm>
        </p:spPr>
        <p:txBody>
          <a:bodyPr/>
          <a:lstStyle/>
          <a:p>
            <a:pPr>
              <a:lnSpc>
                <a:spcPct val="140000"/>
              </a:lnSpc>
            </a:pPr>
            <a:r>
              <a:rPr lang="pt-BR" sz="2000" noProof="0" dirty="0" smtClean="0"/>
              <a:t>Recursos Humanos Adequados		   2	39	40</a:t>
            </a:r>
          </a:p>
          <a:p>
            <a:pPr>
              <a:lnSpc>
                <a:spcPct val="140000"/>
              </a:lnSpc>
            </a:pPr>
            <a:r>
              <a:rPr lang="pt-BR" sz="2000" noProof="0" dirty="0" smtClean="0"/>
              <a:t>Inspeções e Avaliações 			 30	88	88</a:t>
            </a:r>
          </a:p>
          <a:p>
            <a:pPr>
              <a:lnSpc>
                <a:spcPct val="140000"/>
              </a:lnSpc>
            </a:pPr>
            <a:r>
              <a:rPr lang="pt-BR" sz="2000" noProof="0" dirty="0" smtClean="0"/>
              <a:t>Instrumentação do projeto  			 18	88	88</a:t>
            </a:r>
          </a:p>
          <a:p>
            <a:pPr>
              <a:lnSpc>
                <a:spcPct val="140000"/>
              </a:lnSpc>
            </a:pPr>
            <a:r>
              <a:rPr lang="pt-BR" sz="2000" dirty="0" smtClean="0"/>
              <a:t>Prontidão do projeto para Respostas </a:t>
            </a:r>
            <a:r>
              <a:rPr lang="pt-BR" sz="2000" noProof="0" dirty="0" smtClean="0"/>
              <a:t>	 	 10	92	96</a:t>
            </a:r>
          </a:p>
          <a:p>
            <a:pPr>
              <a:lnSpc>
                <a:spcPct val="140000"/>
              </a:lnSpc>
            </a:pPr>
            <a:r>
              <a:rPr lang="pt-BR" sz="2000" dirty="0" smtClean="0"/>
              <a:t>Prontidão da Agência/Público </a:t>
            </a:r>
            <a:r>
              <a:rPr lang="pt-BR" sz="2000" dirty="0" err="1" smtClean="0"/>
              <a:t>p</a:t>
            </a:r>
            <a:r>
              <a:rPr lang="pt-BR" sz="2000" dirty="0" smtClean="0"/>
              <a:t> Respostas </a:t>
            </a:r>
            <a:r>
              <a:rPr lang="pt-BR" sz="2000" noProof="0" dirty="0" smtClean="0"/>
              <a:t>	 15	74	78</a:t>
            </a:r>
          </a:p>
          <a:p>
            <a:pPr>
              <a:lnSpc>
                <a:spcPct val="140000"/>
              </a:lnSpc>
            </a:pPr>
            <a:r>
              <a:rPr lang="pt-BR" sz="2000" noProof="0" dirty="0" smtClean="0"/>
              <a:t>Medidas Interinas de Redução de Riscos </a:t>
            </a:r>
            <a:r>
              <a:rPr lang="pt-BR" sz="2000" u="sng" noProof="0" dirty="0" smtClean="0"/>
              <a:t> 	 25	80	82</a:t>
            </a:r>
          </a:p>
          <a:p>
            <a:pPr>
              <a:lnSpc>
                <a:spcPct val="140000"/>
              </a:lnSpc>
              <a:buFontTx/>
              <a:buNone/>
            </a:pPr>
            <a:r>
              <a:rPr lang="pt-BR" sz="2000" noProof="0" dirty="0" smtClean="0"/>
              <a:t> 							100	83	85</a:t>
            </a:r>
            <a:endParaRPr lang="pt-BR" sz="2000" noProof="0" dirty="0"/>
          </a:p>
        </p:txBody>
      </p:sp>
      <p:sp>
        <p:nvSpPr>
          <p:cNvPr id="5" name="Rectangle 4"/>
          <p:cNvSpPr/>
          <p:nvPr/>
        </p:nvSpPr>
        <p:spPr>
          <a:xfrm>
            <a:off x="5638800" y="1371601"/>
            <a:ext cx="3505200" cy="738664"/>
          </a:xfrm>
          <a:prstGeom prst="rect">
            <a:avLst/>
          </a:prstGeom>
        </p:spPr>
        <p:txBody>
          <a:bodyPr wrap="square">
            <a:spAutoFit/>
          </a:bodyPr>
          <a:lstStyle/>
          <a:p>
            <a:r>
              <a:rPr lang="en-US" sz="1400" i="1" dirty="0" err="1" smtClean="0"/>
              <a:t>Pontos</a:t>
            </a:r>
            <a:r>
              <a:rPr lang="en-US" sz="1400" i="1" dirty="0" smtClean="0"/>
              <a:t>   % </a:t>
            </a:r>
            <a:r>
              <a:rPr lang="en-US" sz="1400" i="1" dirty="0" err="1" smtClean="0"/>
              <a:t>média</a:t>
            </a:r>
            <a:r>
              <a:rPr lang="en-US" sz="1400" i="1" dirty="0" smtClean="0"/>
              <a:t> % </a:t>
            </a:r>
            <a:r>
              <a:rPr lang="en-US" sz="1400" i="1" dirty="0" err="1" smtClean="0"/>
              <a:t>média</a:t>
            </a:r>
            <a:r>
              <a:rPr lang="en-US" sz="1400" i="1" dirty="0" smtClean="0"/>
              <a:t> </a:t>
            </a:r>
            <a:r>
              <a:rPr lang="en-US" sz="1400" i="1" dirty="0" err="1"/>
              <a:t>t</a:t>
            </a:r>
            <a:r>
              <a:rPr lang="en-US" sz="1400" i="1" dirty="0" err="1" smtClean="0"/>
              <a:t>dos</a:t>
            </a:r>
            <a:r>
              <a:rPr lang="en-US" sz="1400" i="1" dirty="0" smtClean="0"/>
              <a:t> com </a:t>
            </a:r>
            <a:r>
              <a:rPr lang="en-US" sz="1400" i="1" dirty="0"/>
              <a:t>	 </a:t>
            </a:r>
            <a:r>
              <a:rPr lang="en-US" sz="1400" i="1" dirty="0" smtClean="0"/>
              <a:t>             alto </a:t>
            </a:r>
            <a:r>
              <a:rPr lang="en-US" sz="1400" i="1" dirty="0" err="1" smtClean="0"/>
              <a:t>potencial</a:t>
            </a:r>
            <a:r>
              <a:rPr lang="en-US" sz="1400" i="1" dirty="0" smtClean="0"/>
              <a:t> de </a:t>
            </a:r>
            <a:r>
              <a:rPr lang="en-US" sz="1400" i="1" dirty="0" err="1" smtClean="0"/>
              <a:t>danos</a:t>
            </a:r>
            <a:r>
              <a:rPr lang="en-US" sz="1400" i="1" dirty="0" smtClean="0"/>
              <a:t> 	</a:t>
            </a:r>
            <a:endParaRPr lang="en-US" sz="1400" dirty="0"/>
          </a:p>
        </p:txBody>
      </p:sp>
      <p:sp>
        <p:nvSpPr>
          <p:cNvPr id="14" name="Slide Number Placeholder 3"/>
          <p:cNvSpPr>
            <a:spLocks noGrp="1"/>
          </p:cNvSpPr>
          <p:nvPr>
            <p:ph type="sldNum" sz="quarter" idx="10"/>
          </p:nvPr>
        </p:nvSpPr>
        <p:spPr>
          <a:xfrm>
            <a:off x="3657600" y="6381750"/>
            <a:ext cx="2133600" cy="476250"/>
          </a:xfrm>
        </p:spPr>
        <p:txBody>
          <a:bodyPr/>
          <a:lstStyle/>
          <a:p>
            <a:endParaRPr lang="en-US" dirty="0"/>
          </a:p>
        </p:txBody>
      </p:sp>
      <p:sp>
        <p:nvSpPr>
          <p:cNvPr id="13" name="Slide Number Placeholder 3"/>
          <p:cNvSpPr txBox="1">
            <a:spLocks/>
          </p:cNvSpPr>
          <p:nvPr/>
        </p:nvSpPr>
        <p:spPr bwMode="auto">
          <a:xfrm>
            <a:off x="533400" y="1428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charset="0"/>
                <a:ea typeface="ＭＳ Ｐゴシック" charset="-128"/>
                <a:cs typeface="+mn-cs"/>
              </a:rPr>
              <a:t>As of 3 Aug 2012</a:t>
            </a:r>
            <a:endParaRPr kumimoji="0" lang="en-US" sz="1400" b="0" i="0" u="none" strike="noStrike" kern="1200" cap="none" spc="0" normalizeH="0" baseline="0" noProof="0" dirty="0">
              <a:ln>
                <a:noFill/>
              </a:ln>
              <a:solidFill>
                <a:schemeClr val="tx1"/>
              </a:solidFill>
              <a:effectLst/>
              <a:uLnTx/>
              <a:uFillTx/>
              <a:latin typeface="Arial" charset="0"/>
              <a:ea typeface="ＭＳ Ｐゴシック" charset="-128"/>
              <a:cs typeface="+mn-cs"/>
            </a:endParaRPr>
          </a:p>
        </p:txBody>
      </p:sp>
      <p:sp>
        <p:nvSpPr>
          <p:cNvPr id="38" name="Slide Number Placeholder 3"/>
          <p:cNvSpPr txBox="1">
            <a:spLocks/>
          </p:cNvSpPr>
          <p:nvPr/>
        </p:nvSpPr>
        <p:spPr bwMode="auto">
          <a:xfrm>
            <a:off x="609600" y="5181600"/>
            <a:ext cx="30480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charset="0"/>
                <a:ea typeface="ＭＳ Ｐゴシック" charset="-128"/>
                <a:cs typeface="+mn-cs"/>
              </a:rPr>
              <a:t>Alto </a:t>
            </a:r>
            <a:r>
              <a:rPr kumimoji="0" lang="en-US" sz="1400" b="0" i="0" u="none" strike="noStrike" kern="1200" cap="none" spc="0" normalizeH="0" baseline="0" noProof="0" dirty="0" err="1" smtClean="0">
                <a:ln>
                  <a:noFill/>
                </a:ln>
                <a:solidFill>
                  <a:schemeClr val="tx1"/>
                </a:solidFill>
                <a:effectLst/>
                <a:uLnTx/>
                <a:uFillTx/>
                <a:latin typeface="Arial" charset="0"/>
                <a:ea typeface="ＭＳ Ｐゴシック" charset="-128"/>
                <a:cs typeface="+mn-cs"/>
              </a:rPr>
              <a:t>Potencial</a:t>
            </a:r>
            <a:r>
              <a:rPr kumimoji="0" lang="en-US" sz="1400" b="0" i="0" u="none" strike="noStrike" kern="1200" cap="none" spc="0" normalizeH="0" noProof="0" dirty="0" smtClean="0">
                <a:ln>
                  <a:noFill/>
                </a:ln>
                <a:solidFill>
                  <a:schemeClr val="tx1"/>
                </a:solidFill>
                <a:effectLst/>
                <a:uLnTx/>
                <a:uFillTx/>
                <a:latin typeface="Arial" charset="0"/>
                <a:ea typeface="ＭＳ Ｐゴシック" charset="-128"/>
                <a:cs typeface="+mn-cs"/>
              </a:rPr>
              <a:t> de </a:t>
            </a:r>
            <a:r>
              <a:rPr kumimoji="0" lang="en-US" sz="1400" b="0" i="0" u="none" strike="noStrike" kern="1200" cap="none" spc="0" normalizeH="0" noProof="0" dirty="0" err="1" smtClean="0">
                <a:ln>
                  <a:noFill/>
                </a:ln>
                <a:solidFill>
                  <a:schemeClr val="tx1"/>
                </a:solidFill>
                <a:effectLst/>
                <a:uLnTx/>
                <a:uFillTx/>
                <a:latin typeface="Arial" charset="0"/>
                <a:ea typeface="ＭＳ Ｐゴシック" charset="-128"/>
                <a:cs typeface="+mn-cs"/>
              </a:rPr>
              <a:t>Danos</a:t>
            </a:r>
            <a:r>
              <a:rPr kumimoji="0" lang="en-US" sz="1400" b="0" i="0" u="none" strike="noStrike" kern="1200" cap="none" spc="0" normalizeH="0" baseline="0" noProof="0" dirty="0" smtClean="0">
                <a:ln>
                  <a:noFill/>
                </a:ln>
                <a:solidFill>
                  <a:schemeClr val="tx1"/>
                </a:solidFill>
                <a:effectLst/>
                <a:uLnTx/>
                <a:uFillTx/>
                <a:latin typeface="Arial" charset="0"/>
                <a:ea typeface="ＭＳ Ｐゴシック" charset="-128"/>
                <a:cs typeface="+mn-cs"/>
              </a:rPr>
              <a:t> – 396 (71%)</a:t>
            </a:r>
          </a:p>
          <a:p>
            <a:pPr marL="0" marR="0" lvl="0" indent="0" defTabSz="914400" rtl="0" eaLnBrk="1" fontAlgn="base" latinLnBrk="0" hangingPunct="1">
              <a:lnSpc>
                <a:spcPct val="100000"/>
              </a:lnSpc>
              <a:spcBef>
                <a:spcPct val="0"/>
              </a:spcBef>
              <a:spcAft>
                <a:spcPct val="0"/>
              </a:spcAft>
              <a:buClrTx/>
              <a:buSzTx/>
              <a:buFontTx/>
              <a:buNone/>
              <a:tabLst/>
              <a:defRPr/>
            </a:pPr>
            <a:r>
              <a:rPr lang="en-US" sz="1400" dirty="0" smtClean="0">
                <a:latin typeface="Arial" charset="0"/>
                <a:ea typeface="ＭＳ Ｐゴシック" charset="-128"/>
              </a:rPr>
              <a:t>Total de </a:t>
            </a:r>
            <a:r>
              <a:rPr lang="en-US" sz="1400" dirty="0" err="1" smtClean="0">
                <a:latin typeface="Arial" charset="0"/>
                <a:ea typeface="ＭＳ Ｐゴシック" charset="-128"/>
              </a:rPr>
              <a:t>projetos</a:t>
            </a:r>
            <a:r>
              <a:rPr lang="en-US" sz="1400" dirty="0" smtClean="0">
                <a:latin typeface="Arial" charset="0"/>
                <a:ea typeface="ＭＳ Ｐゴシック" charset="-128"/>
              </a:rPr>
              <a:t> do All USACE projects - 554</a:t>
            </a:r>
            <a:r>
              <a:rPr kumimoji="0" lang="en-US" sz="1400" b="0" i="0" u="none" strike="noStrike" kern="1200" cap="none" spc="0" normalizeH="0" baseline="0" noProof="0" dirty="0" smtClean="0">
                <a:ln>
                  <a:noFill/>
                </a:ln>
                <a:solidFill>
                  <a:schemeClr val="tx1"/>
                </a:solidFill>
                <a:effectLst/>
                <a:uLnTx/>
                <a:uFillTx/>
                <a:latin typeface="Arial" charset="0"/>
                <a:ea typeface="ＭＳ Ｐゴシック" charset="-128"/>
                <a:cs typeface="+mn-cs"/>
              </a:rPr>
              <a:t> </a:t>
            </a:r>
            <a:endParaRPr kumimoji="0" lang="en-US" sz="1400" b="0" i="0" u="none" strike="noStrike" kern="1200" cap="none" spc="0" normalizeH="0" baseline="0" noProof="0" dirty="0">
              <a:ln>
                <a:noFill/>
              </a:ln>
              <a:solidFill>
                <a:schemeClr val="tx1"/>
              </a:solidFill>
              <a:effectLst/>
              <a:uLnTx/>
              <a:uFillTx/>
              <a:latin typeface="Arial" charset="0"/>
              <a:ea typeface="ＭＳ Ｐゴシック" charset="-128"/>
              <a:cs typeface="+mn-cs"/>
            </a:endParaRPr>
          </a:p>
        </p:txBody>
      </p:sp>
      <p:pic>
        <p:nvPicPr>
          <p:cNvPr id="22" name="Picture 2"/>
          <p:cNvPicPr>
            <a:picLocks noChangeAspect="1" noChangeArrowheads="1"/>
          </p:cNvPicPr>
          <p:nvPr/>
        </p:nvPicPr>
        <p:blipFill>
          <a:blip r:embed="rId3" cstate="email"/>
          <a:srcRect/>
          <a:stretch>
            <a:fillRect/>
          </a:stretch>
        </p:blipFill>
        <p:spPr bwMode="auto">
          <a:xfrm>
            <a:off x="6705600" y="5562600"/>
            <a:ext cx="2438400" cy="112821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0"/>
          </p:nvPr>
        </p:nvSpPr>
        <p:spPr/>
        <p:txBody>
          <a:bodyPr/>
          <a:lstStyle/>
          <a:p>
            <a:pPr>
              <a:defRPr/>
            </a:pPr>
            <a:fld id="{412D2CAC-BBC1-4E1D-B40E-AE6B92A03789}" type="slidenum">
              <a:rPr lang="en-US" smtClean="0"/>
              <a:pPr>
                <a:defRPr/>
              </a:pPr>
              <a:t>45</a:t>
            </a:fld>
            <a:endParaRPr lang="en-US" dirty="0"/>
          </a:p>
        </p:txBody>
      </p:sp>
      <p:pic>
        <p:nvPicPr>
          <p:cNvPr id="7" name="Picture 3"/>
          <p:cNvPicPr>
            <a:picLocks noChangeAspect="1" noChangeArrowheads="1"/>
          </p:cNvPicPr>
          <p:nvPr/>
        </p:nvPicPr>
        <p:blipFill>
          <a:blip r:embed="rId3" cstate="screen"/>
          <a:srcRect/>
          <a:stretch>
            <a:fillRect/>
          </a:stretch>
        </p:blipFill>
        <p:spPr bwMode="auto">
          <a:xfrm>
            <a:off x="304800" y="152400"/>
            <a:ext cx="8555020" cy="5715000"/>
          </a:xfrm>
          <a:prstGeom prst="rect">
            <a:avLst/>
          </a:prstGeom>
          <a:noFill/>
          <a:ln w="28575">
            <a:solidFill>
              <a:schemeClr val="tx1"/>
            </a:solidFill>
            <a:miter lim="800000"/>
            <a:headEnd/>
            <a:tailEnd/>
          </a:ln>
        </p:spPr>
      </p:pic>
      <p:sp>
        <p:nvSpPr>
          <p:cNvPr id="12" name="TextBox 11"/>
          <p:cNvSpPr txBox="1"/>
          <p:nvPr/>
        </p:nvSpPr>
        <p:spPr>
          <a:xfrm>
            <a:off x="1697020" y="261072"/>
            <a:ext cx="184731" cy="362309"/>
          </a:xfrm>
          <a:prstGeom prst="rect">
            <a:avLst/>
          </a:prstGeom>
          <a:noFill/>
        </p:spPr>
        <p:txBody>
          <a:bodyPr wrap="none" rtlCol="0">
            <a:spAutoFit/>
          </a:bodyPr>
          <a:lstStyle/>
          <a:p>
            <a:endParaRPr lang="en-US" dirty="0"/>
          </a:p>
        </p:txBody>
      </p:sp>
      <p:sp>
        <p:nvSpPr>
          <p:cNvPr id="13" name="TextBox 12"/>
          <p:cNvSpPr txBox="1"/>
          <p:nvPr/>
        </p:nvSpPr>
        <p:spPr>
          <a:xfrm>
            <a:off x="4364020" y="560076"/>
            <a:ext cx="184731" cy="362309"/>
          </a:xfrm>
          <a:prstGeom prst="rect">
            <a:avLst/>
          </a:prstGeom>
          <a:noFill/>
        </p:spPr>
        <p:txBody>
          <a:bodyPr wrap="none" rtlCol="0">
            <a:spAutoFit/>
          </a:bodyPr>
          <a:lstStyle/>
          <a:p>
            <a:endParaRPr lang="en-US" dirty="0"/>
          </a:p>
        </p:txBody>
      </p:sp>
      <p:sp>
        <p:nvSpPr>
          <p:cNvPr id="17" name="Left-Right Arrow 16"/>
          <p:cNvSpPr/>
          <p:nvPr/>
        </p:nvSpPr>
        <p:spPr>
          <a:xfrm>
            <a:off x="2230420" y="2129848"/>
            <a:ext cx="6096000" cy="373755"/>
          </a:xfrm>
          <a:prstGeom prst="leftRightArrow">
            <a:avLst/>
          </a:prstGeom>
          <a:solidFill>
            <a:srgbClr val="FFFF00"/>
          </a:solidFill>
          <a:ln>
            <a:solidFill>
              <a:srgbClr val="8E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err="1" smtClean="0">
                <a:solidFill>
                  <a:srgbClr val="000000"/>
                </a:solidFill>
              </a:rPr>
              <a:t>Duração</a:t>
            </a:r>
            <a:r>
              <a:rPr lang="en-US" sz="1400" dirty="0" smtClean="0">
                <a:solidFill>
                  <a:srgbClr val="000000"/>
                </a:solidFill>
              </a:rPr>
              <a:t> de </a:t>
            </a:r>
            <a:r>
              <a:rPr lang="en-US" sz="1400" dirty="0" err="1" smtClean="0">
                <a:solidFill>
                  <a:srgbClr val="000000"/>
                </a:solidFill>
              </a:rPr>
              <a:t>Medidas</a:t>
            </a:r>
            <a:r>
              <a:rPr lang="en-US" sz="1400" dirty="0" smtClean="0">
                <a:solidFill>
                  <a:srgbClr val="000000"/>
                </a:solidFill>
              </a:rPr>
              <a:t> </a:t>
            </a:r>
            <a:r>
              <a:rPr lang="en-US" sz="1400" dirty="0" err="1" smtClean="0">
                <a:solidFill>
                  <a:srgbClr val="000000"/>
                </a:solidFill>
              </a:rPr>
              <a:t>Interinas</a:t>
            </a:r>
            <a:r>
              <a:rPr lang="en-US" sz="1400" dirty="0" smtClean="0">
                <a:solidFill>
                  <a:srgbClr val="000000"/>
                </a:solidFill>
              </a:rPr>
              <a:t> de </a:t>
            </a:r>
            <a:r>
              <a:rPr lang="en-US" sz="1400" dirty="0" err="1" smtClean="0">
                <a:solidFill>
                  <a:srgbClr val="000000"/>
                </a:solidFill>
              </a:rPr>
              <a:t>Redução</a:t>
            </a:r>
            <a:r>
              <a:rPr lang="en-US" sz="1400" dirty="0" smtClean="0">
                <a:solidFill>
                  <a:srgbClr val="000000"/>
                </a:solidFill>
              </a:rPr>
              <a:t> de </a:t>
            </a:r>
            <a:r>
              <a:rPr lang="en-US" sz="1400" dirty="0" err="1" smtClean="0">
                <a:solidFill>
                  <a:srgbClr val="000000"/>
                </a:solidFill>
              </a:rPr>
              <a:t>Riscos</a:t>
            </a:r>
            <a:r>
              <a:rPr lang="en-US" sz="1400" dirty="0" smtClean="0">
                <a:solidFill>
                  <a:srgbClr val="000000"/>
                </a:solidFill>
              </a:rPr>
              <a:t>!</a:t>
            </a:r>
            <a:endParaRPr lang="en-US" sz="1400" dirty="0">
              <a:solidFill>
                <a:srgbClr val="000000"/>
              </a:solidFill>
            </a:endParaRPr>
          </a:p>
        </p:txBody>
      </p:sp>
      <p:sp>
        <p:nvSpPr>
          <p:cNvPr id="21" name="TextBox 20"/>
          <p:cNvSpPr txBox="1"/>
          <p:nvPr/>
        </p:nvSpPr>
        <p:spPr>
          <a:xfrm>
            <a:off x="2763820" y="335823"/>
            <a:ext cx="6256641" cy="830997"/>
          </a:xfrm>
          <a:prstGeom prst="rect">
            <a:avLst/>
          </a:prstGeom>
          <a:noFill/>
        </p:spPr>
        <p:txBody>
          <a:bodyPr wrap="none" rtlCol="0">
            <a:spAutoFit/>
          </a:bodyPr>
          <a:lstStyle/>
          <a:p>
            <a:r>
              <a:rPr lang="en-US" sz="2400" b="1" dirty="0" smtClean="0"/>
              <a:t>Plano de </a:t>
            </a:r>
            <a:r>
              <a:rPr lang="en-US" sz="2400" b="1" dirty="0" err="1" smtClean="0"/>
              <a:t>Investimentos</a:t>
            </a:r>
            <a:r>
              <a:rPr lang="en-US" sz="2400" b="1" dirty="0" smtClean="0"/>
              <a:t> </a:t>
            </a:r>
            <a:r>
              <a:rPr lang="en-US" sz="2400" b="1" dirty="0" err="1" smtClean="0"/>
              <a:t>em</a:t>
            </a:r>
            <a:r>
              <a:rPr lang="en-US" sz="2400" b="1" dirty="0" smtClean="0"/>
              <a:t> </a:t>
            </a:r>
            <a:r>
              <a:rPr lang="en-US" sz="2400" b="1" dirty="0" err="1" smtClean="0"/>
              <a:t>Segurança</a:t>
            </a:r>
            <a:r>
              <a:rPr lang="en-US" sz="2400" b="1" dirty="0" smtClean="0"/>
              <a:t> de </a:t>
            </a:r>
          </a:p>
          <a:p>
            <a:r>
              <a:rPr lang="en-US" sz="2400" b="1" dirty="0" err="1" smtClean="0"/>
              <a:t>Barragens</a:t>
            </a:r>
            <a:endParaRPr lang="en-US" sz="2400" b="1" dirty="0"/>
          </a:p>
        </p:txBody>
      </p:sp>
      <p:sp>
        <p:nvSpPr>
          <p:cNvPr id="6" name="Rectangle 3"/>
          <p:cNvSpPr txBox="1">
            <a:spLocks noChangeArrowheads="1"/>
          </p:cNvSpPr>
          <p:nvPr/>
        </p:nvSpPr>
        <p:spPr bwMode="auto">
          <a:xfrm>
            <a:off x="1620820" y="2802607"/>
            <a:ext cx="5410200" cy="17192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lnSpc>
                <a:spcPct val="90000"/>
              </a:lnSpc>
              <a:spcBef>
                <a:spcPct val="20000"/>
              </a:spcBef>
              <a:buFont typeface="Arial" pitchFamily="34" charset="0"/>
              <a:buChar char="•"/>
              <a:defRPr/>
            </a:pPr>
            <a:r>
              <a:rPr kumimoji="0" lang="en-US" sz="1400" b="1" i="0" u="none" strike="noStrike" kern="0" cap="none" spc="0" normalizeH="0" noProof="0" dirty="0" smtClean="0">
                <a:ln>
                  <a:noFill/>
                </a:ln>
                <a:solidFill>
                  <a:schemeClr val="tx1"/>
                </a:solidFill>
                <a:effectLst/>
                <a:uLnTx/>
                <a:uFillTx/>
                <a:latin typeface="+mn-lt"/>
                <a:ea typeface="ＭＳ Ｐゴシック" charset="-128"/>
                <a:cs typeface="+mn-cs"/>
              </a:rPr>
              <a:t>~ </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$26 </a:t>
            </a:r>
            <a:r>
              <a:rPr kumimoji="0" lang="en-US" sz="1400" b="1" i="0" u="none" strike="noStrike" kern="0" cap="none" spc="0" normalizeH="0" baseline="0" noProof="0" dirty="0" err="1" smtClean="0">
                <a:ln>
                  <a:noFill/>
                </a:ln>
                <a:solidFill>
                  <a:schemeClr val="tx1"/>
                </a:solidFill>
                <a:effectLst/>
                <a:uLnTx/>
                <a:uFillTx/>
                <a:latin typeface="+mn-lt"/>
                <a:ea typeface="ＭＳ Ｐゴシック" charset="-128"/>
                <a:cs typeface="+mn-cs"/>
              </a:rPr>
              <a:t>Bilh</a:t>
            </a:r>
            <a:r>
              <a:rPr lang="en-US" sz="1400" b="1" kern="0" dirty="0" err="1" smtClean="0">
                <a:latin typeface="+mn-lt"/>
                <a:ea typeface="ＭＳ Ｐゴシック" charset="-128"/>
              </a:rPr>
              <a:t>ões</a:t>
            </a:r>
            <a:r>
              <a:rPr lang="en-US" sz="1400" b="1" kern="0" dirty="0" smtClean="0">
                <a:latin typeface="+mn-lt"/>
                <a:ea typeface="ＭＳ Ｐゴシック" charset="-128"/>
              </a:rPr>
              <a:t> </a:t>
            </a:r>
            <a:r>
              <a:rPr lang="en-US" sz="1400" b="1" kern="0" dirty="0" err="1" smtClean="0">
                <a:latin typeface="+mn-lt"/>
                <a:ea typeface="ＭＳ Ｐゴシック" charset="-128"/>
              </a:rPr>
              <a:t>em</a:t>
            </a:r>
            <a:r>
              <a:rPr lang="en-US" sz="1400" b="1" kern="0" dirty="0" smtClean="0">
                <a:latin typeface="+mn-lt"/>
                <a:ea typeface="ＭＳ Ｐゴシック" charset="-128"/>
              </a:rPr>
              <a:t> </a:t>
            </a:r>
            <a:r>
              <a:rPr lang="en-US" sz="1400" b="1" kern="0" dirty="0" err="1" smtClean="0">
                <a:latin typeface="+mn-lt"/>
                <a:ea typeface="ＭＳ Ｐゴシック" charset="-128"/>
              </a:rPr>
              <a:t>Investimentos</a:t>
            </a:r>
            <a:r>
              <a:rPr lang="en-US" sz="1400" b="1" kern="0" dirty="0" smtClean="0">
                <a:latin typeface="+mn-lt"/>
                <a:ea typeface="ＭＳ Ｐゴシック" charset="-128"/>
              </a:rPr>
              <a:t> </a:t>
            </a:r>
            <a:r>
              <a:rPr lang="en-US" sz="1400" b="1" kern="0" dirty="0" err="1" smtClean="0">
                <a:latin typeface="+mn-lt"/>
                <a:ea typeface="ＭＳ Ｐゴシック" charset="-128"/>
              </a:rPr>
              <a:t>para</a:t>
            </a:r>
            <a:r>
              <a:rPr lang="en-US" sz="1400" b="1" kern="0" dirty="0" smtClean="0">
                <a:latin typeface="+mn-lt"/>
                <a:ea typeface="ＭＳ Ｐゴシック" charset="-128"/>
              </a:rPr>
              <a:t> </a:t>
            </a:r>
            <a:r>
              <a:rPr lang="en-US" sz="1400" b="1" kern="0" dirty="0" err="1" smtClean="0">
                <a:latin typeface="+mn-lt"/>
                <a:ea typeface="ＭＳ Ｐゴシック" charset="-128"/>
              </a:rPr>
              <a:t>Reparos</a:t>
            </a:r>
            <a:r>
              <a:rPr lang="en-US" sz="1400" b="1" kern="0" dirty="0" smtClean="0">
                <a:latin typeface="+mn-lt"/>
                <a:ea typeface="ＭＳ Ｐゴシック" charset="-128"/>
              </a:rPr>
              <a:t> </a:t>
            </a:r>
            <a:r>
              <a:rPr lang="en-US" sz="1400" b="1" kern="0" dirty="0" err="1" smtClean="0">
                <a:latin typeface="+mn-lt"/>
                <a:ea typeface="ＭＳ Ｐゴシック" charset="-128"/>
              </a:rPr>
              <a:t>em</a:t>
            </a:r>
            <a:r>
              <a:rPr lang="en-US" sz="1400" b="1" kern="0" dirty="0" smtClean="0">
                <a:latin typeface="+mn-lt"/>
                <a:ea typeface="ＭＳ Ｐゴシック" charset="-128"/>
              </a:rPr>
              <a:t> </a:t>
            </a:r>
            <a:r>
              <a:rPr lang="en-US" sz="1400" b="1" kern="0" dirty="0">
                <a:ea typeface="ＭＳ Ｐゴシック" charset="-128"/>
              </a:rPr>
              <a:t>319 </a:t>
            </a:r>
            <a:r>
              <a:rPr lang="en-US" sz="1400" b="1" kern="0" dirty="0" err="1" smtClean="0">
                <a:latin typeface="+mn-lt"/>
                <a:ea typeface="ＭＳ Ｐゴシック" charset="-128"/>
              </a:rPr>
              <a:t>Barragens</a:t>
            </a:r>
            <a:r>
              <a:rPr lang="en-US" sz="1400" b="1" kern="0" dirty="0" smtClean="0">
                <a:latin typeface="+mn-lt"/>
                <a:ea typeface="ＭＳ Ｐゴシック" charset="-128"/>
              </a:rPr>
              <a:t> </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DSAC I, II &amp; III</a:t>
            </a:r>
            <a:endParaRPr lang="en-US" sz="1400" b="1" kern="0" dirty="0" smtClean="0">
              <a:latin typeface="+mn-lt"/>
            </a:endParaRPr>
          </a:p>
          <a:p>
            <a:pPr lvl="0" eaLnBrk="0" hangingPunct="0">
              <a:lnSpc>
                <a:spcPct val="90000"/>
              </a:lnSpc>
              <a:spcBef>
                <a:spcPct val="20000"/>
              </a:spcBef>
              <a:buFont typeface="Arial" pitchFamily="34" charset="0"/>
              <a:buChar char="•"/>
              <a:defRPr/>
            </a:pP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  </a:t>
            </a:r>
            <a:r>
              <a:rPr kumimoji="0" lang="en-US" sz="1400" b="1" i="0" u="none" strike="noStrike" kern="0" cap="none" spc="0" normalizeH="0" baseline="0" noProof="0" dirty="0" err="1" smtClean="0">
                <a:ln>
                  <a:noFill/>
                </a:ln>
                <a:solidFill>
                  <a:schemeClr val="tx1"/>
                </a:solidFill>
                <a:effectLst/>
                <a:uLnTx/>
                <a:uFillTx/>
                <a:latin typeface="+mn-lt"/>
                <a:ea typeface="ＭＳ Ｐゴシック" charset="-128"/>
                <a:cs typeface="+mn-cs"/>
              </a:rPr>
              <a:t>Cenários</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 de </a:t>
            </a:r>
            <a:r>
              <a:rPr lang="en-US" sz="1400" b="1" kern="0" dirty="0" err="1" smtClean="0">
                <a:latin typeface="+mn-lt"/>
                <a:ea typeface="ＭＳ Ｐゴシック" charset="-128"/>
              </a:rPr>
              <a:t>Financiamento</a:t>
            </a:r>
            <a:r>
              <a:rPr lang="en-US" sz="1400" b="1" kern="0" dirty="0" smtClean="0">
                <a:latin typeface="+mn-lt"/>
                <a:ea typeface="ＭＳ Ｐゴシック" charset="-128"/>
              </a:rPr>
              <a:t> </a:t>
            </a:r>
            <a:r>
              <a:rPr lang="en-US" sz="1400" b="1" kern="0" dirty="0" err="1" smtClean="0">
                <a:latin typeface="+mn-lt"/>
                <a:ea typeface="ＭＳ Ｐゴシック" charset="-128"/>
              </a:rPr>
              <a:t>para</a:t>
            </a:r>
            <a:r>
              <a:rPr lang="en-US" sz="1400" b="1" kern="0" dirty="0" smtClean="0">
                <a:latin typeface="+mn-lt"/>
                <a:ea typeface="ＭＳ Ｐゴシック" charset="-128"/>
              </a:rPr>
              <a:t> </a:t>
            </a:r>
            <a:r>
              <a:rPr lang="en-US" sz="1400" b="1" kern="0" dirty="0" err="1" smtClean="0">
                <a:latin typeface="+mn-lt"/>
                <a:ea typeface="ＭＳ Ｐゴシック" charset="-128"/>
              </a:rPr>
              <a:t>Concluir</a:t>
            </a:r>
            <a:r>
              <a:rPr lang="en-US" sz="1400" b="1" kern="0" dirty="0" smtClean="0">
                <a:latin typeface="+mn-lt"/>
                <a:ea typeface="ＭＳ Ｐゴシック" charset="-128"/>
              </a:rPr>
              <a:t> </a:t>
            </a:r>
            <a:r>
              <a:rPr lang="en-US" sz="1400" b="1" kern="0" dirty="0" err="1" smtClean="0">
                <a:latin typeface="+mn-lt"/>
                <a:ea typeface="ＭＳ Ｐゴシック" charset="-128"/>
              </a:rPr>
              <a:t>Investimentos</a:t>
            </a:r>
            <a:r>
              <a:rPr lang="en-US" sz="1400" b="1" kern="0" dirty="0" smtClean="0">
                <a:latin typeface="+mn-lt"/>
                <a:ea typeface="ＭＳ Ｐゴシック" charset="-128"/>
              </a:rPr>
              <a:t> </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a:t>
            </a:r>
          </a:p>
          <a:p>
            <a:pPr marL="457200" marR="0" lvl="1" indent="0" algn="l" defTabSz="914400" rtl="0" eaLnBrk="1" fontAlgn="base" latinLnBrk="0" hangingPunct="1">
              <a:lnSpc>
                <a:spcPct val="90000"/>
              </a:lnSpc>
              <a:spcBef>
                <a:spcPct val="20000"/>
              </a:spcBef>
              <a:spcAft>
                <a:spcPct val="0"/>
              </a:spcAft>
              <a:buClrTx/>
              <a:buSzPct val="75000"/>
              <a:buFont typeface="Arial" pitchFamily="34" charset="0"/>
              <a:buChar char="•"/>
              <a:tabLst/>
              <a:defRPr/>
            </a:pP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rPr>
              <a:t> $500M / </a:t>
            </a:r>
            <a:r>
              <a:rPr kumimoji="0" lang="en-US" sz="1400" b="1" i="0" u="none" strike="noStrike" kern="0" cap="none" spc="0" normalizeH="0" baseline="0" noProof="0" dirty="0" err="1" smtClean="0">
                <a:ln>
                  <a:noFill/>
                </a:ln>
                <a:solidFill>
                  <a:schemeClr val="tx1"/>
                </a:solidFill>
                <a:effectLst/>
                <a:uLnTx/>
                <a:uFillTx/>
                <a:latin typeface="+mn-lt"/>
                <a:ea typeface="ＭＳ Ｐゴシック" charset="-128"/>
              </a:rPr>
              <a:t>ano</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rPr>
              <a:t> – 55 </a:t>
            </a:r>
            <a:r>
              <a:rPr kumimoji="0" lang="en-US" sz="1400" b="1" i="0" u="none" strike="noStrike" kern="0" cap="none" spc="0" normalizeH="0" baseline="0" noProof="0" dirty="0" err="1" smtClean="0">
                <a:ln>
                  <a:noFill/>
                </a:ln>
                <a:solidFill>
                  <a:schemeClr val="tx1"/>
                </a:solidFill>
                <a:effectLst/>
                <a:uLnTx/>
                <a:uFillTx/>
                <a:latin typeface="+mn-lt"/>
                <a:ea typeface="ＭＳ Ｐゴシック" charset="-128"/>
              </a:rPr>
              <a:t>anos</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rPr>
              <a:t> (</a:t>
            </a:r>
            <a:r>
              <a:rPr kumimoji="0" lang="en-US" sz="1400" b="1" i="0" u="none" strike="noStrike" kern="0" cap="none" spc="0" normalizeH="0" baseline="0" noProof="0" dirty="0" err="1" smtClean="0">
                <a:ln>
                  <a:noFill/>
                </a:ln>
                <a:solidFill>
                  <a:schemeClr val="tx1"/>
                </a:solidFill>
                <a:effectLst/>
                <a:uLnTx/>
                <a:uFillTx/>
                <a:latin typeface="+mn-lt"/>
                <a:ea typeface="ＭＳ Ｐゴシック" charset="-128"/>
              </a:rPr>
              <a:t>atualmente</a:t>
            </a:r>
            <a:r>
              <a:rPr lang="en-US" sz="1400" b="1" kern="0" dirty="0" smtClean="0">
                <a:latin typeface="+mn-lt"/>
                <a:ea typeface="ＭＳ Ｐゴシック" charset="-128"/>
              </a:rPr>
              <a:t>)</a:t>
            </a:r>
          </a:p>
          <a:p>
            <a:pPr>
              <a:lnSpc>
                <a:spcPct val="90000"/>
              </a:lnSpc>
              <a:spcBef>
                <a:spcPct val="20000"/>
              </a:spcBef>
              <a:buSzPct val="75000"/>
              <a:buFont typeface="Arial" pitchFamily="34" charset="0"/>
              <a:buChar char="•"/>
              <a:defRPr/>
            </a:pP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$25 </a:t>
            </a:r>
            <a:r>
              <a:rPr lang="en-US" sz="1400" b="1" kern="0" dirty="0">
                <a:latin typeface="+mn-lt"/>
                <a:ea typeface="ＭＳ Ｐゴシック" charset="-128"/>
              </a:rPr>
              <a:t>B</a:t>
            </a:r>
            <a:r>
              <a:rPr lang="en-US" sz="1400" b="1" kern="0" noProof="0" dirty="0" err="1" smtClean="0">
                <a:latin typeface="+mn-lt"/>
                <a:ea typeface="ＭＳ Ｐゴシック" charset="-128"/>
              </a:rPr>
              <a:t>ilhões</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a:t>
            </a:r>
            <a:r>
              <a:rPr lang="en-US" sz="1400" b="1" kern="0" dirty="0" err="1">
                <a:latin typeface="+mn-lt"/>
                <a:ea typeface="ＭＳ Ｐゴシック" charset="-128"/>
              </a:rPr>
              <a:t>A</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no </a:t>
            </a:r>
            <a:r>
              <a:rPr kumimoji="0" lang="en-US" sz="1400" b="1" i="0" u="none" strike="noStrike" kern="0" cap="none" spc="0" normalizeH="0" baseline="0" noProof="0" dirty="0" err="1" smtClean="0">
                <a:ln>
                  <a:noFill/>
                </a:ln>
                <a:solidFill>
                  <a:schemeClr val="tx1"/>
                </a:solidFill>
                <a:effectLst/>
                <a:uLnTx/>
                <a:uFillTx/>
                <a:latin typeface="+mn-lt"/>
                <a:ea typeface="ＭＳ Ｐゴシック" charset="-128"/>
                <a:cs typeface="+mn-cs"/>
              </a:rPr>
              <a:t>em</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 </a:t>
            </a:r>
            <a:r>
              <a:rPr lang="en-US" sz="1400" b="1" kern="0" noProof="0" dirty="0">
                <a:latin typeface="+mn-lt"/>
                <a:ea typeface="ＭＳ Ｐゴシック" charset="-128"/>
              </a:rPr>
              <a:t>B</a:t>
            </a:r>
            <a:r>
              <a:rPr lang="en-US" sz="1400" b="1" kern="0" dirty="0" err="1" smtClean="0">
                <a:latin typeface="+mn-lt"/>
                <a:ea typeface="ＭＳ Ｐゴシック" charset="-128"/>
              </a:rPr>
              <a:t>enefícios</a:t>
            </a:r>
            <a:r>
              <a:rPr lang="en-US" sz="1400" b="1" kern="0" dirty="0" smtClean="0">
                <a:latin typeface="+mn-lt"/>
                <a:ea typeface="ＭＳ Ｐゴシック" charset="-128"/>
              </a:rPr>
              <a:t> </a:t>
            </a:r>
          </a:p>
          <a:p>
            <a:pPr>
              <a:lnSpc>
                <a:spcPct val="90000"/>
              </a:lnSpc>
              <a:spcBef>
                <a:spcPct val="20000"/>
              </a:spcBef>
              <a:buSzPct val="75000"/>
              <a:buFont typeface="Arial" pitchFamily="34" charset="0"/>
              <a:buChar char="•"/>
              <a:defRPr/>
            </a:pPr>
            <a:r>
              <a:rPr kumimoji="0" lang="en-US" sz="1400" b="1" i="0" u="none" strike="noStrike" kern="0" cap="none" spc="0" normalizeH="0" noProof="0" dirty="0">
                <a:ln>
                  <a:noFill/>
                </a:ln>
                <a:solidFill>
                  <a:schemeClr val="tx1"/>
                </a:solidFill>
                <a:effectLst/>
                <a:uLnTx/>
                <a:uFillTx/>
                <a:latin typeface="+mn-lt"/>
                <a:ea typeface="ＭＳ Ｐゴシック" charset="-128"/>
                <a:cs typeface="+mn-cs"/>
              </a:rPr>
              <a:t> </a:t>
            </a:r>
            <a:r>
              <a:rPr kumimoji="0" lang="en-US" sz="1400" b="1" i="0" u="none" strike="noStrike" kern="0" cap="none" spc="0" normalizeH="0" noProof="0" dirty="0" err="1" smtClean="0">
                <a:ln>
                  <a:noFill/>
                </a:ln>
                <a:solidFill>
                  <a:schemeClr val="tx1"/>
                </a:solidFill>
                <a:effectLst/>
                <a:uLnTx/>
                <a:uFillTx/>
                <a:latin typeface="+mn-lt"/>
                <a:ea typeface="ＭＳ Ｐゴシック" charset="-128"/>
                <a:cs typeface="+mn-cs"/>
              </a:rPr>
              <a:t>Popula</a:t>
            </a:r>
            <a:r>
              <a:rPr lang="en-US" sz="1400" b="1" kern="0" dirty="0" err="1" smtClean="0">
                <a:latin typeface="+mn-lt"/>
                <a:ea typeface="ＭＳ Ｐゴシック" charset="-128"/>
              </a:rPr>
              <a:t>ção</a:t>
            </a:r>
            <a:r>
              <a:rPr lang="en-US" sz="1400" b="1" kern="0" dirty="0" smtClean="0">
                <a:latin typeface="+mn-lt"/>
                <a:ea typeface="ＭＳ Ｐゴシック" charset="-128"/>
              </a:rPr>
              <a:t> </a:t>
            </a:r>
            <a:r>
              <a:rPr lang="en-US" sz="1400" b="1" kern="0" dirty="0" err="1" smtClean="0">
                <a:latin typeface="+mn-lt"/>
                <a:ea typeface="ＭＳ Ｐゴシック" charset="-128"/>
              </a:rPr>
              <a:t>em</a:t>
            </a:r>
            <a:r>
              <a:rPr lang="en-US" sz="1400" b="1" kern="0" dirty="0" smtClean="0">
                <a:latin typeface="+mn-lt"/>
                <a:ea typeface="ＭＳ Ｐゴシック" charset="-128"/>
              </a:rPr>
              <a:t> </a:t>
            </a:r>
            <a:r>
              <a:rPr lang="en-US" sz="1400" b="1" kern="0" dirty="0" err="1" smtClean="0">
                <a:latin typeface="+mn-lt"/>
                <a:ea typeface="ＭＳ Ｐゴシック" charset="-128"/>
              </a:rPr>
              <a:t>Risco</a:t>
            </a:r>
            <a:r>
              <a:rPr lang="en-US" sz="1400" b="1" kern="0" dirty="0" smtClean="0">
                <a:latin typeface="+mn-lt"/>
                <a:ea typeface="ＭＳ Ｐゴシック" charset="-128"/>
              </a:rPr>
              <a:t>  </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&gt; 15 </a:t>
            </a:r>
            <a:r>
              <a:rPr kumimoji="0" lang="en-US" sz="1400" b="1" i="0" u="none" strike="noStrike" kern="0" cap="none" spc="0" normalizeH="0" baseline="0" noProof="0" dirty="0" err="1" smtClean="0">
                <a:ln>
                  <a:noFill/>
                </a:ln>
                <a:solidFill>
                  <a:schemeClr val="tx1"/>
                </a:solidFill>
                <a:effectLst/>
                <a:uLnTx/>
                <a:uFillTx/>
                <a:latin typeface="+mn-lt"/>
                <a:ea typeface="ＭＳ Ｐゴシック" charset="-128"/>
                <a:cs typeface="+mn-cs"/>
              </a:rPr>
              <a:t>milhões</a:t>
            </a:r>
            <a:endPar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endParaRPr>
          </a:p>
          <a:p>
            <a:pPr marL="0" marR="0" lvl="0" indent="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 </a:t>
            </a:r>
            <a:r>
              <a:rPr kumimoji="0" lang="en-US" sz="1400" b="1" i="0" u="none" strike="noStrike" kern="0" cap="none" spc="0" normalizeH="0" baseline="0" noProof="0" dirty="0" err="1" smtClean="0">
                <a:ln>
                  <a:noFill/>
                </a:ln>
                <a:solidFill>
                  <a:schemeClr val="tx1"/>
                </a:solidFill>
                <a:effectLst/>
                <a:uLnTx/>
                <a:uFillTx/>
                <a:latin typeface="+mn-lt"/>
                <a:ea typeface="ＭＳ Ｐゴシック" charset="-128"/>
                <a:cs typeface="+mn-cs"/>
              </a:rPr>
              <a:t>Evita</a:t>
            </a:r>
            <a:r>
              <a:rPr kumimoji="0" lang="en-US" sz="1400" b="1" i="0" u="none" strike="noStrike" kern="0" cap="none" spc="0" normalizeH="0" noProof="0" dirty="0" smtClean="0">
                <a:ln>
                  <a:noFill/>
                </a:ln>
                <a:solidFill>
                  <a:schemeClr val="tx1"/>
                </a:solidFill>
                <a:effectLst/>
                <a:uLnTx/>
                <a:uFillTx/>
                <a:latin typeface="+mn-lt"/>
                <a:ea typeface="ＭＳ Ｐゴシック" charset="-128"/>
                <a:cs typeface="+mn-cs"/>
              </a:rPr>
              <a:t> </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$236 </a:t>
            </a:r>
            <a:r>
              <a:rPr lang="en-US" sz="1400" b="1" kern="0" dirty="0" err="1">
                <a:latin typeface="+mn-lt"/>
                <a:ea typeface="ＭＳ Ｐゴシック" charset="-128"/>
              </a:rPr>
              <a:t>B</a:t>
            </a:r>
            <a:r>
              <a:rPr kumimoji="0" lang="en-US" sz="1400" b="1" i="0" u="none" strike="noStrike" kern="0" cap="none" spc="0" normalizeH="0" baseline="0" noProof="0" dirty="0" err="1" smtClean="0">
                <a:ln>
                  <a:noFill/>
                </a:ln>
                <a:solidFill>
                  <a:schemeClr val="tx1"/>
                </a:solidFill>
                <a:effectLst/>
                <a:uLnTx/>
                <a:uFillTx/>
                <a:latin typeface="+mn-lt"/>
                <a:ea typeface="ＭＳ Ｐゴシック" charset="-128"/>
                <a:cs typeface="+mn-cs"/>
              </a:rPr>
              <a:t>ilhões</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 </a:t>
            </a:r>
            <a:r>
              <a:rPr lang="en-US" sz="1400" b="1" kern="0" dirty="0" err="1" smtClean="0">
                <a:latin typeface="+mn-lt"/>
                <a:ea typeface="ＭＳ Ｐゴシック" charset="-128"/>
              </a:rPr>
              <a:t>em</a:t>
            </a:r>
            <a:r>
              <a:rPr lang="en-US" sz="1400" b="1" kern="0" dirty="0" smtClean="0">
                <a:latin typeface="+mn-lt"/>
                <a:ea typeface="ＭＳ Ｐゴシック" charset="-128"/>
              </a:rPr>
              <a:t> </a:t>
            </a:r>
            <a:r>
              <a:rPr lang="en-US" sz="1400" b="1" kern="0" dirty="0" err="1" smtClean="0">
                <a:latin typeface="+mn-lt"/>
                <a:ea typeface="ＭＳ Ｐゴシック" charset="-128"/>
              </a:rPr>
              <a:t>Danos</a:t>
            </a:r>
            <a:r>
              <a:rPr lang="en-US" sz="1400" b="1" kern="0" dirty="0" smtClean="0">
                <a:latin typeface="+mn-lt"/>
                <a:ea typeface="ＭＳ Ｐゴシック" charset="-128"/>
              </a:rPr>
              <a:t> </a:t>
            </a:r>
            <a:r>
              <a:rPr lang="en-US" sz="1400" b="1" kern="0" dirty="0" err="1" smtClean="0">
                <a:latin typeface="+mn-lt"/>
                <a:ea typeface="ＭＳ Ｐゴシック" charset="-128"/>
              </a:rPr>
              <a:t>Diretos</a:t>
            </a:r>
            <a:endPar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endParaRPr>
          </a:p>
        </p:txBody>
      </p:sp>
    </p:spTree>
    <p:extLst>
      <p:ext uri="{BB962C8B-B14F-4D97-AF65-F5344CB8AC3E}">
        <p14:creationId xmlns:p14="http://schemas.microsoft.com/office/powerpoint/2010/main" val="54887876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026"/>
          <p:cNvSpPr>
            <a:spLocks noGrp="1" noChangeArrowheads="1"/>
          </p:cNvSpPr>
          <p:nvPr>
            <p:ph type="title"/>
          </p:nvPr>
        </p:nvSpPr>
        <p:spPr bwMode="auto">
          <a:xfrm>
            <a:off x="381000" y="228600"/>
            <a:ext cx="8229600" cy="7921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t-BR" sz="4000" noProof="0" dirty="0" smtClean="0">
                <a:solidFill>
                  <a:srgbClr val="FF0000"/>
                </a:solidFill>
              </a:rPr>
              <a:t>Diretrizes Federais para Segurança de Barragens</a:t>
            </a:r>
          </a:p>
        </p:txBody>
      </p:sp>
      <p:sp>
        <p:nvSpPr>
          <p:cNvPr id="17411" name="Rectangle 1027"/>
          <p:cNvSpPr>
            <a:spLocks noGrp="1" noChangeArrowheads="1"/>
          </p:cNvSpPr>
          <p:nvPr>
            <p:ph idx="1"/>
          </p:nvPr>
        </p:nvSpPr>
        <p:spPr bwMode="auto">
          <a:xfrm>
            <a:off x="457200" y="1371600"/>
            <a:ext cx="8229600" cy="46482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pt-BR" noProof="0" dirty="0" smtClean="0">
                <a:latin typeface="Arial" pitchFamily="34" charset="0"/>
                <a:cs typeface="Arial" pitchFamily="34" charset="0"/>
              </a:rPr>
              <a:t>Iniciado por </a:t>
            </a:r>
            <a:r>
              <a:rPr lang="pt-BR" dirty="0" smtClean="0">
                <a:latin typeface="Arial" pitchFamily="34" charset="0"/>
                <a:cs typeface="Arial" pitchFamily="34" charset="0"/>
              </a:rPr>
              <a:t>Presidente </a:t>
            </a:r>
            <a:r>
              <a:rPr lang="pt-BR" noProof="0" dirty="0" smtClean="0">
                <a:latin typeface="Arial" pitchFamily="34" charset="0"/>
                <a:cs typeface="Arial" pitchFamily="34" charset="0"/>
              </a:rPr>
              <a:t>Carter em abril de 1977</a:t>
            </a:r>
          </a:p>
          <a:p>
            <a:pPr eaLnBrk="1" hangingPunct="1">
              <a:defRPr/>
            </a:pPr>
            <a:r>
              <a:rPr lang="pt-BR" noProof="0" dirty="0" smtClean="0">
                <a:latin typeface="Arial" pitchFamily="34" charset="0"/>
                <a:cs typeface="Arial" pitchFamily="34" charset="0"/>
              </a:rPr>
              <a:t>Comitê </a:t>
            </a:r>
            <a:r>
              <a:rPr lang="pt-BR" i="1" noProof="0" dirty="0" smtClean="0">
                <a:latin typeface="Arial" pitchFamily="34" charset="0"/>
                <a:cs typeface="Arial" pitchFamily="34" charset="0"/>
              </a:rPr>
              <a:t>Ad Hoc</a:t>
            </a:r>
            <a:r>
              <a:rPr lang="pt-BR" noProof="0" dirty="0" smtClean="0">
                <a:latin typeface="Arial" pitchFamily="34" charset="0"/>
                <a:cs typeface="Arial" pitchFamily="34" charset="0"/>
              </a:rPr>
              <a:t> Interagências</a:t>
            </a:r>
          </a:p>
          <a:p>
            <a:pPr eaLnBrk="1" hangingPunct="1">
              <a:defRPr/>
            </a:pPr>
            <a:r>
              <a:rPr lang="pt-BR" noProof="0" dirty="0" smtClean="0">
                <a:latin typeface="Arial" pitchFamily="34" charset="0"/>
                <a:cs typeface="Arial" pitchFamily="34" charset="0"/>
              </a:rPr>
              <a:t>Publicadas em junho de 1979</a:t>
            </a:r>
          </a:p>
          <a:p>
            <a:pPr eaLnBrk="1" hangingPunct="1">
              <a:defRPr/>
            </a:pPr>
            <a:r>
              <a:rPr lang="pt-BR" dirty="0">
                <a:latin typeface="Arial" pitchFamily="34" charset="0"/>
                <a:cs typeface="Arial" pitchFamily="34" charset="0"/>
              </a:rPr>
              <a:t>Estabelecer padrão para Programas de Agências Federais </a:t>
            </a:r>
            <a:endParaRPr lang="pt-BR" dirty="0" smtClean="0">
              <a:latin typeface="Arial" pitchFamily="34" charset="0"/>
              <a:cs typeface="Arial" pitchFamily="34" charset="0"/>
            </a:endParaRPr>
          </a:p>
          <a:p>
            <a:pPr lvl="1">
              <a:defRPr/>
            </a:pPr>
            <a:r>
              <a:rPr lang="pt-BR" sz="2400" dirty="0">
                <a:latin typeface="Arial" pitchFamily="34" charset="0"/>
                <a:cs typeface="Arial" pitchFamily="34" charset="0"/>
              </a:rPr>
              <a:t>Gestão da Organização</a:t>
            </a:r>
          </a:p>
          <a:p>
            <a:pPr lvl="1" eaLnBrk="1" hangingPunct="1">
              <a:defRPr/>
            </a:pPr>
            <a:r>
              <a:rPr lang="pt-BR" sz="2400" dirty="0">
                <a:latin typeface="Arial" pitchFamily="34" charset="0"/>
                <a:cs typeface="Arial" pitchFamily="34" charset="0"/>
              </a:rPr>
              <a:t>Gerenciamento </a:t>
            </a:r>
            <a:r>
              <a:rPr lang="pt-BR" sz="2400" dirty="0" err="1">
                <a:latin typeface="Arial" pitchFamily="34" charset="0"/>
                <a:cs typeface="Arial" pitchFamily="34" charset="0"/>
              </a:rPr>
              <a:t>Téc</a:t>
            </a:r>
            <a:r>
              <a:rPr lang="pt-BR" sz="2400" noProof="0" dirty="0" err="1" smtClean="0">
                <a:latin typeface="Arial" pitchFamily="34" charset="0"/>
                <a:cs typeface="Arial" pitchFamily="34" charset="0"/>
              </a:rPr>
              <a:t>nico</a:t>
            </a:r>
            <a:r>
              <a:rPr lang="pt-BR" sz="2400" noProof="0" dirty="0" smtClean="0">
                <a:latin typeface="Arial" pitchFamily="34" charset="0"/>
                <a:cs typeface="Arial" pitchFamily="34" charset="0"/>
              </a:rPr>
              <a:t> do Projeto</a:t>
            </a:r>
          </a:p>
          <a:p>
            <a:pPr lvl="1" eaLnBrk="1" hangingPunct="1">
              <a:defRPr/>
            </a:pPr>
            <a:r>
              <a:rPr lang="pt-BR" sz="2400" noProof="0" dirty="0" smtClean="0">
                <a:latin typeface="Arial" pitchFamily="34" charset="0"/>
                <a:cs typeface="Arial" pitchFamily="34" charset="0"/>
              </a:rPr>
              <a:t>Gerenciamento Técnico da Construção</a:t>
            </a:r>
          </a:p>
          <a:p>
            <a:pPr lvl="1" eaLnBrk="1" hangingPunct="1">
              <a:defRPr/>
            </a:pPr>
            <a:r>
              <a:rPr lang="pt-BR" sz="2400" dirty="0">
                <a:latin typeface="Arial" pitchFamily="34" charset="0"/>
                <a:cs typeface="Arial" pitchFamily="34" charset="0"/>
              </a:rPr>
              <a:t>Gerenciamento Técnico </a:t>
            </a:r>
            <a:r>
              <a:rPr lang="pt-BR" sz="2400" dirty="0" smtClean="0">
                <a:latin typeface="Arial" pitchFamily="34" charset="0"/>
                <a:cs typeface="Arial" pitchFamily="34" charset="0"/>
              </a:rPr>
              <a:t>de Operações </a:t>
            </a:r>
            <a:r>
              <a:rPr lang="pt-BR" sz="2400" noProof="0" dirty="0" smtClean="0">
                <a:latin typeface="Arial" pitchFamily="34" charset="0"/>
                <a:cs typeface="Arial" pitchFamily="34" charset="0"/>
              </a:rPr>
              <a:t>&amp; </a:t>
            </a:r>
          </a:p>
          <a:p>
            <a:pPr marL="457200" lvl="1" indent="0" eaLnBrk="1" hangingPunct="1">
              <a:buNone/>
              <a:defRPr/>
            </a:pPr>
            <a:r>
              <a:rPr lang="pt-BR" sz="2400" dirty="0">
                <a:latin typeface="Arial" pitchFamily="34" charset="0"/>
                <a:cs typeface="Arial" pitchFamily="34" charset="0"/>
              </a:rPr>
              <a:t> </a:t>
            </a:r>
            <a:r>
              <a:rPr lang="pt-BR" sz="2400" dirty="0" smtClean="0">
                <a:latin typeface="Arial" pitchFamily="34" charset="0"/>
                <a:cs typeface="Arial" pitchFamily="34" charset="0"/>
              </a:rPr>
              <a:t>   </a:t>
            </a:r>
            <a:r>
              <a:rPr lang="pt-BR" sz="2400" noProof="0" dirty="0" smtClean="0">
                <a:latin typeface="Arial" pitchFamily="34" charset="0"/>
                <a:cs typeface="Arial" pitchFamily="34" charset="0"/>
              </a:rPr>
              <a:t>Manutenção</a:t>
            </a:r>
          </a:p>
        </p:txBody>
      </p:sp>
      <p:pic>
        <p:nvPicPr>
          <p:cNvPr id="30724" name="Picture 4" descr="fema93cover.jpg"/>
          <p:cNvPicPr>
            <a:picLocks noChangeAspect="1"/>
          </p:cNvPicPr>
          <p:nvPr/>
        </p:nvPicPr>
        <p:blipFill>
          <a:blip r:embed="rId3" cstate="print"/>
          <a:srcRect/>
          <a:stretch>
            <a:fillRect/>
          </a:stretch>
        </p:blipFill>
        <p:spPr bwMode="auto">
          <a:xfrm>
            <a:off x="7315200" y="1905000"/>
            <a:ext cx="1417109" cy="1828800"/>
          </a:xfrm>
          <a:prstGeom prst="rect">
            <a:avLst/>
          </a:prstGeom>
          <a:noFill/>
          <a:ln w="9525">
            <a:noFill/>
            <a:miter lim="800000"/>
            <a:headEnd/>
            <a:tailEnd/>
          </a:ln>
        </p:spPr>
      </p:pic>
    </p:spTree>
    <p:extLst>
      <p:ext uri="{BB962C8B-B14F-4D97-AF65-F5344CB8AC3E}">
        <p14:creationId xmlns:p14="http://schemas.microsoft.com/office/powerpoint/2010/main" val="365212316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Rectangle 5"/>
          <p:cNvSpPr>
            <a:spLocks noChangeArrowheads="1"/>
          </p:cNvSpPr>
          <p:nvPr/>
        </p:nvSpPr>
        <p:spPr bwMode="auto">
          <a:xfrm>
            <a:off x="0" y="0"/>
            <a:ext cx="9144000" cy="6858000"/>
          </a:xfrm>
          <a:prstGeom prst="rect">
            <a:avLst/>
          </a:prstGeom>
          <a:solidFill>
            <a:schemeClr val="accent1"/>
          </a:solidFill>
          <a:ln w="9525" algn="ctr">
            <a:solidFill>
              <a:schemeClr val="tx1"/>
            </a:solidFill>
            <a:miter lim="800000"/>
            <a:headEnd/>
            <a:tailEnd/>
          </a:ln>
          <a:effectLst/>
        </p:spPr>
        <p:txBody>
          <a:bodyPr wrap="none" anchor="ctr"/>
          <a:lstStyle/>
          <a:p>
            <a:endParaRPr lang="en-US"/>
          </a:p>
        </p:txBody>
      </p:sp>
      <p:sp>
        <p:nvSpPr>
          <p:cNvPr id="87042" name="Rectangle 2"/>
          <p:cNvSpPr>
            <a:spLocks noGrp="1" noChangeArrowheads="1"/>
          </p:cNvSpPr>
          <p:nvPr>
            <p:ph type="title"/>
          </p:nvPr>
        </p:nvSpPr>
        <p:spPr>
          <a:xfrm>
            <a:off x="5486400" y="354013"/>
            <a:ext cx="3424238" cy="714375"/>
          </a:xfrm>
        </p:spPr>
        <p:txBody>
          <a:bodyPr/>
          <a:lstStyle/>
          <a:p>
            <a:r>
              <a:rPr lang="pt-BR" sz="3200" noProof="0" dirty="0" smtClean="0"/>
              <a:t>Novos Processos Decisórios</a:t>
            </a:r>
            <a:endParaRPr lang="pt-BR" sz="3200" noProof="0" dirty="0"/>
          </a:p>
        </p:txBody>
      </p:sp>
      <p:graphicFrame>
        <p:nvGraphicFramePr>
          <p:cNvPr id="87043" name="Object 3"/>
          <p:cNvGraphicFramePr>
            <a:graphicFrameLocks noGrp="1" noChangeAspect="1"/>
          </p:cNvGraphicFramePr>
          <p:nvPr>
            <p:ph sz="half" idx="1"/>
          </p:nvPr>
        </p:nvGraphicFramePr>
        <p:xfrm>
          <a:off x="0" y="228600"/>
          <a:ext cx="5456238" cy="6629400"/>
        </p:xfrm>
        <a:graphic>
          <a:graphicData uri="http://schemas.openxmlformats.org/presentationml/2006/ole">
            <mc:AlternateContent xmlns:mc="http://schemas.openxmlformats.org/markup-compatibility/2006">
              <mc:Choice xmlns:v="urn:schemas-microsoft-com:vml" Requires="v">
                <p:oleObj spid="_x0000_s105512" r:id="rId3" imgW="6984492" imgH="8488070" progId="">
                  <p:embed/>
                </p:oleObj>
              </mc:Choice>
              <mc:Fallback>
                <p:oleObj r:id="rId3" imgW="6984492" imgH="848807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
                        <a:ext cx="5456238" cy="6629400"/>
                      </a:xfrm>
                      <a:prstGeom prst="rect">
                        <a:avLst/>
                      </a:prstGeom>
                      <a:solidFill>
                        <a:schemeClr val="bg1"/>
                      </a:solidFill>
                    </p:spPr>
                  </p:pic>
                </p:oleObj>
              </mc:Fallback>
            </mc:AlternateContent>
          </a:graphicData>
        </a:graphic>
      </p:graphicFrame>
      <p:sp>
        <p:nvSpPr>
          <p:cNvPr id="87044" name="Rectangle 4"/>
          <p:cNvSpPr>
            <a:spLocks noGrp="1" noChangeArrowheads="1"/>
          </p:cNvSpPr>
          <p:nvPr>
            <p:ph type="body" sz="half" idx="2"/>
          </p:nvPr>
        </p:nvSpPr>
        <p:spPr>
          <a:xfrm>
            <a:off x="5410200" y="1524000"/>
            <a:ext cx="3505200" cy="4114800"/>
          </a:xfrm>
        </p:spPr>
        <p:txBody>
          <a:bodyPr/>
          <a:lstStyle/>
          <a:p>
            <a:pPr>
              <a:lnSpc>
                <a:spcPct val="80000"/>
              </a:lnSpc>
              <a:buFont typeface="Wingdings" pitchFamily="2" charset="2"/>
              <a:buChar char="Ø"/>
            </a:pPr>
            <a:r>
              <a:rPr lang="pt-BR" sz="2000" noProof="0" dirty="0" smtClean="0"/>
              <a:t>Sequencia Externa: Processo </a:t>
            </a:r>
            <a:r>
              <a:rPr lang="pt-BR" sz="2000" dirty="0" smtClean="0"/>
              <a:t>Rotineiros</a:t>
            </a:r>
            <a:endParaRPr lang="pt-BR" sz="2000" noProof="0" dirty="0" smtClean="0"/>
          </a:p>
          <a:p>
            <a:pPr>
              <a:lnSpc>
                <a:spcPct val="80000"/>
              </a:lnSpc>
              <a:buFont typeface="Wingdings" pitchFamily="2" charset="2"/>
              <a:buChar char="Ø"/>
            </a:pPr>
            <a:r>
              <a:rPr lang="pt-BR" sz="2000" noProof="0" dirty="0" smtClean="0"/>
              <a:t>Sequencia Interna: Processos de </a:t>
            </a:r>
            <a:r>
              <a:rPr lang="pt-BR" sz="2000" dirty="0" smtClean="0"/>
              <a:t>Remediação</a:t>
            </a:r>
            <a:endParaRPr lang="pt-BR" sz="2000" noProof="0" dirty="0" smtClean="0"/>
          </a:p>
          <a:p>
            <a:pPr>
              <a:lnSpc>
                <a:spcPct val="80000"/>
              </a:lnSpc>
              <a:buFont typeface="Wingdings" pitchFamily="2" charset="2"/>
              <a:buChar char="Ø"/>
            </a:pPr>
            <a:r>
              <a:rPr lang="pt-BR" sz="2000" noProof="0" dirty="0" smtClean="0"/>
              <a:t>Gestão </a:t>
            </a:r>
            <a:r>
              <a:rPr lang="pt-BR" sz="2000" dirty="0" smtClean="0"/>
              <a:t>Central </a:t>
            </a:r>
            <a:r>
              <a:rPr lang="pt-BR" sz="2000" noProof="0" dirty="0" smtClean="0"/>
              <a:t>:</a:t>
            </a:r>
          </a:p>
          <a:p>
            <a:pPr lvl="1">
              <a:lnSpc>
                <a:spcPct val="80000"/>
              </a:lnSpc>
              <a:buFont typeface="Wingdings" pitchFamily="2" charset="2"/>
              <a:buChar char="Ø"/>
            </a:pPr>
            <a:r>
              <a:rPr lang="pt-BR" sz="1800" noProof="0" dirty="0" smtClean="0"/>
              <a:t>Filas</a:t>
            </a:r>
          </a:p>
          <a:p>
            <a:pPr lvl="1">
              <a:lnSpc>
                <a:spcPct val="80000"/>
              </a:lnSpc>
              <a:buFont typeface="Wingdings" pitchFamily="2" charset="2"/>
              <a:buChar char="Ø"/>
            </a:pPr>
            <a:r>
              <a:rPr lang="pt-BR" sz="1800" noProof="0" dirty="0" smtClean="0"/>
              <a:t>Prioridades</a:t>
            </a:r>
          </a:p>
          <a:p>
            <a:pPr lvl="1">
              <a:lnSpc>
                <a:spcPct val="80000"/>
              </a:lnSpc>
              <a:buFont typeface="Wingdings" pitchFamily="2" charset="2"/>
              <a:buChar char="Ø"/>
            </a:pPr>
            <a:r>
              <a:rPr lang="pt-BR" sz="1800" noProof="0" dirty="0" smtClean="0"/>
              <a:t>Classificações</a:t>
            </a:r>
          </a:p>
          <a:p>
            <a:pPr lvl="1">
              <a:lnSpc>
                <a:spcPct val="80000"/>
              </a:lnSpc>
              <a:buFont typeface="Wingdings" pitchFamily="2" charset="2"/>
              <a:buChar char="Ø"/>
            </a:pPr>
            <a:r>
              <a:rPr lang="pt-BR" sz="1800" noProof="0" dirty="0" smtClean="0"/>
              <a:t>Políticas </a:t>
            </a:r>
          </a:p>
          <a:p>
            <a:pPr>
              <a:lnSpc>
                <a:spcPct val="80000"/>
              </a:lnSpc>
              <a:buFont typeface="Wingdings" pitchFamily="2" charset="2"/>
              <a:buChar char="Ø"/>
            </a:pPr>
            <a:r>
              <a:rPr lang="pt-BR" sz="2000" noProof="0" dirty="0" smtClean="0"/>
              <a:t>Processos executados de forma descentralizada:</a:t>
            </a:r>
          </a:p>
          <a:p>
            <a:pPr lvl="1">
              <a:lnSpc>
                <a:spcPct val="80000"/>
              </a:lnSpc>
              <a:buFont typeface="Wingdings" pitchFamily="2" charset="2"/>
              <a:buChar char="Ø"/>
            </a:pPr>
            <a:r>
              <a:rPr lang="pt-BR" sz="1800" noProof="0" dirty="0" err="1" smtClean="0"/>
              <a:t>MIRRs</a:t>
            </a:r>
            <a:endParaRPr lang="pt-BR" sz="1800" noProof="0" dirty="0" smtClean="0"/>
          </a:p>
          <a:p>
            <a:pPr lvl="1">
              <a:lnSpc>
                <a:spcPct val="80000"/>
              </a:lnSpc>
              <a:buFont typeface="Wingdings" pitchFamily="2" charset="2"/>
              <a:buChar char="Ø"/>
            </a:pPr>
            <a:r>
              <a:rPr lang="pt-BR" sz="1800" noProof="0" dirty="0" smtClean="0"/>
              <a:t>Rotineiros</a:t>
            </a:r>
          </a:p>
          <a:p>
            <a:pPr lvl="1">
              <a:lnSpc>
                <a:spcPct val="80000"/>
              </a:lnSpc>
              <a:buFont typeface="Wingdings" pitchFamily="2" charset="2"/>
              <a:buChar char="Ø"/>
            </a:pPr>
            <a:r>
              <a:rPr lang="pt-BR" sz="1800" noProof="0" dirty="0" smtClean="0"/>
              <a:t>Modificações</a:t>
            </a:r>
          </a:p>
          <a:p>
            <a:pPr>
              <a:lnSpc>
                <a:spcPct val="80000"/>
              </a:lnSpc>
              <a:buFont typeface="Wingdings" pitchFamily="2" charset="2"/>
              <a:buChar char="Ø"/>
            </a:pPr>
            <a:r>
              <a:rPr lang="pt-BR" sz="2000" dirty="0" smtClean="0"/>
              <a:t>Execução Conjunta </a:t>
            </a:r>
            <a:r>
              <a:rPr lang="pt-BR" sz="2000" noProof="0" dirty="0" smtClean="0"/>
              <a:t>:</a:t>
            </a:r>
          </a:p>
          <a:p>
            <a:pPr lvl="1">
              <a:lnSpc>
                <a:spcPct val="80000"/>
              </a:lnSpc>
              <a:buFont typeface="Wingdings" pitchFamily="2" charset="2"/>
              <a:buChar char="Ø"/>
            </a:pPr>
            <a:r>
              <a:rPr lang="pt-BR" sz="1800" noProof="0" dirty="0" smtClean="0"/>
              <a:t>Estudos</a:t>
            </a:r>
          </a:p>
          <a:p>
            <a:pPr lvl="1">
              <a:lnSpc>
                <a:spcPct val="80000"/>
              </a:lnSpc>
              <a:buFont typeface="Wingdings" pitchFamily="2" charset="2"/>
              <a:buChar char="Ø"/>
            </a:pPr>
            <a:r>
              <a:rPr lang="pt-BR" sz="1800" noProof="0" dirty="0" smtClean="0"/>
              <a:t>Avaliações de </a:t>
            </a:r>
            <a:r>
              <a:rPr lang="pt-BR" sz="1800" dirty="0" smtClean="0"/>
              <a:t>Risco</a:t>
            </a:r>
            <a:endParaRPr lang="pt-BR" sz="1800" noProof="0" dirty="0"/>
          </a:p>
        </p:txBody>
      </p:sp>
      <p:sp>
        <p:nvSpPr>
          <p:cNvPr id="6" name="Rounded Rectangle 5"/>
          <p:cNvSpPr/>
          <p:nvPr/>
        </p:nvSpPr>
        <p:spPr>
          <a:xfrm>
            <a:off x="3810000" y="2438400"/>
            <a:ext cx="1295400" cy="4038600"/>
          </a:xfrm>
          <a:prstGeom prst="roundRect">
            <a:avLst/>
          </a:prstGeom>
          <a:solidFill>
            <a:schemeClr val="accent1">
              <a:alpha val="31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228600" y="1752600"/>
            <a:ext cx="3505200" cy="4724400"/>
          </a:xfrm>
          <a:prstGeom prst="roundRect">
            <a:avLst/>
          </a:prstGeom>
          <a:solidFill>
            <a:schemeClr val="accent1">
              <a:alpha val="31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371600" y="5486400"/>
            <a:ext cx="914400" cy="457200"/>
          </a:xfrm>
          <a:prstGeom prst="ellipse">
            <a:avLst/>
          </a:prstGeom>
          <a:solidFill>
            <a:schemeClr val="accent1">
              <a:alpha val="2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1371600" y="4038600"/>
            <a:ext cx="914400" cy="457200"/>
          </a:xfrm>
          <a:prstGeom prst="ellipse">
            <a:avLst/>
          </a:prstGeom>
          <a:solidFill>
            <a:schemeClr val="accent1">
              <a:alpha val="2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1828800" y="2362200"/>
            <a:ext cx="914400" cy="457200"/>
          </a:xfrm>
          <a:prstGeom prst="ellipse">
            <a:avLst/>
          </a:prstGeom>
          <a:solidFill>
            <a:schemeClr val="accent1">
              <a:alpha val="2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4">
                                            <p:txEl>
                                              <p:pRg st="0" end="0"/>
                                            </p:txEl>
                                          </p:spTgt>
                                        </p:tgtEl>
                                        <p:attrNameLst>
                                          <p:attrName>style.visibility</p:attrName>
                                        </p:attrNameLst>
                                      </p:cBhvr>
                                      <p:to>
                                        <p:strVal val="visible"/>
                                      </p:to>
                                    </p:set>
                                  </p:childTnLst>
                                </p:cTn>
                              </p:par>
                              <p:par>
                                <p:cTn id="7" presetID="9"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dissolve">
                                      <p:cBhvr>
                                        <p:cTn id="9"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7044">
                                            <p:txEl>
                                              <p:pRg st="1" end="1"/>
                                            </p:txEl>
                                          </p:spTgt>
                                        </p:tgtEl>
                                        <p:attrNameLst>
                                          <p:attrName>style.visibility</p:attrName>
                                        </p:attrNameLst>
                                      </p:cBhvr>
                                      <p:to>
                                        <p:strVal val="visible"/>
                                      </p:to>
                                    </p:set>
                                  </p:childTnLst>
                                </p:cTn>
                              </p:par>
                              <p:par>
                                <p:cTn id="14" presetID="9" presetClass="entr" presetSubtype="0" fill="hold" grpId="1"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7044">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7044">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7044">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7044">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7044">
                                            <p:txEl>
                                              <p:pRg st="6" end="6"/>
                                            </p:txEl>
                                          </p:spTgt>
                                        </p:tgtEl>
                                        <p:attrNameLst>
                                          <p:attrName>style.visibility</p:attrName>
                                        </p:attrNameLst>
                                      </p:cBhvr>
                                      <p:to>
                                        <p:strVal val="visible"/>
                                      </p:to>
                                    </p:set>
                                  </p:childTnLst>
                                </p:cTn>
                              </p:par>
                              <p:par>
                                <p:cTn id="29" presetID="9"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par>
                                <p:cTn id="32" presetID="9"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dissolve">
                                      <p:cBhvr>
                                        <p:cTn id="34"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par>
                                <p:cTn id="35" presetID="9"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87044">
                                            <p:txEl>
                                              <p:pRg st="7" end="7"/>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87044">
                                            <p:txEl>
                                              <p:pRg st="8" end="8"/>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87044">
                                            <p:txEl>
                                              <p:pRg st="9" end="9"/>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7044">
                                            <p:txEl>
                                              <p:pRg st="10" end="10"/>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87044">
                                            <p:txEl>
                                              <p:pRg st="11" end="11"/>
                                            </p:txEl>
                                          </p:spTgt>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87044">
                                            <p:txEl>
                                              <p:pRg st="12" end="12"/>
                                            </p:txEl>
                                          </p:spTgt>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87044">
                                            <p:txEl>
                                              <p:pRg st="13" end="13"/>
                                            </p:txEl>
                                          </p:spTgt>
                                        </p:tgtEl>
                                        <p:attrNameLst>
                                          <p:attrName>style.visibility</p:attrName>
                                        </p:attrNameLst>
                                      </p:cBhvr>
                                      <p:to>
                                        <p:strVal val="visible"/>
                                      </p:to>
                                    </p:set>
                                  </p:childTnLst>
                                </p:cTn>
                              </p:par>
                              <p:par>
                                <p:cTn id="56" presetID="9" presetClass="entr" presetSubtype="0"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dissolve">
                                      <p:cBhvr>
                                        <p:cTn id="58"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build="p"/>
      <p:bldP spid="6" grpId="0" animBg="1"/>
      <p:bldP spid="7" grpId="0" animBg="1"/>
      <p:bldP spid="7" grpId="1" animBg="1"/>
      <p:bldP spid="8" grpId="0" animBg="1"/>
      <p:bldP spid="9"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89" name="Rectangle 25"/>
          <p:cNvSpPr>
            <a:spLocks noChangeArrowheads="1"/>
          </p:cNvSpPr>
          <p:nvPr/>
        </p:nvSpPr>
        <p:spPr bwMode="auto">
          <a:xfrm>
            <a:off x="0" y="0"/>
            <a:ext cx="9144000" cy="6858000"/>
          </a:xfrm>
          <a:prstGeom prst="rect">
            <a:avLst/>
          </a:prstGeom>
          <a:solidFill>
            <a:schemeClr val="accent1"/>
          </a:solidFill>
          <a:ln w="9525" algn="ctr">
            <a:solidFill>
              <a:schemeClr val="tx1"/>
            </a:solidFill>
            <a:miter lim="800000"/>
            <a:headEnd/>
            <a:tailEnd/>
          </a:ln>
          <a:effectLst/>
        </p:spPr>
        <p:txBody>
          <a:bodyPr wrap="none" anchor="ctr"/>
          <a:lstStyle/>
          <a:p>
            <a:endParaRPr lang="en-US"/>
          </a:p>
        </p:txBody>
      </p:sp>
      <p:sp>
        <p:nvSpPr>
          <p:cNvPr id="88066" name="Text Box 2"/>
          <p:cNvSpPr txBox="1">
            <a:spLocks noChangeArrowheads="1"/>
          </p:cNvSpPr>
          <p:nvPr/>
        </p:nvSpPr>
        <p:spPr bwMode="auto">
          <a:xfrm>
            <a:off x="350838" y="4441825"/>
            <a:ext cx="184150" cy="336550"/>
          </a:xfrm>
          <a:prstGeom prst="rect">
            <a:avLst/>
          </a:prstGeom>
          <a:noFill/>
          <a:ln w="38100" algn="ctr">
            <a:noFill/>
            <a:miter lim="800000"/>
            <a:headEnd/>
            <a:tailEnd/>
          </a:ln>
          <a:effectLst/>
        </p:spPr>
        <p:txBody>
          <a:bodyPr wrap="none">
            <a:spAutoFit/>
          </a:bodyPr>
          <a:lstStyle/>
          <a:p>
            <a:pPr algn="ctr" eaLnBrk="0" hangingPunct="0"/>
            <a:endParaRPr lang="en-US" sz="1600">
              <a:latin typeface="Garamond" pitchFamily="18" charset="0"/>
            </a:endParaRPr>
          </a:p>
        </p:txBody>
      </p:sp>
      <p:sp>
        <p:nvSpPr>
          <p:cNvPr id="88067" name="Rectangle 3"/>
          <p:cNvSpPr>
            <a:spLocks noChangeArrowheads="1"/>
          </p:cNvSpPr>
          <p:nvPr/>
        </p:nvSpPr>
        <p:spPr bwMode="auto">
          <a:xfrm>
            <a:off x="0" y="0"/>
            <a:ext cx="9144000" cy="0"/>
          </a:xfrm>
          <a:prstGeom prst="rect">
            <a:avLst/>
          </a:prstGeom>
          <a:noFill/>
          <a:ln w="38100" algn="ctr">
            <a:noFill/>
            <a:miter lim="800000"/>
            <a:headEnd/>
            <a:tailEnd/>
          </a:ln>
          <a:effectLst/>
        </p:spPr>
        <p:txBody>
          <a:bodyPr wrap="none" anchor="ctr">
            <a:spAutoFit/>
          </a:bodyPr>
          <a:lstStyle/>
          <a:p>
            <a:endParaRPr lang="en-US"/>
          </a:p>
        </p:txBody>
      </p:sp>
      <p:graphicFrame>
        <p:nvGraphicFramePr>
          <p:cNvPr id="88068" name="Object 4"/>
          <p:cNvGraphicFramePr>
            <a:graphicFrameLocks noGrp="1" noChangeAspect="1"/>
          </p:cNvGraphicFramePr>
          <p:nvPr>
            <p:ph sz="half" idx="2"/>
          </p:nvPr>
        </p:nvGraphicFramePr>
        <p:xfrm>
          <a:off x="4343400" y="990600"/>
          <a:ext cx="4578350" cy="5562600"/>
        </p:xfrm>
        <a:graphic>
          <a:graphicData uri="http://schemas.openxmlformats.org/presentationml/2006/ole">
            <mc:AlternateContent xmlns:mc="http://schemas.openxmlformats.org/markup-compatibility/2006">
              <mc:Choice xmlns:v="urn:schemas-microsoft-com:vml" Requires="v">
                <p:oleObj spid="_x0000_s106536" r:id="rId3" imgW="6984492" imgH="8488070" progId="">
                  <p:embed/>
                </p:oleObj>
              </mc:Choice>
              <mc:Fallback>
                <p:oleObj r:id="rId3" imgW="6984492" imgH="848807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990600"/>
                        <a:ext cx="4578350" cy="5562600"/>
                      </a:xfrm>
                      <a:prstGeom prst="rect">
                        <a:avLst/>
                      </a:prstGeom>
                      <a:solidFill>
                        <a:schemeClr val="bg1"/>
                      </a:solidFill>
                    </p:spPr>
                  </p:pic>
                </p:oleObj>
              </mc:Fallback>
            </mc:AlternateContent>
          </a:graphicData>
        </a:graphic>
      </p:graphicFrame>
      <p:sp>
        <p:nvSpPr>
          <p:cNvPr id="88069" name="Rectangle 5"/>
          <p:cNvSpPr>
            <a:spLocks noGrp="1" noChangeArrowheads="1"/>
          </p:cNvSpPr>
          <p:nvPr>
            <p:ph type="body" sz="half" idx="1"/>
          </p:nvPr>
        </p:nvSpPr>
        <p:spPr>
          <a:xfrm>
            <a:off x="457200" y="1447800"/>
            <a:ext cx="3925888" cy="4573588"/>
          </a:xfrm>
        </p:spPr>
        <p:txBody>
          <a:bodyPr/>
          <a:lstStyle/>
          <a:p>
            <a:pPr eaLnBrk="1" hangingPunct="1">
              <a:lnSpc>
                <a:spcPct val="80000"/>
              </a:lnSpc>
            </a:pPr>
            <a:r>
              <a:rPr lang="pt-BR" sz="2400" dirty="0">
                <a:latin typeface="Arial" pitchFamily="34" charset="0"/>
                <a:cs typeface="Arial" pitchFamily="34" charset="0"/>
              </a:rPr>
              <a:t>Triagem de Avaliações de Risco 2005-2009</a:t>
            </a:r>
          </a:p>
          <a:p>
            <a:pPr>
              <a:lnSpc>
                <a:spcPct val="80000"/>
              </a:lnSpc>
            </a:pPr>
            <a:r>
              <a:rPr lang="pt-BR" sz="2400" dirty="0">
                <a:latin typeface="Arial" pitchFamily="34" charset="0"/>
                <a:cs typeface="Arial" pitchFamily="34" charset="0"/>
              </a:rPr>
              <a:t>Classificação de Ações de Segurança de Barragens 2007</a:t>
            </a:r>
          </a:p>
          <a:p>
            <a:pPr eaLnBrk="1" hangingPunct="1">
              <a:lnSpc>
                <a:spcPct val="80000"/>
              </a:lnSpc>
            </a:pPr>
            <a:r>
              <a:rPr lang="pt-BR" sz="2400" dirty="0">
                <a:latin typeface="Arial" pitchFamily="34" charset="0"/>
                <a:cs typeface="Arial" pitchFamily="34" charset="0"/>
              </a:rPr>
              <a:t>Medidas Interinas de Redução de Riscos 2007</a:t>
            </a:r>
          </a:p>
          <a:p>
            <a:pPr eaLnBrk="1" hangingPunct="1">
              <a:lnSpc>
                <a:spcPct val="80000"/>
              </a:lnSpc>
            </a:pPr>
            <a:r>
              <a:rPr lang="pt-BR" sz="2400" dirty="0">
                <a:latin typeface="Arial" pitchFamily="34" charset="0"/>
                <a:cs typeface="Arial" pitchFamily="34" charset="0"/>
              </a:rPr>
              <a:t>Estudos para Avaliações Temáticas 2008</a:t>
            </a:r>
          </a:p>
          <a:p>
            <a:pPr eaLnBrk="1" hangingPunct="1">
              <a:lnSpc>
                <a:spcPct val="80000"/>
              </a:lnSpc>
            </a:pPr>
            <a:r>
              <a:rPr lang="pt-BR" sz="2400" dirty="0">
                <a:latin typeface="Arial" pitchFamily="34" charset="0"/>
                <a:cs typeface="Arial" pitchFamily="34" charset="0"/>
              </a:rPr>
              <a:t>Relatórios de Modificação</a:t>
            </a:r>
          </a:p>
          <a:p>
            <a:pPr eaLnBrk="1" hangingPunct="1">
              <a:lnSpc>
                <a:spcPct val="80000"/>
              </a:lnSpc>
            </a:pPr>
            <a:r>
              <a:rPr lang="pt-BR" sz="2400" dirty="0">
                <a:latin typeface="Arial" pitchFamily="34" charset="0"/>
                <a:cs typeface="Arial" pitchFamily="34" charset="0"/>
              </a:rPr>
              <a:t>Avaliações Periódicas </a:t>
            </a:r>
            <a:r>
              <a:rPr lang="pt-BR" sz="2400" dirty="0" smtClean="0">
                <a:latin typeface="Arial" pitchFamily="34" charset="0"/>
                <a:cs typeface="Arial" pitchFamily="34" charset="0"/>
              </a:rPr>
              <a:t>2009-2010</a:t>
            </a:r>
            <a:endParaRPr lang="pt-BR" sz="2400" dirty="0">
              <a:latin typeface="Arial" pitchFamily="34" charset="0"/>
              <a:cs typeface="Arial" pitchFamily="34" charset="0"/>
            </a:endParaRPr>
          </a:p>
          <a:p>
            <a:pPr eaLnBrk="1" hangingPunct="1">
              <a:lnSpc>
                <a:spcPct val="80000"/>
              </a:lnSpc>
            </a:pPr>
            <a:r>
              <a:rPr lang="pt-BR" sz="2400" dirty="0">
                <a:latin typeface="Arial" pitchFamily="34" charset="0"/>
                <a:cs typeface="Arial" pitchFamily="34" charset="0"/>
              </a:rPr>
              <a:t>Política Abrangente (ER 1110-2- 1156) </a:t>
            </a:r>
            <a:r>
              <a:rPr lang="pt-BR" sz="2400" dirty="0" smtClean="0">
                <a:latin typeface="Arial" pitchFamily="34" charset="0"/>
                <a:cs typeface="Arial" pitchFamily="34" charset="0"/>
              </a:rPr>
              <a:t>2010</a:t>
            </a:r>
            <a:endParaRPr lang="pt-BR" sz="2400" dirty="0">
              <a:latin typeface="Arial" pitchFamily="34" charset="0"/>
              <a:cs typeface="Arial" pitchFamily="34" charset="0"/>
            </a:endParaRPr>
          </a:p>
        </p:txBody>
      </p:sp>
      <p:grpSp>
        <p:nvGrpSpPr>
          <p:cNvPr id="2" name="Group 6"/>
          <p:cNvGrpSpPr>
            <a:grpSpLocks/>
          </p:cNvGrpSpPr>
          <p:nvPr/>
        </p:nvGrpSpPr>
        <p:grpSpPr bwMode="auto">
          <a:xfrm>
            <a:off x="3962400" y="838200"/>
            <a:ext cx="3962400" cy="1295400"/>
            <a:chOff x="2496" y="528"/>
            <a:chExt cx="2496" cy="816"/>
          </a:xfrm>
        </p:grpSpPr>
        <p:sp>
          <p:nvSpPr>
            <p:cNvPr id="88071" name="Oval 7"/>
            <p:cNvSpPr>
              <a:spLocks noChangeArrowheads="1"/>
            </p:cNvSpPr>
            <p:nvPr/>
          </p:nvSpPr>
          <p:spPr bwMode="auto">
            <a:xfrm>
              <a:off x="3312" y="528"/>
              <a:ext cx="1680" cy="720"/>
            </a:xfrm>
            <a:prstGeom prst="ellipse">
              <a:avLst/>
            </a:prstGeom>
            <a:solidFill>
              <a:srgbClr val="CCFFFF">
                <a:alpha val="52000"/>
              </a:srgbClr>
            </a:solidFill>
            <a:ln w="57150">
              <a:solidFill>
                <a:schemeClr val="tx1"/>
              </a:solidFill>
              <a:round/>
              <a:headEnd/>
              <a:tailEnd/>
            </a:ln>
            <a:effectLst/>
          </p:spPr>
          <p:txBody>
            <a:bodyPr wrap="none" anchor="ctr"/>
            <a:lstStyle/>
            <a:p>
              <a:endParaRPr lang="en-US"/>
            </a:p>
          </p:txBody>
        </p:sp>
        <p:sp>
          <p:nvSpPr>
            <p:cNvPr id="88072" name="Line 8"/>
            <p:cNvSpPr>
              <a:spLocks noChangeShapeType="1"/>
            </p:cNvSpPr>
            <p:nvPr/>
          </p:nvSpPr>
          <p:spPr bwMode="auto">
            <a:xfrm flipV="1">
              <a:off x="2496" y="912"/>
              <a:ext cx="816" cy="432"/>
            </a:xfrm>
            <a:prstGeom prst="line">
              <a:avLst/>
            </a:prstGeom>
            <a:noFill/>
            <a:ln w="57150">
              <a:solidFill>
                <a:schemeClr val="tx1"/>
              </a:solidFill>
              <a:round/>
              <a:headEnd/>
              <a:tailEnd/>
            </a:ln>
            <a:effectLst/>
          </p:spPr>
          <p:txBody>
            <a:bodyPr/>
            <a:lstStyle/>
            <a:p>
              <a:endParaRPr lang="en-US"/>
            </a:p>
          </p:txBody>
        </p:sp>
      </p:grpSp>
      <p:grpSp>
        <p:nvGrpSpPr>
          <p:cNvPr id="3" name="Group 9"/>
          <p:cNvGrpSpPr>
            <a:grpSpLocks/>
          </p:cNvGrpSpPr>
          <p:nvPr/>
        </p:nvGrpSpPr>
        <p:grpSpPr bwMode="auto">
          <a:xfrm>
            <a:off x="3949700" y="1524000"/>
            <a:ext cx="4051300" cy="912813"/>
            <a:chOff x="2496" y="528"/>
            <a:chExt cx="2496" cy="816"/>
          </a:xfrm>
        </p:grpSpPr>
        <p:sp>
          <p:nvSpPr>
            <p:cNvPr id="88074" name="Oval 10"/>
            <p:cNvSpPr>
              <a:spLocks noChangeArrowheads="1"/>
            </p:cNvSpPr>
            <p:nvPr/>
          </p:nvSpPr>
          <p:spPr bwMode="auto">
            <a:xfrm>
              <a:off x="3312" y="528"/>
              <a:ext cx="1680" cy="720"/>
            </a:xfrm>
            <a:prstGeom prst="ellipse">
              <a:avLst/>
            </a:prstGeom>
            <a:solidFill>
              <a:srgbClr val="CCFFFF">
                <a:alpha val="52000"/>
              </a:srgbClr>
            </a:solidFill>
            <a:ln w="57150">
              <a:solidFill>
                <a:schemeClr val="tx1"/>
              </a:solidFill>
              <a:round/>
              <a:headEnd/>
              <a:tailEnd/>
            </a:ln>
            <a:effectLst/>
          </p:spPr>
          <p:txBody>
            <a:bodyPr wrap="none" anchor="ctr"/>
            <a:lstStyle/>
            <a:p>
              <a:endParaRPr lang="en-US"/>
            </a:p>
          </p:txBody>
        </p:sp>
        <p:sp>
          <p:nvSpPr>
            <p:cNvPr id="88075" name="Line 11"/>
            <p:cNvSpPr>
              <a:spLocks noChangeShapeType="1"/>
            </p:cNvSpPr>
            <p:nvPr/>
          </p:nvSpPr>
          <p:spPr bwMode="auto">
            <a:xfrm flipV="1">
              <a:off x="2496" y="912"/>
              <a:ext cx="816" cy="432"/>
            </a:xfrm>
            <a:prstGeom prst="line">
              <a:avLst/>
            </a:prstGeom>
            <a:noFill/>
            <a:ln w="57150">
              <a:solidFill>
                <a:schemeClr val="tx1"/>
              </a:solidFill>
              <a:round/>
              <a:headEnd/>
              <a:tailEnd/>
            </a:ln>
            <a:effectLst/>
          </p:spPr>
          <p:txBody>
            <a:bodyPr/>
            <a:lstStyle/>
            <a:p>
              <a:endParaRPr lang="en-US"/>
            </a:p>
          </p:txBody>
        </p:sp>
      </p:grpSp>
      <p:grpSp>
        <p:nvGrpSpPr>
          <p:cNvPr id="4" name="Group 12"/>
          <p:cNvGrpSpPr>
            <a:grpSpLocks/>
          </p:cNvGrpSpPr>
          <p:nvPr/>
        </p:nvGrpSpPr>
        <p:grpSpPr bwMode="auto">
          <a:xfrm>
            <a:off x="3486150" y="1612900"/>
            <a:ext cx="4362450" cy="1446213"/>
            <a:chOff x="2400" y="1016"/>
            <a:chExt cx="2544" cy="1096"/>
          </a:xfrm>
        </p:grpSpPr>
        <p:sp>
          <p:nvSpPr>
            <p:cNvPr id="88077" name="Oval 13"/>
            <p:cNvSpPr>
              <a:spLocks noChangeArrowheads="1"/>
            </p:cNvSpPr>
            <p:nvPr/>
          </p:nvSpPr>
          <p:spPr bwMode="auto">
            <a:xfrm>
              <a:off x="3232" y="1016"/>
              <a:ext cx="1712" cy="432"/>
            </a:xfrm>
            <a:prstGeom prst="ellipse">
              <a:avLst/>
            </a:prstGeom>
            <a:solidFill>
              <a:srgbClr val="CCFFFF">
                <a:alpha val="52000"/>
              </a:srgbClr>
            </a:solidFill>
            <a:ln w="57150">
              <a:solidFill>
                <a:schemeClr val="tx1"/>
              </a:solidFill>
              <a:round/>
              <a:headEnd/>
              <a:tailEnd/>
            </a:ln>
            <a:effectLst/>
          </p:spPr>
          <p:txBody>
            <a:bodyPr wrap="none" anchor="ctr"/>
            <a:lstStyle/>
            <a:p>
              <a:endParaRPr lang="en-US"/>
            </a:p>
          </p:txBody>
        </p:sp>
        <p:sp>
          <p:nvSpPr>
            <p:cNvPr id="88078" name="Line 14"/>
            <p:cNvSpPr>
              <a:spLocks noChangeShapeType="1"/>
            </p:cNvSpPr>
            <p:nvPr/>
          </p:nvSpPr>
          <p:spPr bwMode="auto">
            <a:xfrm flipV="1">
              <a:off x="2400" y="1200"/>
              <a:ext cx="864" cy="912"/>
            </a:xfrm>
            <a:prstGeom prst="line">
              <a:avLst/>
            </a:prstGeom>
            <a:noFill/>
            <a:ln w="57150">
              <a:solidFill>
                <a:schemeClr val="tx1"/>
              </a:solidFill>
              <a:round/>
              <a:headEnd/>
              <a:tailEnd/>
            </a:ln>
            <a:effectLst/>
          </p:spPr>
          <p:txBody>
            <a:bodyPr/>
            <a:lstStyle/>
            <a:p>
              <a:endParaRPr lang="en-US"/>
            </a:p>
          </p:txBody>
        </p:sp>
      </p:grpSp>
      <p:grpSp>
        <p:nvGrpSpPr>
          <p:cNvPr id="5" name="Group 15"/>
          <p:cNvGrpSpPr>
            <a:grpSpLocks/>
          </p:cNvGrpSpPr>
          <p:nvPr/>
        </p:nvGrpSpPr>
        <p:grpSpPr bwMode="auto">
          <a:xfrm>
            <a:off x="3548063" y="2819400"/>
            <a:ext cx="4300537" cy="2286000"/>
            <a:chOff x="2208" y="1776"/>
            <a:chExt cx="2736" cy="1440"/>
          </a:xfrm>
        </p:grpSpPr>
        <p:sp>
          <p:nvSpPr>
            <p:cNvPr id="88080" name="Oval 16"/>
            <p:cNvSpPr>
              <a:spLocks noChangeArrowheads="1"/>
            </p:cNvSpPr>
            <p:nvPr/>
          </p:nvSpPr>
          <p:spPr bwMode="auto">
            <a:xfrm>
              <a:off x="3552" y="1776"/>
              <a:ext cx="1392" cy="1440"/>
            </a:xfrm>
            <a:prstGeom prst="ellipse">
              <a:avLst/>
            </a:prstGeom>
            <a:solidFill>
              <a:srgbClr val="CCFFFF">
                <a:alpha val="52000"/>
              </a:srgbClr>
            </a:solidFill>
            <a:ln w="57150">
              <a:solidFill>
                <a:schemeClr val="tx1"/>
              </a:solidFill>
              <a:round/>
              <a:headEnd/>
              <a:tailEnd/>
            </a:ln>
            <a:effectLst/>
          </p:spPr>
          <p:txBody>
            <a:bodyPr wrap="none" anchor="ctr"/>
            <a:lstStyle/>
            <a:p>
              <a:endParaRPr lang="en-US"/>
            </a:p>
          </p:txBody>
        </p:sp>
        <p:sp>
          <p:nvSpPr>
            <p:cNvPr id="88081" name="Line 17"/>
            <p:cNvSpPr>
              <a:spLocks noChangeShapeType="1"/>
            </p:cNvSpPr>
            <p:nvPr/>
          </p:nvSpPr>
          <p:spPr bwMode="auto">
            <a:xfrm>
              <a:off x="2208" y="2496"/>
              <a:ext cx="1344" cy="41"/>
            </a:xfrm>
            <a:prstGeom prst="line">
              <a:avLst/>
            </a:prstGeom>
            <a:noFill/>
            <a:ln w="57150">
              <a:solidFill>
                <a:schemeClr val="tx1"/>
              </a:solidFill>
              <a:round/>
              <a:headEnd/>
              <a:tailEnd/>
            </a:ln>
            <a:effectLst/>
          </p:spPr>
          <p:txBody>
            <a:bodyPr/>
            <a:lstStyle/>
            <a:p>
              <a:endParaRPr lang="en-US"/>
            </a:p>
          </p:txBody>
        </p:sp>
      </p:grpSp>
      <p:grpSp>
        <p:nvGrpSpPr>
          <p:cNvPr id="6" name="Group 18"/>
          <p:cNvGrpSpPr>
            <a:grpSpLocks/>
          </p:cNvGrpSpPr>
          <p:nvPr/>
        </p:nvGrpSpPr>
        <p:grpSpPr bwMode="auto">
          <a:xfrm>
            <a:off x="3886200" y="3962400"/>
            <a:ext cx="2133600" cy="1752600"/>
            <a:chOff x="2448" y="2496"/>
            <a:chExt cx="1344" cy="1104"/>
          </a:xfrm>
        </p:grpSpPr>
        <p:sp>
          <p:nvSpPr>
            <p:cNvPr id="88083" name="Oval 19"/>
            <p:cNvSpPr>
              <a:spLocks noChangeArrowheads="1"/>
            </p:cNvSpPr>
            <p:nvPr/>
          </p:nvSpPr>
          <p:spPr bwMode="auto">
            <a:xfrm>
              <a:off x="2880" y="2496"/>
              <a:ext cx="912" cy="1104"/>
            </a:xfrm>
            <a:prstGeom prst="ellipse">
              <a:avLst/>
            </a:prstGeom>
            <a:solidFill>
              <a:srgbClr val="CCFFFF">
                <a:alpha val="52000"/>
              </a:srgbClr>
            </a:solidFill>
            <a:ln w="57150">
              <a:solidFill>
                <a:schemeClr val="tx1"/>
              </a:solidFill>
              <a:round/>
              <a:headEnd/>
              <a:tailEnd/>
            </a:ln>
            <a:effectLst/>
          </p:spPr>
          <p:txBody>
            <a:bodyPr wrap="none" anchor="ctr"/>
            <a:lstStyle/>
            <a:p>
              <a:endParaRPr lang="en-US"/>
            </a:p>
          </p:txBody>
        </p:sp>
        <p:sp>
          <p:nvSpPr>
            <p:cNvPr id="88084" name="Line 20"/>
            <p:cNvSpPr>
              <a:spLocks noChangeShapeType="1"/>
            </p:cNvSpPr>
            <p:nvPr/>
          </p:nvSpPr>
          <p:spPr bwMode="auto">
            <a:xfrm flipV="1">
              <a:off x="2448" y="2976"/>
              <a:ext cx="432" cy="48"/>
            </a:xfrm>
            <a:prstGeom prst="line">
              <a:avLst/>
            </a:prstGeom>
            <a:noFill/>
            <a:ln w="57150">
              <a:solidFill>
                <a:schemeClr val="tx1"/>
              </a:solidFill>
              <a:round/>
              <a:headEnd/>
              <a:tailEnd/>
            </a:ln>
            <a:effectLst/>
          </p:spPr>
          <p:txBody>
            <a:bodyPr/>
            <a:lstStyle/>
            <a:p>
              <a:endParaRPr lang="en-US"/>
            </a:p>
          </p:txBody>
        </p:sp>
      </p:grpSp>
      <p:grpSp>
        <p:nvGrpSpPr>
          <p:cNvPr id="7" name="Group 21"/>
          <p:cNvGrpSpPr>
            <a:grpSpLocks/>
          </p:cNvGrpSpPr>
          <p:nvPr/>
        </p:nvGrpSpPr>
        <p:grpSpPr bwMode="auto">
          <a:xfrm>
            <a:off x="4038600" y="4876800"/>
            <a:ext cx="4648200" cy="1524000"/>
            <a:chOff x="2496" y="2976"/>
            <a:chExt cx="2928" cy="960"/>
          </a:xfrm>
        </p:grpSpPr>
        <p:sp>
          <p:nvSpPr>
            <p:cNvPr id="88086" name="Oval 22"/>
            <p:cNvSpPr>
              <a:spLocks noChangeArrowheads="1"/>
            </p:cNvSpPr>
            <p:nvPr/>
          </p:nvSpPr>
          <p:spPr bwMode="auto">
            <a:xfrm>
              <a:off x="4752" y="2976"/>
              <a:ext cx="672" cy="960"/>
            </a:xfrm>
            <a:prstGeom prst="ellipse">
              <a:avLst/>
            </a:prstGeom>
            <a:solidFill>
              <a:srgbClr val="CCFFFF">
                <a:alpha val="52000"/>
              </a:srgbClr>
            </a:solidFill>
            <a:ln w="57150">
              <a:solidFill>
                <a:schemeClr val="tx1"/>
              </a:solidFill>
              <a:round/>
              <a:headEnd/>
              <a:tailEnd/>
            </a:ln>
            <a:effectLst/>
          </p:spPr>
          <p:txBody>
            <a:bodyPr wrap="none" anchor="ctr"/>
            <a:lstStyle/>
            <a:p>
              <a:endParaRPr lang="en-US"/>
            </a:p>
          </p:txBody>
        </p:sp>
        <p:sp>
          <p:nvSpPr>
            <p:cNvPr id="88087" name="Line 23"/>
            <p:cNvSpPr>
              <a:spLocks noChangeShapeType="1"/>
            </p:cNvSpPr>
            <p:nvPr/>
          </p:nvSpPr>
          <p:spPr bwMode="auto">
            <a:xfrm>
              <a:off x="2496" y="3072"/>
              <a:ext cx="2256" cy="384"/>
            </a:xfrm>
            <a:prstGeom prst="line">
              <a:avLst/>
            </a:prstGeom>
            <a:noFill/>
            <a:ln w="57150">
              <a:solidFill>
                <a:schemeClr val="tx1"/>
              </a:solidFill>
              <a:round/>
              <a:headEnd/>
              <a:tailEnd/>
            </a:ln>
            <a:effectLst/>
          </p:spPr>
          <p:txBody>
            <a:bodyPr/>
            <a:lstStyle/>
            <a:p>
              <a:endParaRPr lang="en-US"/>
            </a:p>
          </p:txBody>
        </p:sp>
      </p:grpSp>
      <p:sp>
        <p:nvSpPr>
          <p:cNvPr id="88088" name="Rectangle 24"/>
          <p:cNvSpPr>
            <a:spLocks noGrp="1" noChangeArrowheads="1"/>
          </p:cNvSpPr>
          <p:nvPr>
            <p:ph type="title"/>
          </p:nvPr>
        </p:nvSpPr>
        <p:spPr>
          <a:xfrm>
            <a:off x="152400" y="1"/>
            <a:ext cx="7315200" cy="1138238"/>
          </a:xfrm>
        </p:spPr>
        <p:txBody>
          <a:bodyPr/>
          <a:lstStyle/>
          <a:p>
            <a:r>
              <a:rPr lang="pt-BR" sz="4800" noProof="0" dirty="0" smtClean="0"/>
              <a:t>Formulação de Políticas</a:t>
            </a:r>
            <a:endParaRPr lang="pt-BR" sz="4800" noProof="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06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06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806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806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806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8069">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par>
                                <p:cTn id="33" presetID="1"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37" presetID="1"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39" presetID="9"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dissolve">
                                      <p:cBhvr>
                                        <p:cTn id="41"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42" presetID="1"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SAC 17 September 2012 .jpg"/>
          <p:cNvPicPr>
            <a:picLocks noChangeAspect="1"/>
          </p:cNvPicPr>
          <p:nvPr/>
        </p:nvPicPr>
        <p:blipFill>
          <a:blip r:embed="rId2" cstate="print"/>
          <a:stretch>
            <a:fillRect/>
          </a:stretch>
        </p:blipFill>
        <p:spPr>
          <a:xfrm>
            <a:off x="0" y="-457200"/>
            <a:ext cx="9448800" cy="7858591"/>
          </a:xfrm>
          <a:prstGeom prst="rect">
            <a:avLst/>
          </a:prstGeom>
        </p:spPr>
      </p:pic>
      <p:sp>
        <p:nvSpPr>
          <p:cNvPr id="4" name="Rounded Rectangular Callout 3"/>
          <p:cNvSpPr/>
          <p:nvPr/>
        </p:nvSpPr>
        <p:spPr>
          <a:xfrm>
            <a:off x="3200400" y="228600"/>
            <a:ext cx="3429000" cy="1295400"/>
          </a:xfrm>
          <a:prstGeom prst="wedgeRoundRectCallout">
            <a:avLst>
              <a:gd name="adj1" fmla="val -93340"/>
              <a:gd name="adj2" fmla="val 30414"/>
              <a:gd name="adj3" fmla="val 16667"/>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Retirada</a:t>
            </a:r>
            <a:r>
              <a:rPr lang="en-US" dirty="0" smtClean="0">
                <a:solidFill>
                  <a:schemeClr val="tx1"/>
                </a:solidFill>
              </a:rPr>
              <a:t> </a:t>
            </a:r>
            <a:r>
              <a:rPr lang="en-US" dirty="0" err="1" smtClean="0">
                <a:solidFill>
                  <a:schemeClr val="tx1"/>
                </a:solidFill>
              </a:rPr>
              <a:t>palavra</a:t>
            </a:r>
            <a:r>
              <a:rPr lang="en-US" dirty="0" smtClean="0">
                <a:solidFill>
                  <a:schemeClr val="tx1"/>
                </a:solidFill>
              </a:rPr>
              <a:t> “</a:t>
            </a:r>
            <a:r>
              <a:rPr lang="en-US" dirty="0" err="1" smtClean="0">
                <a:solidFill>
                  <a:schemeClr val="tx1"/>
                </a:solidFill>
              </a:rPr>
              <a:t>seguro</a:t>
            </a:r>
            <a:r>
              <a:rPr lang="en-US" dirty="0" smtClean="0">
                <a:solidFill>
                  <a:schemeClr val="tx1"/>
                </a:solidFill>
              </a:rPr>
              <a:t>”. </a:t>
            </a:r>
          </a:p>
          <a:p>
            <a:pPr algn="ctr"/>
            <a:r>
              <a:rPr lang="en-US" dirty="0" err="1" smtClean="0">
                <a:solidFill>
                  <a:schemeClr val="tx1"/>
                </a:solidFill>
              </a:rPr>
              <a:t>Foco</a:t>
            </a:r>
            <a:r>
              <a:rPr lang="en-US" dirty="0" smtClean="0">
                <a:solidFill>
                  <a:schemeClr val="tx1"/>
                </a:solidFill>
              </a:rPr>
              <a:t> </a:t>
            </a:r>
            <a:r>
              <a:rPr lang="en-US" dirty="0" err="1" smtClean="0">
                <a:solidFill>
                  <a:schemeClr val="tx1"/>
                </a:solidFill>
              </a:rPr>
              <a:t>na</a:t>
            </a:r>
            <a:r>
              <a:rPr lang="en-US" dirty="0" smtClean="0">
                <a:solidFill>
                  <a:schemeClr val="tx1"/>
                </a:solidFill>
              </a:rPr>
              <a:t> </a:t>
            </a:r>
            <a:r>
              <a:rPr lang="en-US" dirty="0" err="1" smtClean="0">
                <a:solidFill>
                  <a:schemeClr val="tx1"/>
                </a:solidFill>
              </a:rPr>
              <a:t>urgência</a:t>
            </a:r>
            <a:endParaRPr lang="en-US" dirty="0" smtClean="0">
              <a:solidFill>
                <a:schemeClr val="tx1"/>
              </a:solidFill>
            </a:endParaRPr>
          </a:p>
          <a:p>
            <a:pPr algn="ctr"/>
            <a:r>
              <a:rPr lang="en-US" dirty="0" smtClean="0">
                <a:solidFill>
                  <a:schemeClr val="tx1"/>
                </a:solidFill>
              </a:rPr>
              <a:t>Cores </a:t>
            </a:r>
            <a:r>
              <a:rPr lang="en-US" dirty="0" err="1" smtClean="0">
                <a:solidFill>
                  <a:schemeClr val="tx1"/>
                </a:solidFill>
              </a:rPr>
              <a:t>Revisadas</a:t>
            </a:r>
            <a:r>
              <a:rPr lang="en-US" dirty="0" smtClean="0">
                <a:solidFill>
                  <a:schemeClr val="tx1"/>
                </a:solidFill>
              </a:rPr>
              <a:t> </a:t>
            </a:r>
            <a:endParaRPr lang="en-US" dirty="0">
              <a:solidFill>
                <a:schemeClr val="tx1"/>
              </a:solidFill>
            </a:endParaRPr>
          </a:p>
        </p:txBody>
      </p:sp>
      <p:sp>
        <p:nvSpPr>
          <p:cNvPr id="5" name="Rounded Rectangular Callout 4"/>
          <p:cNvSpPr/>
          <p:nvPr/>
        </p:nvSpPr>
        <p:spPr>
          <a:xfrm>
            <a:off x="5638800" y="1676400"/>
            <a:ext cx="2590800" cy="990600"/>
          </a:xfrm>
          <a:prstGeom prst="wedgeRoundRectCallout">
            <a:avLst>
              <a:gd name="adj1" fmla="val -92400"/>
              <a:gd name="adj2" fmla="val 53838"/>
              <a:gd name="adj3" fmla="val 16667"/>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Ações</a:t>
            </a:r>
            <a:r>
              <a:rPr lang="en-US" dirty="0" smtClean="0">
                <a:solidFill>
                  <a:schemeClr val="tx1"/>
                </a:solidFill>
              </a:rPr>
              <a:t> </a:t>
            </a:r>
            <a:r>
              <a:rPr lang="en-US" dirty="0" err="1" smtClean="0">
                <a:solidFill>
                  <a:schemeClr val="tx1"/>
                </a:solidFill>
              </a:rPr>
              <a:t>passaram</a:t>
            </a:r>
            <a:r>
              <a:rPr lang="en-US" dirty="0" smtClean="0">
                <a:solidFill>
                  <a:schemeClr val="tx1"/>
                </a:solidFill>
              </a:rPr>
              <a:t> </a:t>
            </a:r>
            <a:r>
              <a:rPr lang="en-US" dirty="0" err="1" smtClean="0">
                <a:solidFill>
                  <a:schemeClr val="tx1"/>
                </a:solidFill>
              </a:rPr>
              <a:t>para</a:t>
            </a:r>
            <a:r>
              <a:rPr lang="en-US" dirty="0" smtClean="0">
                <a:solidFill>
                  <a:schemeClr val="tx1"/>
                </a:solidFill>
              </a:rPr>
              <a:t> o Centro </a:t>
            </a:r>
            <a:r>
              <a:rPr lang="en-US" dirty="0" err="1" smtClean="0">
                <a:solidFill>
                  <a:schemeClr val="tx1"/>
                </a:solidFill>
              </a:rPr>
              <a:t>para</a:t>
            </a:r>
            <a:r>
              <a:rPr lang="en-US" dirty="0" smtClean="0">
                <a:solidFill>
                  <a:schemeClr val="tx1"/>
                </a:solidFill>
              </a:rPr>
              <a:t> </a:t>
            </a:r>
            <a:r>
              <a:rPr lang="en-US" dirty="0" err="1" smtClean="0">
                <a:solidFill>
                  <a:schemeClr val="tx1"/>
                </a:solidFill>
              </a:rPr>
              <a:t>terem</a:t>
            </a:r>
            <a:r>
              <a:rPr lang="en-US" dirty="0" smtClean="0">
                <a:solidFill>
                  <a:schemeClr val="tx1"/>
                </a:solidFill>
              </a:rPr>
              <a:t> </a:t>
            </a:r>
            <a:r>
              <a:rPr lang="en-US" dirty="0" err="1" smtClean="0">
                <a:solidFill>
                  <a:schemeClr val="tx1"/>
                </a:solidFill>
              </a:rPr>
              <a:t>mais</a:t>
            </a:r>
            <a:r>
              <a:rPr lang="en-US" dirty="0" smtClean="0">
                <a:solidFill>
                  <a:schemeClr val="tx1"/>
                </a:solidFill>
              </a:rPr>
              <a:t> </a:t>
            </a:r>
            <a:r>
              <a:rPr lang="en-US" dirty="0" err="1" smtClean="0">
                <a:solidFill>
                  <a:schemeClr val="tx1"/>
                </a:solidFill>
              </a:rPr>
              <a:t>Ênfase</a:t>
            </a:r>
            <a:endParaRPr lang="en-US" dirty="0" smtClean="0">
              <a:solidFill>
                <a:schemeClr val="tx1"/>
              </a:solidFill>
            </a:endParaRPr>
          </a:p>
        </p:txBody>
      </p:sp>
      <p:sp>
        <p:nvSpPr>
          <p:cNvPr id="6" name="Rounded Rectangular Callout 5"/>
          <p:cNvSpPr/>
          <p:nvPr/>
        </p:nvSpPr>
        <p:spPr>
          <a:xfrm>
            <a:off x="1066800" y="2743200"/>
            <a:ext cx="3429000" cy="1295400"/>
          </a:xfrm>
          <a:prstGeom prst="wedgeRoundRectCallout">
            <a:avLst>
              <a:gd name="adj1" fmla="val 84512"/>
              <a:gd name="adj2" fmla="val 30998"/>
              <a:gd name="adj3" fmla="val 16667"/>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Usa</a:t>
            </a:r>
            <a:r>
              <a:rPr lang="en-US" dirty="0" smtClean="0">
                <a:solidFill>
                  <a:schemeClr val="tx1"/>
                </a:solidFill>
              </a:rPr>
              <a:t> </a:t>
            </a:r>
            <a:r>
              <a:rPr lang="en-US" dirty="0" err="1" smtClean="0">
                <a:solidFill>
                  <a:schemeClr val="tx1"/>
                </a:solidFill>
              </a:rPr>
              <a:t>Contexto</a:t>
            </a:r>
            <a:r>
              <a:rPr lang="en-US" dirty="0" smtClean="0">
                <a:solidFill>
                  <a:schemeClr val="tx1"/>
                </a:solidFill>
              </a:rPr>
              <a:t> de </a:t>
            </a:r>
            <a:r>
              <a:rPr lang="en-US" dirty="0" err="1" smtClean="0">
                <a:solidFill>
                  <a:schemeClr val="tx1"/>
                </a:solidFill>
              </a:rPr>
              <a:t>Diretrizes</a:t>
            </a:r>
            <a:r>
              <a:rPr lang="en-US" dirty="0" smtClean="0">
                <a:solidFill>
                  <a:schemeClr val="tx1"/>
                </a:solidFill>
              </a:rPr>
              <a:t> de </a:t>
            </a:r>
            <a:r>
              <a:rPr lang="en-US" dirty="0" err="1" smtClean="0">
                <a:solidFill>
                  <a:schemeClr val="tx1"/>
                </a:solidFill>
              </a:rPr>
              <a:t>Risco</a:t>
            </a:r>
            <a:r>
              <a:rPr lang="en-US" dirty="0" smtClean="0">
                <a:solidFill>
                  <a:schemeClr val="tx1"/>
                </a:solidFill>
              </a:rPr>
              <a:t> </a:t>
            </a:r>
            <a:r>
              <a:rPr lang="en-US" dirty="0" err="1" smtClean="0">
                <a:solidFill>
                  <a:schemeClr val="tx1"/>
                </a:solidFill>
              </a:rPr>
              <a:t>Tolerável</a:t>
            </a:r>
            <a:r>
              <a:rPr lang="en-US" dirty="0" smtClean="0">
                <a:solidFill>
                  <a:schemeClr val="tx1"/>
                </a:solidFill>
              </a:rPr>
              <a:t> </a:t>
            </a:r>
            <a:r>
              <a:rPr lang="en-US" dirty="0" err="1" smtClean="0">
                <a:solidFill>
                  <a:schemeClr val="tx1"/>
                </a:solidFill>
              </a:rPr>
              <a:t>na</a:t>
            </a:r>
            <a:r>
              <a:rPr lang="en-US" dirty="0" smtClean="0">
                <a:solidFill>
                  <a:schemeClr val="tx1"/>
                </a:solidFill>
              </a:rPr>
              <a:t> </a:t>
            </a:r>
            <a:r>
              <a:rPr lang="en-US" dirty="0" err="1" smtClean="0">
                <a:solidFill>
                  <a:schemeClr val="tx1"/>
                </a:solidFill>
              </a:rPr>
              <a:t>Descrição</a:t>
            </a:r>
            <a:r>
              <a:rPr lang="en-US" dirty="0" smtClean="0">
                <a:solidFill>
                  <a:schemeClr val="tx1"/>
                </a:solidFill>
              </a:rPr>
              <a:t> do </a:t>
            </a:r>
            <a:r>
              <a:rPr lang="en-US" dirty="0" err="1" smtClean="0">
                <a:solidFill>
                  <a:schemeClr val="tx1"/>
                </a:solidFill>
              </a:rPr>
              <a:t>Risco</a:t>
            </a:r>
            <a:endParaRPr lang="en-US" dirty="0">
              <a:solidFill>
                <a:schemeClr val="tx1"/>
              </a:solidFill>
            </a:endParaRPr>
          </a:p>
        </p:txBody>
      </p:sp>
      <p:sp>
        <p:nvSpPr>
          <p:cNvPr id="8" name="Rounded Rectangular Callout 7"/>
          <p:cNvSpPr/>
          <p:nvPr/>
        </p:nvSpPr>
        <p:spPr>
          <a:xfrm>
            <a:off x="5334000" y="4572000"/>
            <a:ext cx="3429000" cy="1295400"/>
          </a:xfrm>
          <a:prstGeom prst="wedgeRoundRectCallout">
            <a:avLst>
              <a:gd name="adj1" fmla="val -110750"/>
              <a:gd name="adj2" fmla="val 81751"/>
              <a:gd name="adj3" fmla="val 16667"/>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Esabelece</a:t>
            </a:r>
            <a:r>
              <a:rPr lang="en-US" dirty="0" smtClean="0">
                <a:solidFill>
                  <a:schemeClr val="tx1"/>
                </a:solidFill>
              </a:rPr>
              <a:t> o </a:t>
            </a:r>
            <a:r>
              <a:rPr lang="en-US" dirty="0" err="1" smtClean="0">
                <a:solidFill>
                  <a:schemeClr val="tx1"/>
                </a:solidFill>
              </a:rPr>
              <a:t>Contexto</a:t>
            </a:r>
            <a:r>
              <a:rPr lang="en-US" dirty="0" smtClean="0">
                <a:solidFill>
                  <a:schemeClr val="tx1"/>
                </a:solidFill>
              </a:rPr>
              <a:t> de </a:t>
            </a:r>
            <a:r>
              <a:rPr lang="en-US" dirty="0" err="1" smtClean="0">
                <a:solidFill>
                  <a:schemeClr val="tx1"/>
                </a:solidFill>
              </a:rPr>
              <a:t>Riscos</a:t>
            </a:r>
            <a:r>
              <a:rPr lang="en-US" dirty="0" smtClean="0">
                <a:solidFill>
                  <a:schemeClr val="tx1"/>
                </a:solidFill>
              </a:rPr>
              <a:t> </a:t>
            </a:r>
            <a:r>
              <a:rPr lang="en-US" dirty="0" err="1" smtClean="0">
                <a:solidFill>
                  <a:schemeClr val="tx1"/>
                </a:solidFill>
              </a:rPr>
              <a:t>Incrementais</a:t>
            </a:r>
            <a:r>
              <a:rPr lang="en-US" dirty="0" smtClean="0">
                <a:solidFill>
                  <a:schemeClr val="tx1"/>
                </a:solidFill>
              </a:rPr>
              <a:t> e </a:t>
            </a:r>
            <a:r>
              <a:rPr lang="en-US" dirty="0" err="1" smtClean="0">
                <a:solidFill>
                  <a:schemeClr val="tx1"/>
                </a:solidFill>
              </a:rPr>
              <a:t>Riscos</a:t>
            </a:r>
            <a:r>
              <a:rPr lang="en-US" dirty="0" smtClean="0">
                <a:solidFill>
                  <a:schemeClr val="tx1"/>
                </a:solidFill>
              </a:rPr>
              <a:t> </a:t>
            </a:r>
            <a:r>
              <a:rPr lang="en-US" dirty="0" err="1" smtClean="0">
                <a:solidFill>
                  <a:schemeClr val="tx1"/>
                </a:solidFill>
              </a:rPr>
              <a:t>que</a:t>
            </a:r>
            <a:r>
              <a:rPr lang="en-US" dirty="0" smtClean="0">
                <a:solidFill>
                  <a:schemeClr val="tx1"/>
                </a:solidFill>
              </a:rPr>
              <a:t> </a:t>
            </a:r>
            <a:r>
              <a:rPr lang="en-US" dirty="0" err="1" smtClean="0">
                <a:solidFill>
                  <a:schemeClr val="tx1"/>
                </a:solidFill>
              </a:rPr>
              <a:t>não</a:t>
            </a:r>
            <a:r>
              <a:rPr lang="en-US" dirty="0" smtClean="0">
                <a:solidFill>
                  <a:schemeClr val="tx1"/>
                </a:solidFill>
              </a:rPr>
              <a:t> </a:t>
            </a:r>
            <a:r>
              <a:rPr lang="en-US" dirty="0" err="1" smtClean="0">
                <a:solidFill>
                  <a:schemeClr val="tx1"/>
                </a:solidFill>
              </a:rPr>
              <a:t>resultarão</a:t>
            </a:r>
            <a:r>
              <a:rPr lang="en-US" dirty="0" smtClean="0">
                <a:solidFill>
                  <a:schemeClr val="tx1"/>
                </a:solidFill>
              </a:rPr>
              <a:t> </a:t>
            </a:r>
            <a:r>
              <a:rPr lang="en-US" dirty="0" err="1" smtClean="0">
                <a:solidFill>
                  <a:schemeClr val="tx1"/>
                </a:solidFill>
              </a:rPr>
              <a:t>em</a:t>
            </a:r>
            <a:r>
              <a:rPr lang="en-US" dirty="0" smtClean="0">
                <a:solidFill>
                  <a:schemeClr val="tx1"/>
                </a:solidFill>
              </a:rPr>
              <a:t> </a:t>
            </a:r>
            <a:r>
              <a:rPr lang="en-US" dirty="0" err="1" smtClean="0">
                <a:solidFill>
                  <a:schemeClr val="tx1"/>
                </a:solidFill>
              </a:rPr>
              <a:t>rupturas</a:t>
            </a:r>
            <a:endParaRPr lang="en-US" dirty="0">
              <a:solidFill>
                <a:schemeClr val="tx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4000" b="1" noProof="0" dirty="0" smtClean="0"/>
              <a:t>Abordagem de Análise de Riscos</a:t>
            </a:r>
            <a:endParaRPr lang="pt-BR" sz="4000" b="1" noProof="0" dirty="0"/>
          </a:p>
        </p:txBody>
      </p:sp>
      <p:sp>
        <p:nvSpPr>
          <p:cNvPr id="4" name="Oval 3"/>
          <p:cNvSpPr/>
          <p:nvPr/>
        </p:nvSpPr>
        <p:spPr>
          <a:xfrm>
            <a:off x="1066800" y="1752600"/>
            <a:ext cx="3886200" cy="2819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038600" y="1752600"/>
            <a:ext cx="3886200" cy="2819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2667000" y="3505200"/>
            <a:ext cx="3886200" cy="2819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600200" y="2667000"/>
            <a:ext cx="2378175" cy="584776"/>
          </a:xfrm>
          <a:prstGeom prst="rect">
            <a:avLst/>
          </a:prstGeom>
          <a:noFill/>
        </p:spPr>
        <p:txBody>
          <a:bodyPr wrap="none" rtlCol="0">
            <a:spAutoFit/>
          </a:bodyPr>
          <a:lstStyle/>
          <a:p>
            <a:pPr algn="ctr"/>
            <a:r>
              <a:rPr lang="en-US" sz="1600" b="1" dirty="0" err="1" smtClean="0"/>
              <a:t>Análise</a:t>
            </a:r>
            <a:r>
              <a:rPr lang="en-US" sz="1600" b="1" dirty="0" smtClean="0"/>
              <a:t> de </a:t>
            </a:r>
            <a:r>
              <a:rPr lang="en-US" sz="1600" b="1" dirty="0" err="1" smtClean="0"/>
              <a:t>Risco</a:t>
            </a:r>
            <a:r>
              <a:rPr lang="en-US" sz="1600" b="1" dirty="0" smtClean="0"/>
              <a:t> </a:t>
            </a:r>
          </a:p>
          <a:p>
            <a:pPr algn="ctr"/>
            <a:r>
              <a:rPr lang="en-US" sz="1600" b="1" dirty="0" smtClean="0"/>
              <a:t>com base </a:t>
            </a:r>
            <a:r>
              <a:rPr lang="en-US" sz="1600" b="1" dirty="0" err="1" smtClean="0"/>
              <a:t>em</a:t>
            </a:r>
            <a:r>
              <a:rPr lang="en-US" sz="1600" b="1" dirty="0" smtClean="0"/>
              <a:t> </a:t>
            </a:r>
            <a:r>
              <a:rPr lang="en-US" sz="1600" b="1" dirty="0" err="1" smtClean="0"/>
              <a:t>Análises</a:t>
            </a:r>
            <a:endParaRPr lang="en-US" sz="1600" b="1" dirty="0" smtClean="0"/>
          </a:p>
        </p:txBody>
      </p:sp>
      <p:sp>
        <p:nvSpPr>
          <p:cNvPr id="10" name="TextBox 9"/>
          <p:cNvSpPr txBox="1"/>
          <p:nvPr/>
        </p:nvSpPr>
        <p:spPr>
          <a:xfrm>
            <a:off x="4072832" y="2743200"/>
            <a:ext cx="3969731" cy="646331"/>
          </a:xfrm>
          <a:prstGeom prst="rect">
            <a:avLst/>
          </a:prstGeom>
          <a:noFill/>
        </p:spPr>
        <p:txBody>
          <a:bodyPr wrap="none" rtlCol="0">
            <a:spAutoFit/>
          </a:bodyPr>
          <a:lstStyle/>
          <a:p>
            <a:pPr algn="ctr"/>
            <a:r>
              <a:rPr lang="en-US" b="1" dirty="0" err="1" smtClean="0"/>
              <a:t>Gerenciamento</a:t>
            </a:r>
            <a:r>
              <a:rPr lang="en-US" b="1" dirty="0" smtClean="0"/>
              <a:t> de </a:t>
            </a:r>
            <a:r>
              <a:rPr lang="en-US" b="1" dirty="0" err="1" smtClean="0"/>
              <a:t>Risco</a:t>
            </a:r>
            <a:endParaRPr lang="en-US" b="1" dirty="0" smtClean="0"/>
          </a:p>
          <a:p>
            <a:pPr algn="ctr"/>
            <a:r>
              <a:rPr lang="en-US" dirty="0" err="1" smtClean="0"/>
              <a:t>Baseado</a:t>
            </a:r>
            <a:r>
              <a:rPr lang="en-US" dirty="0" smtClean="0"/>
              <a:t> </a:t>
            </a:r>
            <a:r>
              <a:rPr lang="en-US" dirty="0" err="1" smtClean="0"/>
              <a:t>em</a:t>
            </a:r>
            <a:r>
              <a:rPr lang="en-US" dirty="0" smtClean="0"/>
              <a:t> </a:t>
            </a:r>
            <a:r>
              <a:rPr lang="en-US" dirty="0" err="1" smtClean="0"/>
              <a:t>Políticas</a:t>
            </a:r>
            <a:r>
              <a:rPr lang="en-US" dirty="0" smtClean="0"/>
              <a:t> e </a:t>
            </a:r>
            <a:r>
              <a:rPr lang="en-US" dirty="0" err="1" smtClean="0"/>
              <a:t>Preferências</a:t>
            </a:r>
            <a:endParaRPr lang="en-US" dirty="0"/>
          </a:p>
        </p:txBody>
      </p:sp>
      <p:sp>
        <p:nvSpPr>
          <p:cNvPr id="11" name="TextBox 10"/>
          <p:cNvSpPr txBox="1"/>
          <p:nvPr/>
        </p:nvSpPr>
        <p:spPr>
          <a:xfrm>
            <a:off x="3183461" y="4572000"/>
            <a:ext cx="2852877" cy="646331"/>
          </a:xfrm>
          <a:prstGeom prst="rect">
            <a:avLst/>
          </a:prstGeom>
          <a:noFill/>
        </p:spPr>
        <p:txBody>
          <a:bodyPr wrap="none" rtlCol="0">
            <a:spAutoFit/>
          </a:bodyPr>
          <a:lstStyle/>
          <a:p>
            <a:pPr algn="ctr"/>
            <a:r>
              <a:rPr lang="en-US" b="1" dirty="0" err="1" smtClean="0"/>
              <a:t>Comunicação</a:t>
            </a:r>
            <a:r>
              <a:rPr lang="en-US" b="1" dirty="0" smtClean="0"/>
              <a:t> de </a:t>
            </a:r>
            <a:r>
              <a:rPr lang="en-US" b="1" dirty="0" err="1" smtClean="0"/>
              <a:t>Riscos</a:t>
            </a:r>
            <a:endParaRPr lang="en-US" b="1" dirty="0" smtClean="0"/>
          </a:p>
          <a:p>
            <a:pPr algn="ctr"/>
            <a:r>
              <a:rPr lang="en-US" dirty="0" err="1" smtClean="0"/>
              <a:t>Intercâmbio</a:t>
            </a:r>
            <a:r>
              <a:rPr lang="en-US" dirty="0" smtClean="0"/>
              <a:t> </a:t>
            </a:r>
            <a:r>
              <a:rPr lang="en-US" dirty="0" err="1" smtClean="0"/>
              <a:t>Interativo</a:t>
            </a:r>
            <a:endParaRPr lang="en-US" dirty="0"/>
          </a:p>
        </p:txBody>
      </p:sp>
      <p:sp>
        <p:nvSpPr>
          <p:cNvPr id="12" name="TextBox 11"/>
          <p:cNvSpPr txBox="1"/>
          <p:nvPr/>
        </p:nvSpPr>
        <p:spPr>
          <a:xfrm>
            <a:off x="2248509" y="1143000"/>
            <a:ext cx="4561365" cy="338554"/>
          </a:xfrm>
          <a:prstGeom prst="rect">
            <a:avLst/>
          </a:prstGeom>
          <a:noFill/>
        </p:spPr>
        <p:txBody>
          <a:bodyPr wrap="none" rtlCol="0">
            <a:spAutoFit/>
          </a:bodyPr>
          <a:lstStyle/>
          <a:p>
            <a:pPr algn="ctr"/>
            <a:r>
              <a:rPr lang="en-US" sz="1600" dirty="0" smtClean="0"/>
              <a:t>Office of Management and Budget, 1995 e 2007</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SAC 17 September 2012 .jpg"/>
          <p:cNvPicPr>
            <a:picLocks noChangeAspect="1"/>
          </p:cNvPicPr>
          <p:nvPr/>
        </p:nvPicPr>
        <p:blipFill>
          <a:blip r:embed="rId2" cstate="print"/>
          <a:stretch>
            <a:fillRect/>
          </a:stretch>
        </p:blipFill>
        <p:spPr>
          <a:xfrm>
            <a:off x="0" y="-457200"/>
            <a:ext cx="9448800" cy="7858591"/>
          </a:xfrm>
          <a:prstGeom prst="rect">
            <a:avLst/>
          </a:prstGeom>
        </p:spPr>
      </p:pic>
      <p:sp>
        <p:nvSpPr>
          <p:cNvPr id="9" name="Rounded Rectangle 8"/>
          <p:cNvSpPr/>
          <p:nvPr/>
        </p:nvSpPr>
        <p:spPr>
          <a:xfrm>
            <a:off x="2286000" y="685800"/>
            <a:ext cx="3048000" cy="3886200"/>
          </a:xfrm>
          <a:prstGeom prst="roundRect">
            <a:avLst/>
          </a:prstGeom>
          <a:solidFill>
            <a:schemeClr val="accent1">
              <a:alpha val="6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Plano de </a:t>
            </a:r>
            <a:r>
              <a:rPr lang="en-US" dirty="0" err="1" smtClean="0">
                <a:solidFill>
                  <a:schemeClr val="tx1"/>
                </a:solidFill>
              </a:rPr>
              <a:t>Investimetos</a:t>
            </a:r>
            <a:r>
              <a:rPr lang="en-US" dirty="0" smtClean="0">
                <a:solidFill>
                  <a:schemeClr val="tx1"/>
                </a:solidFill>
              </a:rPr>
              <a:t> de $26 </a:t>
            </a:r>
            <a:r>
              <a:rPr lang="en-US" dirty="0" err="1" smtClean="0">
                <a:solidFill>
                  <a:schemeClr val="tx1"/>
                </a:solidFill>
              </a:rPr>
              <a:t>bilhões</a:t>
            </a:r>
            <a:r>
              <a:rPr lang="en-US" dirty="0" smtClean="0">
                <a:solidFill>
                  <a:schemeClr val="tx1"/>
                </a:solidFill>
              </a:rPr>
              <a:t> com base </a:t>
            </a:r>
            <a:r>
              <a:rPr lang="en-US" dirty="0" err="1" smtClean="0">
                <a:solidFill>
                  <a:schemeClr val="tx1"/>
                </a:solidFill>
              </a:rPr>
              <a:t>em</a:t>
            </a:r>
            <a:r>
              <a:rPr lang="en-US" dirty="0" smtClean="0">
                <a:solidFill>
                  <a:schemeClr val="tx1"/>
                </a:solidFill>
              </a:rPr>
              <a:t> </a:t>
            </a:r>
            <a:r>
              <a:rPr lang="en-US" dirty="0" err="1" smtClean="0">
                <a:solidFill>
                  <a:schemeClr val="tx1"/>
                </a:solidFill>
              </a:rPr>
              <a:t>informações</a:t>
            </a:r>
            <a:r>
              <a:rPr lang="en-US" dirty="0" smtClean="0">
                <a:solidFill>
                  <a:schemeClr val="tx1"/>
                </a:solidFill>
              </a:rPr>
              <a:t> </a:t>
            </a:r>
            <a:r>
              <a:rPr lang="en-US" dirty="0" err="1" smtClean="0">
                <a:solidFill>
                  <a:schemeClr val="tx1"/>
                </a:solidFill>
              </a:rPr>
              <a:t>existentes</a:t>
            </a:r>
            <a:r>
              <a:rPr lang="en-US" dirty="0" smtClean="0">
                <a:solidFill>
                  <a:schemeClr val="tx1"/>
                </a:solidFill>
              </a:rPr>
              <a:t> no </a:t>
            </a:r>
            <a:r>
              <a:rPr lang="en-US" dirty="0" err="1" smtClean="0">
                <a:solidFill>
                  <a:schemeClr val="tx1"/>
                </a:solidFill>
              </a:rPr>
              <a:t>momento</a:t>
            </a:r>
            <a:endParaRPr lang="en-US" dirty="0" smtClean="0">
              <a:solidFill>
                <a:schemeClr val="tx1"/>
              </a:solidFill>
            </a:endParaRPr>
          </a:p>
          <a:p>
            <a:pPr algn="ctr"/>
            <a:endParaRPr lang="en-US" dirty="0" smtClean="0">
              <a:solidFill>
                <a:schemeClr val="tx1"/>
              </a:solidFill>
            </a:endParaRPr>
          </a:p>
          <a:p>
            <a:pPr algn="ctr"/>
            <a:r>
              <a:rPr lang="en-US" dirty="0" err="1" smtClean="0">
                <a:solidFill>
                  <a:schemeClr val="tx1"/>
                </a:solidFill>
              </a:rPr>
              <a:t>Investimento</a:t>
            </a:r>
            <a:r>
              <a:rPr lang="en-US" dirty="0" smtClean="0">
                <a:solidFill>
                  <a:schemeClr val="tx1"/>
                </a:solidFill>
              </a:rPr>
              <a:t> </a:t>
            </a:r>
            <a:r>
              <a:rPr lang="en-US" dirty="0" err="1" smtClean="0">
                <a:solidFill>
                  <a:schemeClr val="tx1"/>
                </a:solidFill>
              </a:rPr>
              <a:t>Atual</a:t>
            </a:r>
            <a:endParaRPr lang="en-US" dirty="0" smtClean="0">
              <a:solidFill>
                <a:schemeClr val="tx1"/>
              </a:solidFill>
            </a:endParaRPr>
          </a:p>
          <a:p>
            <a:pPr algn="ctr"/>
            <a:r>
              <a:rPr lang="en-US" dirty="0" smtClean="0">
                <a:solidFill>
                  <a:schemeClr val="tx1"/>
                </a:solidFill>
              </a:rPr>
              <a:t>~$500Milhões/</a:t>
            </a:r>
            <a:r>
              <a:rPr lang="en-US" dirty="0" err="1" smtClean="0">
                <a:solidFill>
                  <a:schemeClr val="tx1"/>
                </a:solidFill>
              </a:rPr>
              <a:t>Ano</a:t>
            </a:r>
            <a:endParaRPr lang="en-US" dirty="0">
              <a:solidFill>
                <a:schemeClr val="tx1"/>
              </a:solidFill>
            </a:endParaRPr>
          </a:p>
        </p:txBody>
      </p:sp>
      <p:sp>
        <p:nvSpPr>
          <p:cNvPr id="10" name="Rounded Rectangle 9"/>
          <p:cNvSpPr/>
          <p:nvPr/>
        </p:nvSpPr>
        <p:spPr>
          <a:xfrm>
            <a:off x="5334000" y="762000"/>
            <a:ext cx="3505200" cy="3886200"/>
          </a:xfrm>
          <a:prstGeom prst="roundRect">
            <a:avLst/>
          </a:prstGeom>
          <a:solidFill>
            <a:schemeClr val="accent1">
              <a:alpha val="6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Medidas</a:t>
            </a:r>
            <a:r>
              <a:rPr lang="en-US" dirty="0" smtClean="0">
                <a:solidFill>
                  <a:schemeClr val="tx1"/>
                </a:solidFill>
              </a:rPr>
              <a:t> </a:t>
            </a:r>
            <a:r>
              <a:rPr lang="en-US" dirty="0" err="1" smtClean="0">
                <a:solidFill>
                  <a:schemeClr val="tx1"/>
                </a:solidFill>
              </a:rPr>
              <a:t>Interinas</a:t>
            </a:r>
            <a:r>
              <a:rPr lang="en-US" dirty="0" smtClean="0">
                <a:solidFill>
                  <a:schemeClr val="tx1"/>
                </a:solidFill>
              </a:rPr>
              <a:t> de </a:t>
            </a:r>
            <a:r>
              <a:rPr lang="en-US" dirty="0" err="1" smtClean="0">
                <a:solidFill>
                  <a:schemeClr val="tx1"/>
                </a:solidFill>
              </a:rPr>
              <a:t>Redução</a:t>
            </a:r>
            <a:r>
              <a:rPr lang="en-US" dirty="0" smtClean="0">
                <a:solidFill>
                  <a:schemeClr val="tx1"/>
                </a:solidFill>
              </a:rPr>
              <a:t> de </a:t>
            </a:r>
            <a:r>
              <a:rPr lang="en-US" dirty="0" err="1" smtClean="0">
                <a:solidFill>
                  <a:schemeClr val="tx1"/>
                </a:solidFill>
              </a:rPr>
              <a:t>Riscos</a:t>
            </a:r>
            <a:r>
              <a:rPr lang="en-US" dirty="0" smtClean="0">
                <a:solidFill>
                  <a:schemeClr val="tx1"/>
                </a:solidFill>
              </a:rPr>
              <a:t> </a:t>
            </a:r>
            <a:r>
              <a:rPr lang="en-US" dirty="0" err="1" smtClean="0">
                <a:solidFill>
                  <a:schemeClr val="tx1"/>
                </a:solidFill>
              </a:rPr>
              <a:t>Determinadas</a:t>
            </a:r>
            <a:r>
              <a:rPr lang="en-US" dirty="0" smtClean="0">
                <a:solidFill>
                  <a:schemeClr val="tx1"/>
                </a:solidFill>
              </a:rPr>
              <a:t> </a:t>
            </a:r>
            <a:r>
              <a:rPr lang="en-US" dirty="0" err="1" smtClean="0">
                <a:solidFill>
                  <a:schemeClr val="tx1"/>
                </a:solidFill>
              </a:rPr>
              <a:t>para</a:t>
            </a:r>
            <a:r>
              <a:rPr lang="en-US" dirty="0" smtClean="0">
                <a:solidFill>
                  <a:schemeClr val="tx1"/>
                </a:solidFill>
              </a:rPr>
              <a:t> </a:t>
            </a:r>
            <a:r>
              <a:rPr lang="en-US" dirty="0" err="1" smtClean="0">
                <a:solidFill>
                  <a:schemeClr val="tx1"/>
                </a:solidFill>
              </a:rPr>
              <a:t>os</a:t>
            </a:r>
            <a:r>
              <a:rPr lang="en-US" dirty="0" smtClean="0">
                <a:solidFill>
                  <a:schemeClr val="tx1"/>
                </a:solidFill>
              </a:rPr>
              <a:t> </a:t>
            </a:r>
            <a:r>
              <a:rPr lang="en-US" dirty="0" err="1" smtClean="0">
                <a:solidFill>
                  <a:schemeClr val="tx1"/>
                </a:solidFill>
              </a:rPr>
              <a:t>próximos</a:t>
            </a:r>
            <a:r>
              <a:rPr lang="en-US" dirty="0" smtClean="0">
                <a:solidFill>
                  <a:schemeClr val="tx1"/>
                </a:solidFill>
              </a:rPr>
              <a:t> 55 </a:t>
            </a:r>
            <a:r>
              <a:rPr lang="en-US" dirty="0" err="1" smtClean="0">
                <a:solidFill>
                  <a:schemeClr val="tx1"/>
                </a:solidFill>
              </a:rPr>
              <a:t>anos</a:t>
            </a:r>
            <a:endParaRPr lang="en-US" dirty="0">
              <a:solidFill>
                <a:schemeClr val="tx1"/>
              </a:solidFill>
            </a:endParaRPr>
          </a:p>
        </p:txBody>
      </p:sp>
      <p:sp>
        <p:nvSpPr>
          <p:cNvPr id="12" name="Rounded Rectangle 11"/>
          <p:cNvSpPr/>
          <p:nvPr/>
        </p:nvSpPr>
        <p:spPr>
          <a:xfrm>
            <a:off x="762000" y="6096000"/>
            <a:ext cx="8153400" cy="762000"/>
          </a:xfrm>
          <a:prstGeom prst="roundRect">
            <a:avLst/>
          </a:prstGeom>
          <a:solidFill>
            <a:schemeClr val="accent1">
              <a:alpha val="6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Próximo</a:t>
            </a:r>
            <a:r>
              <a:rPr lang="en-US" dirty="0" smtClean="0">
                <a:solidFill>
                  <a:schemeClr val="tx1"/>
                </a:solidFill>
              </a:rPr>
              <a:t> </a:t>
            </a:r>
            <a:r>
              <a:rPr lang="en-US" dirty="0" err="1" smtClean="0">
                <a:solidFill>
                  <a:schemeClr val="tx1"/>
                </a:solidFill>
              </a:rPr>
              <a:t>Desafio</a:t>
            </a:r>
            <a:r>
              <a:rPr lang="en-US" dirty="0" smtClean="0">
                <a:solidFill>
                  <a:schemeClr val="tx1"/>
                </a:solidFill>
              </a:rPr>
              <a:t>: </a:t>
            </a:r>
            <a:r>
              <a:rPr lang="en-US" dirty="0" err="1" smtClean="0">
                <a:solidFill>
                  <a:schemeClr val="tx1"/>
                </a:solidFill>
              </a:rPr>
              <a:t>Comunicação</a:t>
            </a:r>
            <a:r>
              <a:rPr lang="en-US" dirty="0" smtClean="0">
                <a:solidFill>
                  <a:schemeClr val="tx1"/>
                </a:solidFill>
              </a:rPr>
              <a:t> dos </a:t>
            </a:r>
            <a:r>
              <a:rPr lang="en-US" dirty="0" err="1" smtClean="0">
                <a:solidFill>
                  <a:schemeClr val="tx1"/>
                </a:solidFill>
              </a:rPr>
              <a:t>Riscos</a:t>
            </a:r>
            <a:r>
              <a:rPr lang="en-US" dirty="0" smtClean="0">
                <a:solidFill>
                  <a:schemeClr val="tx1"/>
                </a:solidFill>
              </a:rPr>
              <a:t> </a:t>
            </a:r>
            <a:r>
              <a:rPr lang="en-US" dirty="0" err="1" smtClean="0">
                <a:solidFill>
                  <a:schemeClr val="tx1"/>
                </a:solidFill>
              </a:rPr>
              <a:t>que</a:t>
            </a:r>
            <a:r>
              <a:rPr lang="en-US" dirty="0" smtClean="0">
                <a:solidFill>
                  <a:schemeClr val="tx1"/>
                </a:solidFill>
              </a:rPr>
              <a:t> </a:t>
            </a:r>
            <a:r>
              <a:rPr lang="en-US" dirty="0" err="1" smtClean="0">
                <a:solidFill>
                  <a:schemeClr val="tx1"/>
                </a:solidFill>
              </a:rPr>
              <a:t>não</a:t>
            </a:r>
            <a:r>
              <a:rPr lang="en-US" dirty="0" smtClean="0">
                <a:solidFill>
                  <a:schemeClr val="tx1"/>
                </a:solidFill>
              </a:rPr>
              <a:t> </a:t>
            </a:r>
            <a:r>
              <a:rPr lang="en-US" dirty="0" err="1" smtClean="0">
                <a:solidFill>
                  <a:schemeClr val="tx1"/>
                </a:solidFill>
              </a:rPr>
              <a:t>Resultarão</a:t>
            </a:r>
            <a:r>
              <a:rPr lang="en-US" dirty="0" smtClean="0">
                <a:solidFill>
                  <a:schemeClr val="tx1"/>
                </a:solidFill>
              </a:rPr>
              <a:t> </a:t>
            </a:r>
            <a:r>
              <a:rPr lang="en-US" dirty="0" err="1" smtClean="0">
                <a:solidFill>
                  <a:schemeClr val="tx1"/>
                </a:solidFill>
              </a:rPr>
              <a:t>em</a:t>
            </a:r>
            <a:r>
              <a:rPr lang="en-US" dirty="0" smtClean="0">
                <a:solidFill>
                  <a:schemeClr val="tx1"/>
                </a:solidFill>
              </a:rPr>
              <a:t> </a:t>
            </a:r>
            <a:r>
              <a:rPr lang="en-US" dirty="0" err="1" smtClean="0">
                <a:solidFill>
                  <a:schemeClr val="tx1"/>
                </a:solidFill>
              </a:rPr>
              <a:t>Rupturas</a:t>
            </a:r>
            <a:r>
              <a:rPr lang="en-US" dirty="0" smtClean="0">
                <a:solidFill>
                  <a:schemeClr val="tx1"/>
                </a:solidFill>
              </a:rPr>
              <a:t>!</a:t>
            </a:r>
            <a:endParaRPr lang="en-US" dirty="0">
              <a:solidFill>
                <a:schemeClr val="tx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pt-BR" sz="3200" b="1" noProof="0" dirty="0" smtClean="0"/>
              <a:t>Riscos Toleráveis:</a:t>
            </a:r>
            <a:br>
              <a:rPr lang="pt-BR" sz="3200" b="1" noProof="0" dirty="0" smtClean="0"/>
            </a:br>
            <a:r>
              <a:rPr lang="pt-BR" sz="3200" b="1" dirty="0" err="1" smtClean="0"/>
              <a:t>Q</a:t>
            </a:r>
            <a:r>
              <a:rPr lang="pt-BR" sz="3200" b="1" noProof="0" dirty="0" err="1" smtClean="0"/>
              <a:t>uestão</a:t>
            </a:r>
            <a:r>
              <a:rPr lang="pt-BR" sz="3200" b="1" noProof="0" dirty="0" smtClean="0"/>
              <a:t> de </a:t>
            </a:r>
            <a:r>
              <a:rPr lang="pt-BR" sz="3200" b="1" dirty="0" smtClean="0"/>
              <a:t>fundo </a:t>
            </a:r>
            <a:r>
              <a:rPr lang="pt-BR" sz="3200" b="1" noProof="0" dirty="0" smtClean="0"/>
              <a:t>mais importante </a:t>
            </a:r>
            <a:br>
              <a:rPr lang="pt-BR" sz="3200" b="1" noProof="0" dirty="0" smtClean="0"/>
            </a:br>
            <a:r>
              <a:rPr lang="pt-BR" sz="3200" b="1" noProof="0" dirty="0" smtClean="0"/>
              <a:t>de antemão</a:t>
            </a:r>
            <a:endParaRPr lang="pt-BR" sz="3200" b="1" noProof="0" dirty="0"/>
          </a:p>
        </p:txBody>
      </p:sp>
      <p:sp>
        <p:nvSpPr>
          <p:cNvPr id="60419" name="Rectangle 3"/>
          <p:cNvSpPr>
            <a:spLocks noGrp="1" noChangeArrowheads="1"/>
          </p:cNvSpPr>
          <p:nvPr>
            <p:ph type="body" idx="1"/>
          </p:nvPr>
        </p:nvSpPr>
        <p:spPr/>
        <p:txBody>
          <a:bodyPr/>
          <a:lstStyle/>
          <a:p>
            <a:r>
              <a:rPr lang="pt-BR" sz="2800" noProof="0" dirty="0" smtClean="0"/>
              <a:t>Os riscos justificam as Prioridades, mas as boas decisões </a:t>
            </a:r>
            <a:r>
              <a:rPr lang="pt-BR" sz="2800" i="1" noProof="0" dirty="0" smtClean="0"/>
              <a:t>também </a:t>
            </a:r>
            <a:r>
              <a:rPr lang="pt-BR" sz="2800" noProof="0" dirty="0" smtClean="0"/>
              <a:t>devem ser pautadas em:</a:t>
            </a:r>
          </a:p>
          <a:p>
            <a:pPr lvl="1"/>
            <a:r>
              <a:rPr lang="pt-BR" sz="2400" noProof="0" dirty="0" smtClean="0"/>
              <a:t> </a:t>
            </a:r>
            <a:r>
              <a:rPr lang="pt-BR" sz="2400" b="1" i="1" dirty="0" smtClean="0"/>
              <a:t>Compreender o que é </a:t>
            </a:r>
            <a:r>
              <a:rPr lang="pt-BR" sz="2400" b="1" i="1" dirty="0">
                <a:solidFill>
                  <a:srgbClr val="0000FF"/>
                </a:solidFill>
              </a:rPr>
              <a:t>T</a:t>
            </a:r>
            <a:r>
              <a:rPr lang="pt-BR" sz="2400" b="1" i="1" dirty="0" smtClean="0">
                <a:solidFill>
                  <a:srgbClr val="0000FF"/>
                </a:solidFill>
              </a:rPr>
              <a:t>olerável</a:t>
            </a:r>
            <a:r>
              <a:rPr lang="pt-BR" sz="2400" b="1" i="1" dirty="0" smtClean="0"/>
              <a:t> </a:t>
            </a:r>
            <a:r>
              <a:rPr lang="pt-BR" sz="2400" noProof="0" dirty="0" smtClean="0"/>
              <a:t>(</a:t>
            </a:r>
            <a:r>
              <a:rPr lang="pt-BR" sz="2400" noProof="0" dirty="0" smtClean="0">
                <a:solidFill>
                  <a:srgbClr val="0000FF"/>
                </a:solidFill>
              </a:rPr>
              <a:t>limites de tolerância </a:t>
            </a:r>
            <a:r>
              <a:rPr lang="pt-BR" sz="2400" noProof="0" dirty="0" smtClean="0"/>
              <a:t>&amp; normas essenciais)</a:t>
            </a:r>
          </a:p>
          <a:p>
            <a:pPr lvl="1"/>
            <a:r>
              <a:rPr lang="pt-BR" sz="2400" b="1" i="1" noProof="0" dirty="0" smtClean="0"/>
              <a:t> </a:t>
            </a:r>
            <a:r>
              <a:rPr lang="pt-BR" sz="2400" b="1" i="1" dirty="0" smtClean="0"/>
              <a:t>O que está ao nosso alcance</a:t>
            </a:r>
            <a:r>
              <a:rPr lang="pt-BR" sz="2400" b="1" i="1" noProof="0" dirty="0" smtClean="0"/>
              <a:t>,</a:t>
            </a:r>
            <a:r>
              <a:rPr lang="pt-BR" sz="2400" noProof="0" dirty="0" smtClean="0"/>
              <a:t> (Como Considerações que </a:t>
            </a:r>
            <a:r>
              <a:rPr lang="pt-BR" sz="2400" dirty="0" smtClean="0"/>
              <a:t>Possam ser Implementadas de forma Razoável</a:t>
            </a:r>
            <a:r>
              <a:rPr lang="pt-BR" sz="2400" noProof="0" dirty="0" smtClean="0"/>
              <a:t>)</a:t>
            </a:r>
          </a:p>
          <a:p>
            <a:pPr lvl="1"/>
            <a:r>
              <a:rPr lang="pt-BR" sz="2400" noProof="0" dirty="0" smtClean="0"/>
              <a:t> e </a:t>
            </a:r>
            <a:r>
              <a:rPr lang="pt-BR" sz="2400" b="1" i="1" dirty="0" smtClean="0"/>
              <a:t>Urgência da Ação </a:t>
            </a:r>
            <a:r>
              <a:rPr lang="pt-BR" sz="2400" noProof="0" dirty="0" smtClean="0"/>
              <a:t>(quão tolerável ela é)</a:t>
            </a:r>
          </a:p>
          <a:p>
            <a:r>
              <a:rPr lang="pt-BR" sz="2800" noProof="0" dirty="0" smtClean="0"/>
              <a:t>…por isso precisamos de </a:t>
            </a:r>
            <a:r>
              <a:rPr lang="pt-BR" sz="2800" b="1" i="1" dirty="0" smtClean="0"/>
              <a:t>Diretrizes de Risco Tolerável</a:t>
            </a:r>
            <a:r>
              <a:rPr lang="pt-BR" sz="2800" b="1" i="1" noProof="0" dirty="0" smtClean="0"/>
              <a:t>!</a:t>
            </a:r>
            <a:endParaRPr lang="pt-BR" sz="2800" b="1" i="1" noProof="0" dirty="0"/>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r>
              <a:rPr lang="pt-BR" b="1" noProof="0" dirty="0" smtClean="0"/>
              <a:t>Abordagem de </a:t>
            </a:r>
            <a:r>
              <a:rPr lang="pt-BR" b="1" dirty="0" smtClean="0"/>
              <a:t>Risco Tolerável</a:t>
            </a:r>
            <a:endParaRPr lang="pt-BR" b="1" noProof="0" dirty="0"/>
          </a:p>
        </p:txBody>
      </p:sp>
      <p:pic>
        <p:nvPicPr>
          <p:cNvPr id="310275" name="Picture 6"/>
          <p:cNvPicPr>
            <a:picLocks noChangeAspect="1" noChangeArrowheads="1"/>
          </p:cNvPicPr>
          <p:nvPr/>
        </p:nvPicPr>
        <p:blipFill>
          <a:blip r:embed="rId3" cstate="print"/>
          <a:srcRect/>
          <a:stretch>
            <a:fillRect/>
          </a:stretch>
        </p:blipFill>
        <p:spPr bwMode="auto">
          <a:xfrm>
            <a:off x="323850" y="2060575"/>
            <a:ext cx="4191000" cy="4210050"/>
          </a:xfrm>
          <a:prstGeom prst="rect">
            <a:avLst/>
          </a:prstGeom>
          <a:noFill/>
          <a:ln w="12700" algn="ctr">
            <a:noFill/>
            <a:miter lim="800000"/>
            <a:headEnd/>
            <a:tailEnd/>
          </a:ln>
        </p:spPr>
      </p:pic>
      <p:grpSp>
        <p:nvGrpSpPr>
          <p:cNvPr id="4" name="Group 4"/>
          <p:cNvGrpSpPr>
            <a:grpSpLocks/>
          </p:cNvGrpSpPr>
          <p:nvPr/>
        </p:nvGrpSpPr>
        <p:grpSpPr bwMode="auto">
          <a:xfrm>
            <a:off x="4572000" y="2276475"/>
            <a:ext cx="4464050" cy="952500"/>
            <a:chOff x="2880" y="1434"/>
            <a:chExt cx="2812" cy="600"/>
          </a:xfrm>
        </p:grpSpPr>
        <p:sp>
          <p:nvSpPr>
            <p:cNvPr id="2" name="Rectangle 2"/>
            <p:cNvSpPr>
              <a:spLocks noChangeArrowheads="1"/>
            </p:cNvSpPr>
            <p:nvPr/>
          </p:nvSpPr>
          <p:spPr bwMode="auto">
            <a:xfrm>
              <a:off x="3198" y="1434"/>
              <a:ext cx="2494" cy="600"/>
            </a:xfrm>
            <a:prstGeom prst="rect">
              <a:avLst/>
            </a:prstGeom>
            <a:noFill/>
            <a:ln w="9525">
              <a:noFill/>
              <a:miter lim="800000"/>
              <a:headEnd/>
              <a:tailEnd/>
            </a:ln>
          </p:spPr>
          <p:txBody>
            <a:bodyPr lIns="90488" tIns="44450" rIns="90488" bIns="44450" anchor="ctr"/>
            <a:lstStyle/>
            <a:p>
              <a:pPr marL="342900" indent="-342900">
                <a:spcBef>
                  <a:spcPct val="20000"/>
                </a:spcBef>
              </a:pPr>
              <a:r>
                <a:rPr lang="en-US" sz="2000" dirty="0" smtClean="0"/>
                <a:t>O </a:t>
              </a:r>
              <a:r>
                <a:rPr lang="en-US" sz="2000" dirty="0" err="1" smtClean="0"/>
                <a:t>Risco</a:t>
              </a:r>
              <a:r>
                <a:rPr lang="en-US" sz="2000" dirty="0" smtClean="0"/>
                <a:t> </a:t>
              </a:r>
              <a:r>
                <a:rPr lang="en-US" sz="2000" dirty="0" err="1" smtClean="0"/>
                <a:t>não</a:t>
              </a:r>
              <a:r>
                <a:rPr lang="en-US" sz="2000" dirty="0" smtClean="0"/>
                <a:t> </a:t>
              </a:r>
              <a:r>
                <a:rPr lang="en-US" sz="2000" dirty="0" err="1" smtClean="0"/>
                <a:t>pode</a:t>
              </a:r>
              <a:r>
                <a:rPr lang="en-US" sz="2000" dirty="0" smtClean="0"/>
                <a:t> </a:t>
              </a:r>
              <a:r>
                <a:rPr lang="en-US" sz="2000" dirty="0" err="1" smtClean="0"/>
                <a:t>ser</a:t>
              </a:r>
              <a:r>
                <a:rPr lang="en-US" sz="2000" dirty="0" smtClean="0"/>
                <a:t> </a:t>
              </a:r>
              <a:r>
                <a:rPr lang="en-US" sz="2000" dirty="0" err="1" smtClean="0"/>
                <a:t>justificado</a:t>
              </a:r>
              <a:r>
                <a:rPr lang="en-US" sz="2000" dirty="0" smtClean="0"/>
                <a:t> </a:t>
              </a:r>
              <a:r>
                <a:rPr lang="en-US" sz="2000" dirty="0" err="1" smtClean="0"/>
                <a:t>exceto</a:t>
              </a:r>
              <a:r>
                <a:rPr lang="en-US" sz="2000" dirty="0" smtClean="0"/>
                <a:t> </a:t>
              </a:r>
              <a:r>
                <a:rPr lang="en-US" sz="2000" dirty="0" err="1" smtClean="0"/>
                <a:t>em</a:t>
              </a:r>
              <a:r>
                <a:rPr lang="en-US" sz="2000" dirty="0" smtClean="0"/>
                <a:t> </a:t>
              </a:r>
              <a:r>
                <a:rPr lang="en-US" sz="2000" dirty="0" err="1" smtClean="0"/>
                <a:t>circunstâncias</a:t>
              </a:r>
              <a:r>
                <a:rPr lang="en-US" sz="2000" dirty="0" smtClean="0"/>
                <a:t> </a:t>
              </a:r>
              <a:r>
                <a:rPr lang="en-US" sz="2000" dirty="0" err="1" smtClean="0"/>
                <a:t>ordinárias</a:t>
              </a:r>
              <a:endParaRPr lang="en-US" sz="2000" dirty="0"/>
            </a:p>
          </p:txBody>
        </p:sp>
        <p:sp>
          <p:nvSpPr>
            <p:cNvPr id="310278" name="Line 6"/>
            <p:cNvSpPr>
              <a:spLocks noChangeShapeType="1"/>
            </p:cNvSpPr>
            <p:nvPr/>
          </p:nvSpPr>
          <p:spPr bwMode="auto">
            <a:xfrm>
              <a:off x="2880" y="1752"/>
              <a:ext cx="264" cy="0"/>
            </a:xfrm>
            <a:prstGeom prst="line">
              <a:avLst/>
            </a:prstGeom>
            <a:noFill/>
            <a:ln w="25400">
              <a:solidFill>
                <a:srgbClr val="000000"/>
              </a:solidFill>
              <a:round/>
              <a:headEnd/>
              <a:tailEnd type="triangle" w="lg" len="lg"/>
            </a:ln>
            <a:effectLst/>
          </p:spPr>
          <p:txBody>
            <a:bodyPr>
              <a:spAutoFit/>
            </a:bodyPr>
            <a:lstStyle/>
            <a:p>
              <a:endParaRPr lang="en-US"/>
            </a:p>
          </p:txBody>
        </p:sp>
      </p:grpSp>
      <p:grpSp>
        <p:nvGrpSpPr>
          <p:cNvPr id="5" name="Group 7"/>
          <p:cNvGrpSpPr>
            <a:grpSpLocks/>
          </p:cNvGrpSpPr>
          <p:nvPr/>
        </p:nvGrpSpPr>
        <p:grpSpPr bwMode="auto">
          <a:xfrm>
            <a:off x="4535488" y="3500438"/>
            <a:ext cx="4429125" cy="952500"/>
            <a:chOff x="2857" y="2205"/>
            <a:chExt cx="2790" cy="600"/>
          </a:xfrm>
        </p:grpSpPr>
        <p:sp>
          <p:nvSpPr>
            <p:cNvPr id="3" name="Rectangle 2"/>
            <p:cNvSpPr>
              <a:spLocks noChangeArrowheads="1"/>
            </p:cNvSpPr>
            <p:nvPr/>
          </p:nvSpPr>
          <p:spPr bwMode="auto">
            <a:xfrm>
              <a:off x="3152" y="2205"/>
              <a:ext cx="2495" cy="600"/>
            </a:xfrm>
            <a:prstGeom prst="rect">
              <a:avLst/>
            </a:prstGeom>
            <a:noFill/>
            <a:ln w="9525">
              <a:noFill/>
              <a:miter lim="800000"/>
              <a:headEnd/>
              <a:tailEnd/>
            </a:ln>
          </p:spPr>
          <p:txBody>
            <a:bodyPr lIns="90488" tIns="44450" rIns="90488" bIns="44450"/>
            <a:lstStyle/>
            <a:p>
              <a:pPr marL="342900" indent="-342900">
                <a:spcBef>
                  <a:spcPct val="20000"/>
                </a:spcBef>
              </a:pPr>
              <a:r>
                <a:rPr lang="en-US" sz="2000" dirty="0" smtClean="0"/>
                <a:t>As </a:t>
              </a:r>
              <a:r>
                <a:rPr lang="en-US" sz="2000" dirty="0" err="1" smtClean="0"/>
                <a:t>pessoas</a:t>
              </a:r>
              <a:r>
                <a:rPr lang="en-US" sz="2000" dirty="0" smtClean="0"/>
                <a:t> e a </a:t>
              </a:r>
              <a:r>
                <a:rPr lang="en-US" sz="2000" dirty="0" err="1" smtClean="0"/>
                <a:t>sociedade</a:t>
              </a:r>
              <a:r>
                <a:rPr lang="en-US" sz="2000" dirty="0" smtClean="0"/>
                <a:t> </a:t>
              </a:r>
              <a:r>
                <a:rPr lang="en-US" sz="2000" dirty="0" err="1" smtClean="0"/>
                <a:t>estão</a:t>
              </a:r>
              <a:r>
                <a:rPr lang="en-US" sz="2000" dirty="0" smtClean="0"/>
                <a:t> </a:t>
              </a:r>
              <a:r>
                <a:rPr lang="en-US" sz="2000" dirty="0" err="1" smtClean="0"/>
                <a:t>dispostas</a:t>
              </a:r>
              <a:r>
                <a:rPr lang="en-US" sz="2000" dirty="0" smtClean="0"/>
                <a:t> a </a:t>
              </a:r>
              <a:r>
                <a:rPr lang="en-US" sz="2000" dirty="0" err="1" smtClean="0"/>
                <a:t>tolerar</a:t>
              </a:r>
              <a:r>
                <a:rPr lang="en-US" sz="2000" dirty="0" smtClean="0"/>
                <a:t> </a:t>
              </a:r>
              <a:r>
                <a:rPr lang="en-US" sz="2000" dirty="0" err="1" smtClean="0"/>
                <a:t>riscos</a:t>
              </a:r>
              <a:r>
                <a:rPr lang="en-US" sz="2000" dirty="0" smtClean="0"/>
                <a:t> </a:t>
              </a:r>
              <a:r>
                <a:rPr lang="en-US" sz="2000" dirty="0" err="1" smtClean="0"/>
                <a:t>para</a:t>
              </a:r>
              <a:r>
                <a:rPr lang="en-US" sz="2000" dirty="0" smtClean="0"/>
                <a:t> </a:t>
              </a:r>
              <a:r>
                <a:rPr lang="en-US" sz="2000" dirty="0" err="1" smtClean="0"/>
                <a:t>obter</a:t>
              </a:r>
              <a:r>
                <a:rPr lang="en-US" sz="2000" dirty="0" smtClean="0"/>
                <a:t> </a:t>
              </a:r>
              <a:r>
                <a:rPr lang="en-US" sz="2000" dirty="0" err="1" smtClean="0"/>
                <a:t>certos</a:t>
              </a:r>
              <a:r>
                <a:rPr lang="en-US" sz="2000" dirty="0" smtClean="0"/>
                <a:t> </a:t>
              </a:r>
              <a:r>
                <a:rPr lang="en-US" sz="2000" dirty="0" err="1" smtClean="0"/>
                <a:t>benefícios</a:t>
              </a:r>
              <a:endParaRPr lang="en-US" sz="2000" dirty="0"/>
            </a:p>
          </p:txBody>
        </p:sp>
        <p:sp>
          <p:nvSpPr>
            <p:cNvPr id="310281" name="Line 9"/>
            <p:cNvSpPr>
              <a:spLocks noChangeShapeType="1"/>
            </p:cNvSpPr>
            <p:nvPr/>
          </p:nvSpPr>
          <p:spPr bwMode="auto">
            <a:xfrm>
              <a:off x="2857" y="2523"/>
              <a:ext cx="264" cy="0"/>
            </a:xfrm>
            <a:prstGeom prst="line">
              <a:avLst/>
            </a:prstGeom>
            <a:noFill/>
            <a:ln w="25400">
              <a:solidFill>
                <a:srgbClr val="000000"/>
              </a:solidFill>
              <a:round/>
              <a:headEnd/>
              <a:tailEnd type="triangle" w="lg" len="lg"/>
            </a:ln>
            <a:effectLst/>
          </p:spPr>
          <p:txBody>
            <a:bodyPr>
              <a:spAutoFit/>
            </a:bodyPr>
            <a:lstStyle/>
            <a:p>
              <a:endParaRPr lang="en-US"/>
            </a:p>
          </p:txBody>
        </p:sp>
      </p:grpSp>
      <p:grpSp>
        <p:nvGrpSpPr>
          <p:cNvPr id="6" name="Group 10"/>
          <p:cNvGrpSpPr>
            <a:grpSpLocks/>
          </p:cNvGrpSpPr>
          <p:nvPr/>
        </p:nvGrpSpPr>
        <p:grpSpPr bwMode="auto">
          <a:xfrm>
            <a:off x="4572000" y="4905375"/>
            <a:ext cx="4319588" cy="1008063"/>
            <a:chOff x="2880" y="3090"/>
            <a:chExt cx="2721" cy="635"/>
          </a:xfrm>
        </p:grpSpPr>
        <p:sp>
          <p:nvSpPr>
            <p:cNvPr id="310283" name="Line 11"/>
            <p:cNvSpPr>
              <a:spLocks noChangeShapeType="1"/>
            </p:cNvSpPr>
            <p:nvPr/>
          </p:nvSpPr>
          <p:spPr bwMode="auto">
            <a:xfrm>
              <a:off x="2880" y="3430"/>
              <a:ext cx="264" cy="0"/>
            </a:xfrm>
            <a:prstGeom prst="line">
              <a:avLst/>
            </a:prstGeom>
            <a:noFill/>
            <a:ln w="25400">
              <a:solidFill>
                <a:srgbClr val="000000"/>
              </a:solidFill>
              <a:round/>
              <a:headEnd/>
              <a:tailEnd type="triangle" w="lg" len="lg"/>
            </a:ln>
            <a:effectLst/>
          </p:spPr>
          <p:txBody>
            <a:bodyPr>
              <a:spAutoFit/>
            </a:bodyPr>
            <a:lstStyle/>
            <a:p>
              <a:endParaRPr lang="en-US"/>
            </a:p>
          </p:txBody>
        </p:sp>
        <p:sp>
          <p:nvSpPr>
            <p:cNvPr id="1293314" name="Rectangle 2"/>
            <p:cNvSpPr>
              <a:spLocks noChangeArrowheads="1"/>
            </p:cNvSpPr>
            <p:nvPr/>
          </p:nvSpPr>
          <p:spPr bwMode="auto">
            <a:xfrm>
              <a:off x="3129" y="3090"/>
              <a:ext cx="2472" cy="635"/>
            </a:xfrm>
            <a:prstGeom prst="rect">
              <a:avLst/>
            </a:prstGeom>
            <a:noFill/>
            <a:ln w="9525">
              <a:noFill/>
              <a:miter lim="800000"/>
              <a:headEnd/>
              <a:tailEnd/>
            </a:ln>
          </p:spPr>
          <p:txBody>
            <a:bodyPr lIns="90488" tIns="44450" rIns="90488" bIns="44450"/>
            <a:lstStyle/>
            <a:p>
              <a:pPr marL="342900" indent="-342900">
                <a:spcBef>
                  <a:spcPct val="20000"/>
                </a:spcBef>
              </a:pPr>
              <a:r>
                <a:rPr lang="en-US" sz="2000" dirty="0" err="1" smtClean="0"/>
                <a:t>Quado</a:t>
              </a:r>
              <a:r>
                <a:rPr lang="en-US" sz="2000" dirty="0" smtClean="0"/>
                <a:t> o </a:t>
              </a:r>
              <a:r>
                <a:rPr lang="en-US" sz="2000" dirty="0" err="1" smtClean="0"/>
                <a:t>risco</a:t>
              </a:r>
              <a:r>
                <a:rPr lang="en-US" sz="2000" dirty="0" smtClean="0"/>
                <a:t> </a:t>
              </a:r>
              <a:r>
                <a:rPr lang="en-US" sz="2000" dirty="0" err="1" smtClean="0"/>
                <a:t>é</a:t>
              </a:r>
              <a:r>
                <a:rPr lang="en-US" sz="2000" dirty="0" smtClean="0"/>
                <a:t> </a:t>
              </a:r>
              <a:r>
                <a:rPr lang="en-US" sz="2000" dirty="0" err="1" smtClean="0"/>
                <a:t>considerado</a:t>
              </a:r>
              <a:r>
                <a:rPr lang="en-US" sz="2000" dirty="0" smtClean="0"/>
                <a:t> </a:t>
              </a:r>
              <a:r>
                <a:rPr lang="en-US" sz="2000" dirty="0" err="1" smtClean="0"/>
                <a:t>insignificativo</a:t>
              </a:r>
              <a:r>
                <a:rPr lang="en-US" sz="2000" dirty="0" smtClean="0"/>
                <a:t>, </a:t>
              </a:r>
              <a:r>
                <a:rPr lang="en-US" sz="2000" dirty="0" err="1" smtClean="0"/>
                <a:t>há</a:t>
              </a:r>
              <a:r>
                <a:rPr lang="en-US" sz="2000" dirty="0" smtClean="0"/>
                <a:t> </a:t>
              </a:r>
              <a:r>
                <a:rPr lang="en-US" sz="2000" dirty="0" err="1" smtClean="0"/>
                <a:t>poucos</a:t>
              </a:r>
              <a:r>
                <a:rPr lang="en-US" sz="2000" dirty="0" smtClean="0"/>
                <a:t> </a:t>
              </a:r>
              <a:r>
                <a:rPr lang="en-US" sz="2000" dirty="0" err="1" smtClean="0"/>
                <a:t>esforços</a:t>
              </a:r>
              <a:r>
                <a:rPr lang="en-US" sz="2000" dirty="0" smtClean="0"/>
                <a:t> </a:t>
              </a:r>
              <a:r>
                <a:rPr lang="en-US" sz="2000" dirty="0" err="1" smtClean="0"/>
                <a:t>para</a:t>
              </a:r>
              <a:r>
                <a:rPr lang="en-US" sz="2000" dirty="0" smtClean="0"/>
                <a:t> </a:t>
              </a:r>
              <a:r>
                <a:rPr lang="en-US" sz="2000" dirty="0" err="1" smtClean="0"/>
                <a:t>avaliar</a:t>
              </a:r>
              <a:r>
                <a:rPr lang="en-US" sz="2000" dirty="0" smtClean="0"/>
                <a:t>, </a:t>
              </a:r>
              <a:r>
                <a:rPr lang="en-US" sz="2000" dirty="0" err="1" smtClean="0"/>
                <a:t>controlar</a:t>
              </a:r>
              <a:r>
                <a:rPr lang="en-US" sz="2000" dirty="0" smtClean="0"/>
                <a:t> </a:t>
              </a:r>
              <a:r>
                <a:rPr lang="en-US" sz="2000" dirty="0" err="1" smtClean="0"/>
                <a:t>ou</a:t>
              </a:r>
              <a:r>
                <a:rPr lang="en-US" sz="2000" dirty="0" smtClean="0"/>
                <a:t> </a:t>
              </a:r>
              <a:r>
                <a:rPr lang="en-US" sz="2000" dirty="0" err="1" smtClean="0"/>
                <a:t>reduzir</a:t>
              </a:r>
              <a:r>
                <a:rPr lang="en-US" sz="2000" dirty="0" smtClean="0"/>
                <a:t> o </a:t>
              </a:r>
              <a:r>
                <a:rPr lang="en-US" sz="2000" dirty="0" err="1" smtClean="0"/>
                <a:t>risco</a:t>
              </a:r>
              <a:endParaRPr lang="en-US" sz="2000" dirty="0"/>
            </a:p>
          </p:txBody>
        </p:sp>
      </p:grpSp>
      <p:sp>
        <p:nvSpPr>
          <p:cNvPr id="310286" name="Oval 14"/>
          <p:cNvSpPr>
            <a:spLocks noChangeArrowheads="1"/>
          </p:cNvSpPr>
          <p:nvPr/>
        </p:nvSpPr>
        <p:spPr bwMode="auto">
          <a:xfrm rot="16200000">
            <a:off x="2627312" y="3321051"/>
            <a:ext cx="1763713" cy="900112"/>
          </a:xfrm>
          <a:prstGeom prst="ellipse">
            <a:avLst/>
          </a:prstGeom>
          <a:noFill/>
          <a:ln w="12700">
            <a:solidFill>
              <a:schemeClr val="tx1"/>
            </a:solidFill>
            <a:round/>
            <a:headEnd/>
            <a:tailEnd/>
          </a:ln>
          <a:effectLst/>
        </p:spPr>
        <p:txBody>
          <a:bodyPr wrap="none" anchor="ctr"/>
          <a:lstStyle/>
          <a:p>
            <a:pPr algn="ctr"/>
            <a:r>
              <a:rPr lang="en-US"/>
              <a:t>Dams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1+#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10286"/>
                                        </p:tgtEl>
                                        <p:attrNameLst>
                                          <p:attrName>style.visibility</p:attrName>
                                        </p:attrNameLst>
                                      </p:cBhvr>
                                      <p:to>
                                        <p:strVal val="visible"/>
                                      </p:to>
                                    </p:set>
                                    <p:anim calcmode="lin" valueType="num">
                                      <p:cBhvr additive="base">
                                        <p:cTn id="25" dur="1000" fill="hold"/>
                                        <p:tgtEl>
                                          <p:spTgt spid="310286"/>
                                        </p:tgtEl>
                                        <p:attrNameLst>
                                          <p:attrName>ppt_x</p:attrName>
                                        </p:attrNameLst>
                                      </p:cBhvr>
                                      <p:tavLst>
                                        <p:tav tm="0">
                                          <p:val>
                                            <p:strVal val="1+#ppt_w/2"/>
                                          </p:val>
                                        </p:tav>
                                        <p:tav tm="100000">
                                          <p:val>
                                            <p:strVal val="#ppt_x"/>
                                          </p:val>
                                        </p:tav>
                                      </p:tavLst>
                                    </p:anim>
                                    <p:anim calcmode="lin" valueType="num">
                                      <p:cBhvr additive="base">
                                        <p:cTn id="26" dur="1000" fill="hold"/>
                                        <p:tgtEl>
                                          <p:spTgt spid="3102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8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r>
              <a:rPr lang="pt-BR" b="1" noProof="0" dirty="0" smtClean="0"/>
              <a:t>Definição </a:t>
            </a:r>
            <a:r>
              <a:rPr lang="pt-BR" b="1" noProof="0" dirty="0" err="1" smtClean="0"/>
              <a:t>d</a:t>
            </a:r>
            <a:r>
              <a:rPr lang="pt-BR" b="1" dirty="0" smtClean="0"/>
              <a:t>e Risco Tolerável</a:t>
            </a:r>
            <a:endParaRPr lang="pt-BR" b="1" noProof="0" dirty="0"/>
          </a:p>
        </p:txBody>
      </p:sp>
      <p:sp>
        <p:nvSpPr>
          <p:cNvPr id="293891" name="Rectangle 3"/>
          <p:cNvSpPr>
            <a:spLocks noGrp="1" noChangeArrowheads="1"/>
          </p:cNvSpPr>
          <p:nvPr>
            <p:ph type="body" idx="1"/>
          </p:nvPr>
        </p:nvSpPr>
        <p:spPr>
          <a:xfrm>
            <a:off x="457200" y="1752600"/>
            <a:ext cx="8229600" cy="3600450"/>
          </a:xfrm>
        </p:spPr>
        <p:txBody>
          <a:bodyPr/>
          <a:lstStyle/>
          <a:p>
            <a:r>
              <a:rPr lang="pt-BR" sz="2800" noProof="0" dirty="0" smtClean="0"/>
              <a:t>“Risco em grau que a sociedade possa </a:t>
            </a:r>
            <a:r>
              <a:rPr lang="pt-BR" sz="2800" dirty="0" smtClean="0"/>
              <a:t>conviver para </a:t>
            </a:r>
            <a:r>
              <a:rPr lang="pt-BR" sz="2800" b="1" u="sng" dirty="0" smtClean="0">
                <a:solidFill>
                  <a:srgbClr val="0033CC"/>
                </a:solidFill>
              </a:rPr>
              <a:t>certos benefícios no final das contas</a:t>
            </a:r>
            <a:r>
              <a:rPr lang="pt-BR" sz="2800" noProof="0" dirty="0" smtClean="0"/>
              <a:t>.</a:t>
            </a:r>
          </a:p>
          <a:p>
            <a:r>
              <a:rPr lang="pt-BR" sz="2800" b="1" u="sng" dirty="0">
                <a:solidFill>
                  <a:srgbClr val="0033CC"/>
                </a:solidFill>
              </a:rPr>
              <a:t>Não consideramos este grau como insignificativo </a:t>
            </a:r>
            <a:r>
              <a:rPr lang="pt-BR" sz="2800" dirty="0" smtClean="0"/>
              <a:t>ou como algo que deveríamos ignorar</a:t>
            </a:r>
            <a:r>
              <a:rPr lang="pt-BR" sz="2800" noProof="0" dirty="0" smtClean="0"/>
              <a:t>,</a:t>
            </a:r>
          </a:p>
          <a:p>
            <a:r>
              <a:rPr lang="pt-BR" sz="2800" noProof="0" dirty="0" smtClean="0"/>
              <a:t>E, sim, como algo que precisamos </a:t>
            </a:r>
            <a:r>
              <a:rPr lang="pt-BR" sz="2800" b="1" u="sng" dirty="0">
                <a:solidFill>
                  <a:srgbClr val="0033CC"/>
                </a:solidFill>
              </a:rPr>
              <a:t>continuar avaliando</a:t>
            </a:r>
            <a:r>
              <a:rPr lang="pt-BR" sz="2800" u="sng" dirty="0" smtClean="0">
                <a:solidFill>
                  <a:srgbClr val="0000FF"/>
                </a:solidFill>
              </a:rPr>
              <a:t> </a:t>
            </a:r>
            <a:r>
              <a:rPr lang="pt-BR" sz="2800" noProof="0" dirty="0" smtClean="0"/>
              <a:t>e </a:t>
            </a:r>
            <a:r>
              <a:rPr lang="pt-BR" sz="2800" b="1" u="sng" dirty="0" smtClean="0">
                <a:solidFill>
                  <a:srgbClr val="0033CC"/>
                </a:solidFill>
              </a:rPr>
              <a:t>reduzir mais ainda </a:t>
            </a:r>
            <a:r>
              <a:rPr lang="pt-BR" sz="2800" b="1" u="sng" noProof="0" dirty="0" smtClean="0">
                <a:solidFill>
                  <a:srgbClr val="0033CC"/>
                </a:solidFill>
              </a:rPr>
              <a:t>na medida do possível</a:t>
            </a:r>
            <a:r>
              <a:rPr lang="pt-BR" sz="2800" noProof="0" dirty="0" smtClean="0"/>
              <a:t>.”</a:t>
            </a:r>
            <a:endParaRPr lang="pt-BR" sz="2800" noProof="0" dirty="0"/>
          </a:p>
        </p:txBody>
      </p:sp>
      <p:sp>
        <p:nvSpPr>
          <p:cNvPr id="293892" name="Rectangle 4"/>
          <p:cNvSpPr>
            <a:spLocks noChangeArrowheads="1"/>
          </p:cNvSpPr>
          <p:nvPr/>
        </p:nvSpPr>
        <p:spPr bwMode="auto">
          <a:xfrm>
            <a:off x="1219200" y="5638800"/>
            <a:ext cx="5753100" cy="517525"/>
          </a:xfrm>
          <a:prstGeom prst="rect">
            <a:avLst/>
          </a:prstGeom>
          <a:noFill/>
          <a:ln w="12700" algn="ctr">
            <a:noFill/>
            <a:miter lim="800000"/>
            <a:headEnd/>
            <a:tailEnd/>
          </a:ln>
          <a:effectLst/>
        </p:spPr>
        <p:txBody>
          <a:bodyPr>
            <a:spAutoFit/>
          </a:bodyPr>
          <a:lstStyle/>
          <a:p>
            <a:pPr algn="r">
              <a:spcBef>
                <a:spcPct val="20000"/>
              </a:spcBef>
              <a:buClr>
                <a:schemeClr val="accent1"/>
              </a:buClr>
              <a:buSzPct val="50000"/>
              <a:buFont typeface="Wingdings" pitchFamily="2" charset="2"/>
              <a:buNone/>
            </a:pPr>
            <a:r>
              <a:rPr lang="en-US" sz="1400" dirty="0">
                <a:solidFill>
                  <a:srgbClr val="000000"/>
                </a:solidFill>
              </a:rPr>
              <a:t>Risk Assessment in Dam Safety Management: A Reconnaissance of Benefits, Methods and Current Applications (ICOLD 130), 2005</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93891">
                                            <p:txEl>
                                              <p:pRg st="0" end="0"/>
                                            </p:txEl>
                                          </p:spTgt>
                                        </p:tgtEl>
                                        <p:attrNameLst>
                                          <p:attrName>style.visibility</p:attrName>
                                        </p:attrNameLst>
                                      </p:cBhvr>
                                      <p:to>
                                        <p:strVal val="visible"/>
                                      </p:to>
                                    </p:set>
                                    <p:animEffect transition="in" filter="slide(fromBottom)">
                                      <p:cBhvr>
                                        <p:cTn id="7" dur="1000"/>
                                        <p:tgtEl>
                                          <p:spTgt spid="293891">
                                            <p:txEl>
                                              <p:pRg st="0" end="0"/>
                                            </p:txEl>
                                          </p:spTgt>
                                        </p:tgtEl>
                                      </p:cBhvr>
                                    </p:animEffect>
                                  </p:childTnLst>
                                  <p:subTnLst>
                                    <p:animClr clrSpc="rgb" dir="cw">
                                      <p:cBhvr override="childStyle">
                                        <p:cTn dur="1" fill="hold" display="0" masterRel="nextClick" afterEffect="1"/>
                                        <p:tgtEl>
                                          <p:spTgt spid="293891">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93891">
                                            <p:txEl>
                                              <p:pRg st="1" end="1"/>
                                            </p:txEl>
                                          </p:spTgt>
                                        </p:tgtEl>
                                        <p:attrNameLst>
                                          <p:attrName>style.visibility</p:attrName>
                                        </p:attrNameLst>
                                      </p:cBhvr>
                                      <p:to>
                                        <p:strVal val="visible"/>
                                      </p:to>
                                    </p:set>
                                    <p:animEffect transition="in" filter="slide(fromBottom)">
                                      <p:cBhvr>
                                        <p:cTn id="12" dur="1000"/>
                                        <p:tgtEl>
                                          <p:spTgt spid="293891">
                                            <p:txEl>
                                              <p:pRg st="1" end="1"/>
                                            </p:txEl>
                                          </p:spTgt>
                                        </p:tgtEl>
                                      </p:cBhvr>
                                    </p:animEffect>
                                  </p:childTnLst>
                                  <p:subTnLst>
                                    <p:animClr clrSpc="rgb" dir="cw">
                                      <p:cBhvr override="childStyle">
                                        <p:cTn dur="1" fill="hold" display="0" masterRel="nextClick" afterEffect="1"/>
                                        <p:tgtEl>
                                          <p:spTgt spid="293891">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93891">
                                            <p:txEl>
                                              <p:pRg st="2" end="2"/>
                                            </p:txEl>
                                          </p:spTgt>
                                        </p:tgtEl>
                                        <p:attrNameLst>
                                          <p:attrName>style.visibility</p:attrName>
                                        </p:attrNameLst>
                                      </p:cBhvr>
                                      <p:to>
                                        <p:strVal val="visible"/>
                                      </p:to>
                                    </p:set>
                                    <p:animEffect transition="in" filter="slide(fromBottom)">
                                      <p:cBhvr>
                                        <p:cTn id="17" dur="1000"/>
                                        <p:tgtEl>
                                          <p:spTgt spid="293891">
                                            <p:txEl>
                                              <p:pRg st="2" end="2"/>
                                            </p:txEl>
                                          </p:spTgt>
                                        </p:tgtEl>
                                      </p:cBhvr>
                                    </p:animEffect>
                                  </p:childTnLst>
                                  <p:subTnLst>
                                    <p:animClr clrSpc="rgb" dir="cw">
                                      <p:cBhvr override="childStyle">
                                        <p:cTn dur="1" fill="hold" display="0" masterRel="nextClick" afterEffect="1"/>
                                        <p:tgtEl>
                                          <p:spTgt spid="293891">
                                            <p:txEl>
                                              <p:pRg st="2" end="2"/>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3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build="p"/>
      <p:bldP spid="29389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76200" y="381000"/>
            <a:ext cx="9144000" cy="1143000"/>
          </a:xfrm>
        </p:spPr>
        <p:txBody>
          <a:bodyPr/>
          <a:lstStyle/>
          <a:p>
            <a:r>
              <a:rPr lang="pt-BR" sz="3700" b="1" noProof="0" dirty="0" smtClean="0"/>
              <a:t>Princípios e Considerações sobre Riscos </a:t>
            </a:r>
            <a:r>
              <a:rPr lang="pt-BR" sz="3700" b="1" noProof="0" dirty="0" err="1" smtClean="0"/>
              <a:t>Tolerá</a:t>
            </a:r>
            <a:r>
              <a:rPr lang="pt-BR" sz="3700" b="1" dirty="0" err="1" smtClean="0"/>
              <a:t>veis</a:t>
            </a:r>
            <a:endParaRPr lang="pt-BR" sz="3700" b="1" noProof="0" dirty="0"/>
          </a:p>
        </p:txBody>
      </p:sp>
      <p:sp>
        <p:nvSpPr>
          <p:cNvPr id="296963" name="Rectangle 3"/>
          <p:cNvSpPr>
            <a:spLocks noGrp="1" noChangeArrowheads="1"/>
          </p:cNvSpPr>
          <p:nvPr>
            <p:ph type="body" idx="1"/>
          </p:nvPr>
        </p:nvSpPr>
        <p:spPr>
          <a:xfrm>
            <a:off x="457200" y="1881188"/>
            <a:ext cx="8255000" cy="4356100"/>
          </a:xfrm>
        </p:spPr>
        <p:txBody>
          <a:bodyPr/>
          <a:lstStyle/>
          <a:p>
            <a:pPr>
              <a:lnSpc>
                <a:spcPct val="90000"/>
              </a:lnSpc>
            </a:pPr>
            <a:r>
              <a:rPr lang="pt-BR" sz="2400" noProof="0" dirty="0" smtClean="0"/>
              <a:t>Equidade (Princípio)</a:t>
            </a:r>
          </a:p>
          <a:p>
            <a:pPr lvl="1">
              <a:lnSpc>
                <a:spcPct val="90000"/>
              </a:lnSpc>
            </a:pPr>
            <a:r>
              <a:rPr lang="pt-BR" sz="2000" noProof="0" dirty="0" smtClean="0"/>
              <a:t>“</a:t>
            </a:r>
            <a:r>
              <a:rPr lang="pt-BR" sz="2000" dirty="0" smtClean="0"/>
              <a:t>O direito dos indivíduos e da sociedade de serem protegidos, bem como o direito de todos serem tratados de forma justa</a:t>
            </a:r>
            <a:r>
              <a:rPr lang="pt-BR" sz="2000" noProof="0" dirty="0" smtClean="0"/>
              <a:t>”</a:t>
            </a:r>
          </a:p>
          <a:p>
            <a:pPr>
              <a:lnSpc>
                <a:spcPct val="90000"/>
              </a:lnSpc>
            </a:pPr>
            <a:r>
              <a:rPr lang="pt-BR" sz="2400" noProof="0" dirty="0" smtClean="0"/>
              <a:t>Eficiência (</a:t>
            </a:r>
            <a:r>
              <a:rPr lang="pt-BR" sz="2400" dirty="0" smtClean="0"/>
              <a:t>Princípio</a:t>
            </a:r>
            <a:r>
              <a:rPr lang="pt-BR" sz="2400" noProof="0" dirty="0" smtClean="0"/>
              <a:t>)</a:t>
            </a:r>
          </a:p>
          <a:p>
            <a:pPr lvl="1">
              <a:lnSpc>
                <a:spcPct val="90000"/>
              </a:lnSpc>
            </a:pPr>
            <a:r>
              <a:rPr lang="pt-BR" sz="2000" noProof="0" dirty="0" smtClean="0"/>
              <a:t>“A necessidade da sociedade de distribuir e usar recursos disponíveis para maximizar o benefício”</a:t>
            </a:r>
          </a:p>
          <a:p>
            <a:pPr>
              <a:lnSpc>
                <a:spcPct val="90000"/>
              </a:lnSpc>
            </a:pPr>
            <a:r>
              <a:rPr lang="pt-BR" sz="2400" noProof="0" dirty="0" smtClean="0"/>
              <a:t>O mais baixo possível que possa ser implementado de forma razoável (ALARP) (Considerações)</a:t>
            </a:r>
          </a:p>
          <a:p>
            <a:pPr lvl="1">
              <a:lnSpc>
                <a:spcPct val="90000"/>
              </a:lnSpc>
            </a:pPr>
            <a:r>
              <a:rPr lang="pt-BR" sz="2000" noProof="0" dirty="0" smtClean="0"/>
              <a:t>Boas práticas existentes</a:t>
            </a:r>
          </a:p>
          <a:p>
            <a:pPr lvl="1">
              <a:lnSpc>
                <a:spcPct val="90000"/>
              </a:lnSpc>
            </a:pPr>
            <a:r>
              <a:rPr lang="pt-BR" sz="2000" noProof="0" dirty="0" smtClean="0"/>
              <a:t>Efetividade em termos de custos </a:t>
            </a:r>
          </a:p>
          <a:p>
            <a:pPr lvl="1">
              <a:lnSpc>
                <a:spcPct val="90000"/>
              </a:lnSpc>
            </a:pPr>
            <a:r>
              <a:rPr lang="pt-BR" sz="2000" dirty="0" smtClean="0"/>
              <a:t>Desproporcionalidade </a:t>
            </a:r>
          </a:p>
          <a:p>
            <a:pPr lvl="1">
              <a:lnSpc>
                <a:spcPct val="90000"/>
              </a:lnSpc>
            </a:pPr>
            <a:r>
              <a:rPr lang="pt-BR" sz="2000" dirty="0" smtClean="0"/>
              <a:t>Preocupações da Sociedade</a:t>
            </a:r>
            <a:endParaRPr lang="pt-BR" sz="2000" noProof="0" dirty="0"/>
          </a:p>
        </p:txBody>
      </p:sp>
      <p:sp>
        <p:nvSpPr>
          <p:cNvPr id="296964" name="Rectangle 4"/>
          <p:cNvSpPr>
            <a:spLocks noChangeArrowheads="1"/>
          </p:cNvSpPr>
          <p:nvPr/>
        </p:nvSpPr>
        <p:spPr bwMode="auto">
          <a:xfrm>
            <a:off x="685800" y="6340475"/>
            <a:ext cx="5573713" cy="517525"/>
          </a:xfrm>
          <a:prstGeom prst="rect">
            <a:avLst/>
          </a:prstGeom>
          <a:noFill/>
          <a:ln w="12700" algn="ctr">
            <a:noFill/>
            <a:miter lim="800000"/>
            <a:headEnd/>
            <a:tailEnd/>
          </a:ln>
          <a:effectLst/>
        </p:spPr>
        <p:txBody>
          <a:bodyPr>
            <a:spAutoFit/>
          </a:bodyPr>
          <a:lstStyle/>
          <a:p>
            <a:pPr algn="r">
              <a:spcBef>
                <a:spcPct val="20000"/>
              </a:spcBef>
              <a:buClr>
                <a:schemeClr val="accent1"/>
              </a:buClr>
              <a:buSzPct val="50000"/>
              <a:buFont typeface="Wingdings" pitchFamily="2" charset="2"/>
              <a:buNone/>
            </a:pPr>
            <a:r>
              <a:rPr lang="en-US" sz="1400" dirty="0">
                <a:solidFill>
                  <a:srgbClr val="000000"/>
                </a:solidFill>
              </a:rPr>
              <a:t>Risk Assessment in Dam Safety Management: A Reconnaissance of Benefits, Methods and Current Applications (ICOLD 130), 2005</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63">
                                            <p:txEl>
                                              <p:pRg st="0" end="0"/>
                                            </p:txEl>
                                          </p:spTgt>
                                        </p:tgtEl>
                                        <p:attrNameLst>
                                          <p:attrName>style.visibility</p:attrName>
                                        </p:attrNameLst>
                                      </p:cBhvr>
                                      <p:to>
                                        <p:strVal val="visible"/>
                                      </p:to>
                                    </p:set>
                                    <p:animEffect transition="in" filter="fade">
                                      <p:cBhvr>
                                        <p:cTn id="7" dur="1000"/>
                                        <p:tgtEl>
                                          <p:spTgt spid="296963">
                                            <p:txEl>
                                              <p:pRg st="0" end="0"/>
                                            </p:txEl>
                                          </p:spTgt>
                                        </p:tgtEl>
                                      </p:cBhvr>
                                    </p:animEffect>
                                  </p:childTnLst>
                                  <p:subTnLst>
                                    <p:animClr clrSpc="rgb" dir="cw">
                                      <p:cBhvr override="childStyle">
                                        <p:cTn dur="1" fill="hold" display="0" masterRel="nextClick" afterEffect="1"/>
                                        <p:tgtEl>
                                          <p:spTgt spid="296963">
                                            <p:txEl>
                                              <p:pRg st="0" end="0"/>
                                            </p:txEl>
                                          </p:spTgt>
                                        </p:tgtEl>
                                        <p:attrNameLst>
                                          <p:attrName>ppt_c</p:attrName>
                                        </p:attrNameLst>
                                      </p:cBhvr>
                                      <p:to>
                                        <a:srgbClr val="808080"/>
                                      </p:to>
                                    </p:animClr>
                                  </p:subTnLst>
                                </p:cTn>
                              </p:par>
                              <p:par>
                                <p:cTn id="8" presetID="10" presetClass="entr" presetSubtype="0" fill="hold" grpId="0" nodeType="withEffect">
                                  <p:stCondLst>
                                    <p:cond delay="0"/>
                                  </p:stCondLst>
                                  <p:childTnLst>
                                    <p:set>
                                      <p:cBhvr>
                                        <p:cTn id="9" dur="1" fill="hold">
                                          <p:stCondLst>
                                            <p:cond delay="0"/>
                                          </p:stCondLst>
                                        </p:cTn>
                                        <p:tgtEl>
                                          <p:spTgt spid="296963">
                                            <p:txEl>
                                              <p:pRg st="1" end="1"/>
                                            </p:txEl>
                                          </p:spTgt>
                                        </p:tgtEl>
                                        <p:attrNameLst>
                                          <p:attrName>style.visibility</p:attrName>
                                        </p:attrNameLst>
                                      </p:cBhvr>
                                      <p:to>
                                        <p:strVal val="visible"/>
                                      </p:to>
                                    </p:set>
                                    <p:animEffect transition="in" filter="fade">
                                      <p:cBhvr>
                                        <p:cTn id="10" dur="1000"/>
                                        <p:tgtEl>
                                          <p:spTgt spid="296963">
                                            <p:txEl>
                                              <p:pRg st="1" end="1"/>
                                            </p:txEl>
                                          </p:spTgt>
                                        </p:tgtEl>
                                      </p:cBhvr>
                                    </p:animEffect>
                                  </p:childTnLst>
                                  <p:subTnLst>
                                    <p:animClr clrSpc="rgb" dir="cw">
                                      <p:cBhvr override="childStyle">
                                        <p:cTn dur="1" fill="hold" display="0" masterRel="nextClick" afterEffect="1"/>
                                        <p:tgtEl>
                                          <p:spTgt spid="29696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6963">
                                            <p:txEl>
                                              <p:pRg st="2" end="2"/>
                                            </p:txEl>
                                          </p:spTgt>
                                        </p:tgtEl>
                                        <p:attrNameLst>
                                          <p:attrName>style.visibility</p:attrName>
                                        </p:attrNameLst>
                                      </p:cBhvr>
                                      <p:to>
                                        <p:strVal val="visible"/>
                                      </p:to>
                                    </p:set>
                                    <p:animEffect transition="in" filter="fade">
                                      <p:cBhvr>
                                        <p:cTn id="15" dur="1000"/>
                                        <p:tgtEl>
                                          <p:spTgt spid="296963">
                                            <p:txEl>
                                              <p:pRg st="2" end="2"/>
                                            </p:txEl>
                                          </p:spTgt>
                                        </p:tgtEl>
                                      </p:cBhvr>
                                    </p:animEffect>
                                  </p:childTnLst>
                                  <p:subTnLst>
                                    <p:animClr clrSpc="rgb" dir="cw">
                                      <p:cBhvr override="childStyle">
                                        <p:cTn dur="1" fill="hold" display="0" masterRel="nextClick" afterEffect="1"/>
                                        <p:tgtEl>
                                          <p:spTgt spid="29696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296963">
                                            <p:txEl>
                                              <p:pRg st="3" end="3"/>
                                            </p:txEl>
                                          </p:spTgt>
                                        </p:tgtEl>
                                        <p:attrNameLst>
                                          <p:attrName>style.visibility</p:attrName>
                                        </p:attrNameLst>
                                      </p:cBhvr>
                                      <p:to>
                                        <p:strVal val="visible"/>
                                      </p:to>
                                    </p:set>
                                    <p:animEffect transition="in" filter="fade">
                                      <p:cBhvr>
                                        <p:cTn id="18" dur="1000"/>
                                        <p:tgtEl>
                                          <p:spTgt spid="296963">
                                            <p:txEl>
                                              <p:pRg st="3" end="3"/>
                                            </p:txEl>
                                          </p:spTgt>
                                        </p:tgtEl>
                                      </p:cBhvr>
                                    </p:animEffect>
                                  </p:childTnLst>
                                  <p:subTnLst>
                                    <p:animClr clrSpc="rgb" dir="cw">
                                      <p:cBhvr override="childStyle">
                                        <p:cTn dur="1" fill="hold" display="0" masterRel="nextClick" afterEffect="1"/>
                                        <p:tgtEl>
                                          <p:spTgt spid="296963">
                                            <p:txEl>
                                              <p:pRg st="3" end="3"/>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96963">
                                            <p:txEl>
                                              <p:pRg st="4" end="4"/>
                                            </p:txEl>
                                          </p:spTgt>
                                        </p:tgtEl>
                                        <p:attrNameLst>
                                          <p:attrName>style.visibility</p:attrName>
                                        </p:attrNameLst>
                                      </p:cBhvr>
                                      <p:to>
                                        <p:strVal val="visible"/>
                                      </p:to>
                                    </p:set>
                                    <p:animEffect transition="in" filter="fade">
                                      <p:cBhvr>
                                        <p:cTn id="23" dur="1000"/>
                                        <p:tgtEl>
                                          <p:spTgt spid="296963">
                                            <p:txEl>
                                              <p:pRg st="4" end="4"/>
                                            </p:txEl>
                                          </p:spTgt>
                                        </p:tgtEl>
                                      </p:cBhvr>
                                    </p:animEffect>
                                  </p:childTnLst>
                                  <p:subTnLst>
                                    <p:animClr clrSpc="rgb" dir="cw">
                                      <p:cBhvr override="childStyle">
                                        <p:cTn dur="1" fill="hold" display="0" masterRel="nextClick" afterEffect="1"/>
                                        <p:tgtEl>
                                          <p:spTgt spid="296963">
                                            <p:txEl>
                                              <p:pRg st="4" end="4"/>
                                            </p:txEl>
                                          </p:spTgt>
                                        </p:tgtEl>
                                        <p:attrNameLst>
                                          <p:attrName>ppt_c</p:attrName>
                                        </p:attrNameLst>
                                      </p:cBhvr>
                                      <p:to>
                                        <a:srgbClr val="808080"/>
                                      </p:to>
                                    </p:animClr>
                                  </p:subTnLst>
                                </p:cTn>
                              </p:par>
                              <p:par>
                                <p:cTn id="24" presetID="10" presetClass="entr" presetSubtype="0" fill="hold" grpId="0" nodeType="withEffect">
                                  <p:stCondLst>
                                    <p:cond delay="0"/>
                                  </p:stCondLst>
                                  <p:childTnLst>
                                    <p:set>
                                      <p:cBhvr>
                                        <p:cTn id="25" dur="1" fill="hold">
                                          <p:stCondLst>
                                            <p:cond delay="0"/>
                                          </p:stCondLst>
                                        </p:cTn>
                                        <p:tgtEl>
                                          <p:spTgt spid="296963">
                                            <p:txEl>
                                              <p:pRg st="5" end="5"/>
                                            </p:txEl>
                                          </p:spTgt>
                                        </p:tgtEl>
                                        <p:attrNameLst>
                                          <p:attrName>style.visibility</p:attrName>
                                        </p:attrNameLst>
                                      </p:cBhvr>
                                      <p:to>
                                        <p:strVal val="visible"/>
                                      </p:to>
                                    </p:set>
                                    <p:animEffect transition="in" filter="fade">
                                      <p:cBhvr>
                                        <p:cTn id="26" dur="1000"/>
                                        <p:tgtEl>
                                          <p:spTgt spid="296963">
                                            <p:txEl>
                                              <p:pRg st="5" end="5"/>
                                            </p:txEl>
                                          </p:spTgt>
                                        </p:tgtEl>
                                      </p:cBhvr>
                                    </p:animEffect>
                                  </p:childTnLst>
                                  <p:subTnLst>
                                    <p:animClr clrSpc="rgb" dir="cw">
                                      <p:cBhvr override="childStyle">
                                        <p:cTn dur="1" fill="hold" display="0" masterRel="nextClick" afterEffect="1"/>
                                        <p:tgtEl>
                                          <p:spTgt spid="296963">
                                            <p:txEl>
                                              <p:pRg st="5" end="5"/>
                                            </p:txEl>
                                          </p:spTgt>
                                        </p:tgtEl>
                                        <p:attrNameLst>
                                          <p:attrName>ppt_c</p:attrName>
                                        </p:attrNameLst>
                                      </p:cBhvr>
                                      <p:to>
                                        <a:srgbClr val="808080"/>
                                      </p:to>
                                    </p:animClr>
                                  </p:subTnLst>
                                </p:cTn>
                              </p:par>
                              <p:par>
                                <p:cTn id="27" presetID="10" presetClass="entr" presetSubtype="0" fill="hold" grpId="0" nodeType="withEffect">
                                  <p:stCondLst>
                                    <p:cond delay="0"/>
                                  </p:stCondLst>
                                  <p:childTnLst>
                                    <p:set>
                                      <p:cBhvr>
                                        <p:cTn id="28" dur="1" fill="hold">
                                          <p:stCondLst>
                                            <p:cond delay="0"/>
                                          </p:stCondLst>
                                        </p:cTn>
                                        <p:tgtEl>
                                          <p:spTgt spid="296963">
                                            <p:txEl>
                                              <p:pRg st="6" end="6"/>
                                            </p:txEl>
                                          </p:spTgt>
                                        </p:tgtEl>
                                        <p:attrNameLst>
                                          <p:attrName>style.visibility</p:attrName>
                                        </p:attrNameLst>
                                      </p:cBhvr>
                                      <p:to>
                                        <p:strVal val="visible"/>
                                      </p:to>
                                    </p:set>
                                    <p:animEffect transition="in" filter="fade">
                                      <p:cBhvr>
                                        <p:cTn id="29" dur="1000"/>
                                        <p:tgtEl>
                                          <p:spTgt spid="296963">
                                            <p:txEl>
                                              <p:pRg st="6" end="6"/>
                                            </p:txEl>
                                          </p:spTgt>
                                        </p:tgtEl>
                                      </p:cBhvr>
                                    </p:animEffect>
                                  </p:childTnLst>
                                  <p:subTnLst>
                                    <p:animClr clrSpc="rgb" dir="cw">
                                      <p:cBhvr override="childStyle">
                                        <p:cTn dur="1" fill="hold" display="0" masterRel="nextClick" afterEffect="1"/>
                                        <p:tgtEl>
                                          <p:spTgt spid="296963">
                                            <p:txEl>
                                              <p:pRg st="6" end="6"/>
                                            </p:txEl>
                                          </p:spTgt>
                                        </p:tgtEl>
                                        <p:attrNameLst>
                                          <p:attrName>ppt_c</p:attrName>
                                        </p:attrNameLst>
                                      </p:cBhvr>
                                      <p:to>
                                        <a:srgbClr val="808080"/>
                                      </p:to>
                                    </p:animClr>
                                  </p:subTnLst>
                                </p:cTn>
                              </p:par>
                              <p:par>
                                <p:cTn id="30" presetID="10" presetClass="entr" presetSubtype="0" fill="hold" grpId="0" nodeType="withEffect">
                                  <p:stCondLst>
                                    <p:cond delay="0"/>
                                  </p:stCondLst>
                                  <p:childTnLst>
                                    <p:set>
                                      <p:cBhvr>
                                        <p:cTn id="31" dur="1" fill="hold">
                                          <p:stCondLst>
                                            <p:cond delay="0"/>
                                          </p:stCondLst>
                                        </p:cTn>
                                        <p:tgtEl>
                                          <p:spTgt spid="296963">
                                            <p:txEl>
                                              <p:pRg st="7" end="7"/>
                                            </p:txEl>
                                          </p:spTgt>
                                        </p:tgtEl>
                                        <p:attrNameLst>
                                          <p:attrName>style.visibility</p:attrName>
                                        </p:attrNameLst>
                                      </p:cBhvr>
                                      <p:to>
                                        <p:strVal val="visible"/>
                                      </p:to>
                                    </p:set>
                                    <p:animEffect transition="in" filter="fade">
                                      <p:cBhvr>
                                        <p:cTn id="32" dur="1000"/>
                                        <p:tgtEl>
                                          <p:spTgt spid="296963">
                                            <p:txEl>
                                              <p:pRg st="7" end="7"/>
                                            </p:txEl>
                                          </p:spTgt>
                                        </p:tgtEl>
                                      </p:cBhvr>
                                    </p:animEffect>
                                  </p:childTnLst>
                                  <p:subTnLst>
                                    <p:animClr clrSpc="rgb" dir="cw">
                                      <p:cBhvr override="childStyle">
                                        <p:cTn dur="1" fill="hold" display="0" masterRel="nextClick" afterEffect="1"/>
                                        <p:tgtEl>
                                          <p:spTgt spid="296963">
                                            <p:txEl>
                                              <p:pRg st="7" end="7"/>
                                            </p:txEl>
                                          </p:spTgt>
                                        </p:tgtEl>
                                        <p:attrNameLst>
                                          <p:attrName>ppt_c</p:attrName>
                                        </p:attrNameLst>
                                      </p:cBhvr>
                                      <p:to>
                                        <a:srgbClr val="808080"/>
                                      </p:to>
                                    </p:animClr>
                                  </p:subTnLst>
                                </p:cTn>
                              </p:par>
                              <p:par>
                                <p:cTn id="33" presetID="10" presetClass="entr" presetSubtype="0" fill="hold" grpId="0" nodeType="withEffect">
                                  <p:stCondLst>
                                    <p:cond delay="0"/>
                                  </p:stCondLst>
                                  <p:childTnLst>
                                    <p:set>
                                      <p:cBhvr>
                                        <p:cTn id="34" dur="1" fill="hold">
                                          <p:stCondLst>
                                            <p:cond delay="0"/>
                                          </p:stCondLst>
                                        </p:cTn>
                                        <p:tgtEl>
                                          <p:spTgt spid="296963">
                                            <p:txEl>
                                              <p:pRg st="8" end="8"/>
                                            </p:txEl>
                                          </p:spTgt>
                                        </p:tgtEl>
                                        <p:attrNameLst>
                                          <p:attrName>style.visibility</p:attrName>
                                        </p:attrNameLst>
                                      </p:cBhvr>
                                      <p:to>
                                        <p:strVal val="visible"/>
                                      </p:to>
                                    </p:set>
                                    <p:animEffect transition="in" filter="fade">
                                      <p:cBhvr>
                                        <p:cTn id="35" dur="1000"/>
                                        <p:tgtEl>
                                          <p:spTgt spid="296963">
                                            <p:txEl>
                                              <p:pRg st="8" end="8"/>
                                            </p:txEl>
                                          </p:spTgt>
                                        </p:tgtEl>
                                      </p:cBhvr>
                                    </p:animEffect>
                                  </p:childTnLst>
                                  <p:subTnLst>
                                    <p:animClr clrSpc="rgb" dir="cw">
                                      <p:cBhvr override="childStyle">
                                        <p:cTn dur="1" fill="hold" display="0" masterRel="nextClick" afterEffect="1"/>
                                        <p:tgtEl>
                                          <p:spTgt spid="296963">
                                            <p:txEl>
                                              <p:pRg st="8" end="8"/>
                                            </p:txEl>
                                          </p:spTgt>
                                        </p:tgtEl>
                                        <p:attrNameLst>
                                          <p:attrName>ppt_c</p:attrName>
                                        </p:attrNameLst>
                                      </p:cBhvr>
                                      <p:to>
                                        <a:srgbClr val="808080"/>
                                      </p:to>
                                    </p:animClr>
                                  </p:sub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96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build="p"/>
      <p:bldP spid="29696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986" name="Picture 2"/>
          <p:cNvPicPr>
            <a:picLocks noChangeAspect="1" noChangeArrowheads="1"/>
          </p:cNvPicPr>
          <p:nvPr/>
        </p:nvPicPr>
        <p:blipFill>
          <a:blip r:embed="rId3" cstate="print"/>
          <a:srcRect/>
          <a:stretch>
            <a:fillRect/>
          </a:stretch>
        </p:blipFill>
        <p:spPr bwMode="auto">
          <a:xfrm>
            <a:off x="0" y="22671"/>
            <a:ext cx="9144000" cy="6835329"/>
          </a:xfrm>
          <a:prstGeom prst="rect">
            <a:avLst/>
          </a:prstGeom>
          <a:noFill/>
          <a:ln w="9525">
            <a:noFill/>
            <a:miter lim="800000"/>
            <a:headEnd/>
            <a:tailEnd/>
          </a:ln>
          <a:effectLst/>
        </p:spPr>
      </p:pic>
      <p:sp>
        <p:nvSpPr>
          <p:cNvPr id="297987" name="Rectangle 3"/>
          <p:cNvSpPr>
            <a:spLocks noChangeArrowheads="1"/>
          </p:cNvSpPr>
          <p:nvPr/>
        </p:nvSpPr>
        <p:spPr bwMode="auto">
          <a:xfrm>
            <a:off x="0" y="1028700"/>
            <a:ext cx="9144000" cy="0"/>
          </a:xfrm>
          <a:prstGeom prst="rect">
            <a:avLst/>
          </a:prstGeom>
          <a:noFill/>
          <a:ln w="9525">
            <a:noFill/>
            <a:miter lim="800000"/>
            <a:headEnd/>
            <a:tailEnd/>
          </a:ln>
          <a:effectLst/>
        </p:spPr>
        <p:txBody>
          <a:bodyPr wrap="none" anchor="ctr">
            <a:spAutoFit/>
          </a:bodyPr>
          <a:lstStyle/>
          <a:p>
            <a:endParaRPr lang="en-US"/>
          </a:p>
        </p:txBody>
      </p:sp>
      <p:sp>
        <p:nvSpPr>
          <p:cNvPr id="297988" name="Rectangle 4"/>
          <p:cNvSpPr>
            <a:spLocks noChangeArrowheads="1"/>
          </p:cNvSpPr>
          <p:nvPr/>
        </p:nvSpPr>
        <p:spPr bwMode="auto">
          <a:xfrm>
            <a:off x="0" y="1181100"/>
            <a:ext cx="9144000" cy="0"/>
          </a:xfrm>
          <a:prstGeom prst="rect">
            <a:avLst/>
          </a:prstGeom>
          <a:noFill/>
          <a:ln w="9525">
            <a:noFill/>
            <a:miter lim="800000"/>
            <a:headEnd/>
            <a:tailEnd/>
          </a:ln>
          <a:effectLst/>
        </p:spPr>
        <p:txBody>
          <a:bodyPr wrap="none" anchor="ctr">
            <a:spAutoFit/>
          </a:bodyPr>
          <a:lstStyle/>
          <a:p>
            <a:endParaRPr lang="en-US"/>
          </a:p>
        </p:txBody>
      </p:sp>
      <p:sp>
        <p:nvSpPr>
          <p:cNvPr id="297989" name="Text Box 5"/>
          <p:cNvSpPr txBox="1">
            <a:spLocks noChangeArrowheads="1"/>
          </p:cNvSpPr>
          <p:nvPr/>
        </p:nvSpPr>
        <p:spPr bwMode="auto">
          <a:xfrm>
            <a:off x="0" y="381000"/>
            <a:ext cx="9144000" cy="762000"/>
          </a:xfrm>
          <a:prstGeom prst="rect">
            <a:avLst/>
          </a:prstGeom>
          <a:noFill/>
          <a:ln w="9525">
            <a:noFill/>
            <a:miter lim="800000"/>
            <a:headEnd/>
            <a:tailEnd/>
          </a:ln>
          <a:effectLst/>
        </p:spPr>
        <p:txBody>
          <a:bodyPr>
            <a:spAutoFit/>
          </a:bodyPr>
          <a:lstStyle/>
          <a:p>
            <a:pPr algn="ctr">
              <a:spcBef>
                <a:spcPct val="50000"/>
              </a:spcBef>
            </a:pPr>
            <a:r>
              <a:rPr lang="en-GB" sz="4400" b="1" dirty="0" err="1" smtClean="0">
                <a:solidFill>
                  <a:schemeClr val="tx2"/>
                </a:solidFill>
              </a:rPr>
              <a:t>Equidade</a:t>
            </a:r>
            <a:endParaRPr lang="en-US" sz="4400" b="1" dirty="0">
              <a:solidFill>
                <a:schemeClr val="tx2"/>
              </a:solidFill>
            </a:endParaRPr>
          </a:p>
        </p:txBody>
      </p:sp>
      <p:sp>
        <p:nvSpPr>
          <p:cNvPr id="297990" name="Rectangle 6"/>
          <p:cNvSpPr>
            <a:spLocks noChangeArrowheads="1"/>
          </p:cNvSpPr>
          <p:nvPr/>
        </p:nvSpPr>
        <p:spPr bwMode="auto">
          <a:xfrm>
            <a:off x="0" y="1181100"/>
            <a:ext cx="9144000" cy="0"/>
          </a:xfrm>
          <a:prstGeom prst="rect">
            <a:avLst/>
          </a:prstGeom>
          <a:noFill/>
          <a:ln w="9525">
            <a:noFill/>
            <a:miter lim="800000"/>
            <a:headEnd/>
            <a:tailEnd/>
          </a:ln>
          <a:effectLst/>
        </p:spPr>
        <p:txBody>
          <a:bodyPr wrap="none" anchor="ctr">
            <a:spAutoFit/>
          </a:bodyPr>
          <a:lstStyle/>
          <a:p>
            <a:endParaRPr lang="en-US"/>
          </a:p>
        </p:txBody>
      </p:sp>
      <p:sp>
        <p:nvSpPr>
          <p:cNvPr id="297991" name="Oval 7"/>
          <p:cNvSpPr>
            <a:spLocks noChangeArrowheads="1"/>
          </p:cNvSpPr>
          <p:nvPr/>
        </p:nvSpPr>
        <p:spPr bwMode="auto">
          <a:xfrm>
            <a:off x="6096000" y="2438400"/>
            <a:ext cx="1763713" cy="396875"/>
          </a:xfrm>
          <a:prstGeom prst="ellipse">
            <a:avLst/>
          </a:prstGeom>
          <a:solidFill>
            <a:srgbClr val="0000FF">
              <a:alpha val="25000"/>
            </a:srgbClr>
          </a:solidFill>
          <a:ln w="9525">
            <a:solidFill>
              <a:schemeClr val="tx1"/>
            </a:solidFill>
            <a:round/>
            <a:headEnd/>
            <a:tailEnd/>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97991"/>
                                        </p:tgtEl>
                                        <p:attrNameLst>
                                          <p:attrName>style.visibility</p:attrName>
                                        </p:attrNameLst>
                                      </p:cBhvr>
                                      <p:to>
                                        <p:strVal val="visible"/>
                                      </p:to>
                                    </p:set>
                                    <p:anim calcmode="lin" valueType="num">
                                      <p:cBhvr additive="base">
                                        <p:cTn id="7" dur="500" fill="hold"/>
                                        <p:tgtEl>
                                          <p:spTgt spid="297991"/>
                                        </p:tgtEl>
                                        <p:attrNameLst>
                                          <p:attrName>ppt_x</p:attrName>
                                        </p:attrNameLst>
                                      </p:cBhvr>
                                      <p:tavLst>
                                        <p:tav tm="0">
                                          <p:val>
                                            <p:strVal val="1+#ppt_w/2"/>
                                          </p:val>
                                        </p:tav>
                                        <p:tav tm="100000">
                                          <p:val>
                                            <p:strVal val="#ppt_x"/>
                                          </p:val>
                                        </p:tav>
                                      </p:tavLst>
                                    </p:anim>
                                    <p:anim calcmode="lin" valueType="num">
                                      <p:cBhvr additive="base">
                                        <p:cTn id="8" dur="500" fill="hold"/>
                                        <p:tgtEl>
                                          <p:spTgt spid="29799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9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034" name="Picture 2"/>
          <p:cNvPicPr>
            <a:picLocks noChangeAspect="1" noChangeArrowheads="1"/>
          </p:cNvPicPr>
          <p:nvPr/>
        </p:nvPicPr>
        <p:blipFill>
          <a:blip r:embed="rId3" cstate="print"/>
          <a:srcRect/>
          <a:stretch>
            <a:fillRect/>
          </a:stretch>
        </p:blipFill>
        <p:spPr bwMode="auto">
          <a:xfrm>
            <a:off x="0" y="1"/>
            <a:ext cx="9174328" cy="6858000"/>
          </a:xfrm>
          <a:prstGeom prst="rect">
            <a:avLst/>
          </a:prstGeom>
          <a:noFill/>
          <a:ln w="9525">
            <a:noFill/>
            <a:miter lim="800000"/>
            <a:headEnd/>
            <a:tailEnd/>
          </a:ln>
          <a:effectLst/>
        </p:spPr>
      </p:pic>
      <p:sp>
        <p:nvSpPr>
          <p:cNvPr id="300035" name="Rectangle 3"/>
          <p:cNvSpPr>
            <a:spLocks noChangeArrowheads="1"/>
          </p:cNvSpPr>
          <p:nvPr/>
        </p:nvSpPr>
        <p:spPr bwMode="auto">
          <a:xfrm>
            <a:off x="0" y="1028700"/>
            <a:ext cx="9144000" cy="0"/>
          </a:xfrm>
          <a:prstGeom prst="rect">
            <a:avLst/>
          </a:prstGeom>
          <a:noFill/>
          <a:ln w="9525">
            <a:noFill/>
            <a:miter lim="800000"/>
            <a:headEnd/>
            <a:tailEnd/>
          </a:ln>
          <a:effectLst/>
        </p:spPr>
        <p:txBody>
          <a:bodyPr wrap="none" anchor="ctr">
            <a:spAutoFit/>
          </a:bodyPr>
          <a:lstStyle/>
          <a:p>
            <a:endParaRPr lang="en-US"/>
          </a:p>
        </p:txBody>
      </p:sp>
      <p:sp>
        <p:nvSpPr>
          <p:cNvPr id="300036" name="Rectangle 4"/>
          <p:cNvSpPr>
            <a:spLocks noChangeArrowheads="1"/>
          </p:cNvSpPr>
          <p:nvPr/>
        </p:nvSpPr>
        <p:spPr bwMode="auto">
          <a:xfrm>
            <a:off x="0" y="1181100"/>
            <a:ext cx="9144000" cy="0"/>
          </a:xfrm>
          <a:prstGeom prst="rect">
            <a:avLst/>
          </a:prstGeom>
          <a:noFill/>
          <a:ln w="9525">
            <a:noFill/>
            <a:miter lim="800000"/>
            <a:headEnd/>
            <a:tailEnd/>
          </a:ln>
          <a:effectLst/>
        </p:spPr>
        <p:txBody>
          <a:bodyPr wrap="none" anchor="ctr">
            <a:spAutoFit/>
          </a:bodyPr>
          <a:lstStyle/>
          <a:p>
            <a:endParaRPr lang="en-US"/>
          </a:p>
        </p:txBody>
      </p:sp>
      <p:sp>
        <p:nvSpPr>
          <p:cNvPr id="300037" name="Text Box 5"/>
          <p:cNvSpPr txBox="1">
            <a:spLocks noChangeArrowheads="1"/>
          </p:cNvSpPr>
          <p:nvPr/>
        </p:nvSpPr>
        <p:spPr bwMode="auto">
          <a:xfrm>
            <a:off x="0" y="304800"/>
            <a:ext cx="9144000" cy="762000"/>
          </a:xfrm>
          <a:prstGeom prst="rect">
            <a:avLst/>
          </a:prstGeom>
          <a:noFill/>
          <a:ln w="9525">
            <a:noFill/>
            <a:miter lim="800000"/>
            <a:headEnd/>
            <a:tailEnd/>
          </a:ln>
          <a:effectLst/>
        </p:spPr>
        <p:txBody>
          <a:bodyPr>
            <a:spAutoFit/>
          </a:bodyPr>
          <a:lstStyle/>
          <a:p>
            <a:pPr algn="ctr">
              <a:spcBef>
                <a:spcPct val="50000"/>
              </a:spcBef>
            </a:pPr>
            <a:r>
              <a:rPr lang="en-GB" sz="4400" b="1" dirty="0" err="1" smtClean="0">
                <a:solidFill>
                  <a:schemeClr val="tx2"/>
                </a:solidFill>
              </a:rPr>
              <a:t>Eficiência</a:t>
            </a:r>
            <a:endParaRPr lang="en-US" sz="4400" b="1" dirty="0">
              <a:solidFill>
                <a:schemeClr val="tx2"/>
              </a:solidFill>
            </a:endParaRPr>
          </a:p>
        </p:txBody>
      </p:sp>
      <p:sp>
        <p:nvSpPr>
          <p:cNvPr id="300038" name="Rectangle 6"/>
          <p:cNvSpPr>
            <a:spLocks noChangeArrowheads="1"/>
          </p:cNvSpPr>
          <p:nvPr/>
        </p:nvSpPr>
        <p:spPr bwMode="auto">
          <a:xfrm>
            <a:off x="0" y="1181100"/>
            <a:ext cx="9144000" cy="0"/>
          </a:xfrm>
          <a:prstGeom prst="rect">
            <a:avLst/>
          </a:prstGeom>
          <a:noFill/>
          <a:ln w="9525">
            <a:noFill/>
            <a:miter lim="800000"/>
            <a:headEnd/>
            <a:tailEnd/>
          </a:ln>
          <a:effectLst/>
        </p:spPr>
        <p:txBody>
          <a:bodyPr wrap="none" anchor="ctr">
            <a:spAutoFit/>
          </a:bodyPr>
          <a:lstStyle/>
          <a:p>
            <a:endParaRPr lang="en-US"/>
          </a:p>
        </p:txBody>
      </p:sp>
      <p:sp>
        <p:nvSpPr>
          <p:cNvPr id="300039" name="Oval 7"/>
          <p:cNvSpPr>
            <a:spLocks noChangeArrowheads="1"/>
          </p:cNvSpPr>
          <p:nvPr/>
        </p:nvSpPr>
        <p:spPr bwMode="auto">
          <a:xfrm rot="5400000">
            <a:off x="5924550" y="3067050"/>
            <a:ext cx="1044575" cy="396875"/>
          </a:xfrm>
          <a:prstGeom prst="ellipse">
            <a:avLst/>
          </a:prstGeom>
          <a:solidFill>
            <a:srgbClr val="0000FF">
              <a:alpha val="25000"/>
            </a:srgbClr>
          </a:solidFill>
          <a:ln w="9525">
            <a:solidFill>
              <a:schemeClr val="tx1"/>
            </a:solidFill>
            <a:round/>
            <a:headEnd/>
            <a:tailEnd/>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00039"/>
                                        </p:tgtEl>
                                        <p:attrNameLst>
                                          <p:attrName>style.visibility</p:attrName>
                                        </p:attrNameLst>
                                      </p:cBhvr>
                                      <p:to>
                                        <p:strVal val="visible"/>
                                      </p:to>
                                    </p:set>
                                    <p:anim calcmode="lin" valueType="num">
                                      <p:cBhvr additive="base">
                                        <p:cTn id="7" dur="500" fill="hold"/>
                                        <p:tgtEl>
                                          <p:spTgt spid="300039"/>
                                        </p:tgtEl>
                                        <p:attrNameLst>
                                          <p:attrName>ppt_x</p:attrName>
                                        </p:attrNameLst>
                                      </p:cBhvr>
                                      <p:tavLst>
                                        <p:tav tm="0">
                                          <p:val>
                                            <p:strVal val="1+#ppt_w/2"/>
                                          </p:val>
                                        </p:tav>
                                        <p:tav tm="100000">
                                          <p:val>
                                            <p:strVal val="#ppt_x"/>
                                          </p:val>
                                        </p:tav>
                                      </p:tavLst>
                                    </p:anim>
                                    <p:anim calcmode="lin" valueType="num">
                                      <p:cBhvr additive="base">
                                        <p:cTn id="8" dur="500" fill="hold"/>
                                        <p:tgtEl>
                                          <p:spTgt spid="3000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19" name="Picture 15"/>
          <p:cNvPicPr>
            <a:picLocks noChangeAspect="1" noChangeArrowheads="1"/>
          </p:cNvPicPr>
          <p:nvPr/>
        </p:nvPicPr>
        <p:blipFill>
          <a:blip r:embed="rId3" cstate="print"/>
          <a:srcRect/>
          <a:stretch>
            <a:fillRect/>
          </a:stretch>
        </p:blipFill>
        <p:spPr bwMode="auto">
          <a:xfrm>
            <a:off x="971550" y="1844675"/>
            <a:ext cx="4679950" cy="4567238"/>
          </a:xfrm>
          <a:prstGeom prst="rect">
            <a:avLst/>
          </a:prstGeom>
          <a:noFill/>
          <a:ln w="9525">
            <a:noFill/>
            <a:miter lim="800000"/>
            <a:headEnd/>
            <a:tailEnd/>
          </a:ln>
          <a:effectLst/>
        </p:spPr>
      </p:pic>
      <p:sp>
        <p:nvSpPr>
          <p:cNvPr id="303106" name="Rectangle 2"/>
          <p:cNvSpPr>
            <a:spLocks noGrp="1" noChangeArrowheads="1"/>
          </p:cNvSpPr>
          <p:nvPr>
            <p:ph type="title"/>
          </p:nvPr>
        </p:nvSpPr>
        <p:spPr/>
        <p:txBody>
          <a:bodyPr/>
          <a:lstStyle/>
          <a:p>
            <a:r>
              <a:rPr lang="pt-BR" b="1" noProof="0" dirty="0" smtClean="0"/>
              <a:t>Diretrizes de </a:t>
            </a:r>
            <a:r>
              <a:rPr lang="pt-BR" b="1" dirty="0" smtClean="0"/>
              <a:t>Risco Tolerável</a:t>
            </a:r>
            <a:endParaRPr lang="pt-BR" b="1" noProof="0" dirty="0"/>
          </a:p>
        </p:txBody>
      </p:sp>
      <p:grpSp>
        <p:nvGrpSpPr>
          <p:cNvPr id="2" name="Group 16"/>
          <p:cNvGrpSpPr>
            <a:grpSpLocks/>
          </p:cNvGrpSpPr>
          <p:nvPr/>
        </p:nvGrpSpPr>
        <p:grpSpPr bwMode="auto">
          <a:xfrm>
            <a:off x="1187450" y="1447799"/>
            <a:ext cx="7635875" cy="2378077"/>
            <a:chOff x="771" y="889"/>
            <a:chExt cx="4810" cy="1498"/>
          </a:xfrm>
        </p:grpSpPr>
        <p:sp>
          <p:nvSpPr>
            <p:cNvPr id="303109" name="Line 5"/>
            <p:cNvSpPr>
              <a:spLocks noChangeShapeType="1"/>
            </p:cNvSpPr>
            <p:nvPr/>
          </p:nvSpPr>
          <p:spPr bwMode="auto">
            <a:xfrm flipH="1">
              <a:off x="3379" y="1820"/>
              <a:ext cx="431" cy="430"/>
            </a:xfrm>
            <a:prstGeom prst="line">
              <a:avLst/>
            </a:prstGeom>
            <a:noFill/>
            <a:ln w="25400">
              <a:solidFill>
                <a:schemeClr val="tx1"/>
              </a:solidFill>
              <a:round/>
              <a:headEnd/>
              <a:tailEnd type="triangle" w="lg" len="lg"/>
            </a:ln>
            <a:effectLst/>
          </p:spPr>
          <p:txBody>
            <a:bodyPr/>
            <a:lstStyle/>
            <a:p>
              <a:endParaRPr lang="en-US"/>
            </a:p>
          </p:txBody>
        </p:sp>
        <p:sp>
          <p:nvSpPr>
            <p:cNvPr id="303110" name="Text Box 6"/>
            <p:cNvSpPr txBox="1">
              <a:spLocks noChangeArrowheads="1"/>
            </p:cNvSpPr>
            <p:nvPr/>
          </p:nvSpPr>
          <p:spPr bwMode="auto">
            <a:xfrm>
              <a:off x="3767" y="889"/>
              <a:ext cx="1814" cy="1192"/>
            </a:xfrm>
            <a:prstGeom prst="rect">
              <a:avLst/>
            </a:prstGeom>
            <a:noFill/>
            <a:ln w="9525">
              <a:noFill/>
              <a:miter lim="800000"/>
              <a:headEnd/>
              <a:tailEnd/>
            </a:ln>
            <a:effectLst/>
          </p:spPr>
          <p:txBody>
            <a:bodyPr>
              <a:spAutoFit/>
            </a:bodyPr>
            <a:lstStyle/>
            <a:p>
              <a:pPr algn="ctr">
                <a:spcBef>
                  <a:spcPct val="50000"/>
                </a:spcBef>
              </a:pPr>
              <a:r>
                <a:rPr lang="en-US" b="1" dirty="0" err="1" smtClean="0"/>
                <a:t>Desempenho</a:t>
              </a:r>
              <a:r>
                <a:rPr lang="en-US" b="1" dirty="0" smtClean="0"/>
                <a:t> (</a:t>
              </a:r>
              <a:r>
                <a:rPr lang="en-US" b="1" dirty="0" err="1" smtClean="0"/>
                <a:t>Probabilidade</a:t>
              </a:r>
              <a:r>
                <a:rPr lang="en-US" b="1" dirty="0" smtClean="0"/>
                <a:t> </a:t>
              </a:r>
              <a:r>
                <a:rPr lang="en-US" b="1" dirty="0" err="1" smtClean="0"/>
                <a:t>Anual</a:t>
              </a:r>
              <a:r>
                <a:rPr lang="en-US" b="1" dirty="0" smtClean="0"/>
                <a:t> de </a:t>
              </a:r>
              <a:r>
                <a:rPr lang="en-US" b="1" dirty="0" err="1" smtClean="0"/>
                <a:t>Falhas</a:t>
              </a:r>
              <a:r>
                <a:rPr lang="en-US" b="1" dirty="0" smtClean="0"/>
                <a:t>)</a:t>
              </a:r>
              <a:endParaRPr lang="en-US" b="1" dirty="0"/>
            </a:p>
            <a:p>
              <a:pPr algn="ctr">
                <a:spcBef>
                  <a:spcPct val="50000"/>
                </a:spcBef>
              </a:pPr>
              <a:r>
                <a:rPr lang="en-US" b="1" dirty="0" smtClean="0"/>
                <a:t>e</a:t>
              </a:r>
              <a:endParaRPr lang="en-US" b="1" dirty="0"/>
            </a:p>
            <a:p>
              <a:r>
                <a:rPr lang="en-US" b="1" dirty="0" err="1" smtClean="0"/>
                <a:t>Segurança</a:t>
              </a:r>
              <a:r>
                <a:rPr lang="en-US" b="1" dirty="0" smtClean="0"/>
                <a:t> de </a:t>
              </a:r>
              <a:r>
                <a:rPr lang="en-US" b="1" dirty="0" err="1" smtClean="0"/>
                <a:t>Vidas</a:t>
              </a:r>
              <a:r>
                <a:rPr lang="en-US" b="1" dirty="0" smtClean="0"/>
                <a:t> </a:t>
              </a:r>
              <a:r>
                <a:rPr lang="en-US" b="1" dirty="0" err="1" smtClean="0"/>
                <a:t>Individuais</a:t>
              </a:r>
              <a:endParaRPr lang="en-US" b="1" dirty="0"/>
            </a:p>
          </p:txBody>
        </p:sp>
        <p:sp>
          <p:nvSpPr>
            <p:cNvPr id="303111" name="Rectangle 7"/>
            <p:cNvSpPr>
              <a:spLocks noChangeArrowheads="1"/>
            </p:cNvSpPr>
            <p:nvPr/>
          </p:nvSpPr>
          <p:spPr bwMode="auto">
            <a:xfrm>
              <a:off x="771" y="2205"/>
              <a:ext cx="2631" cy="182"/>
            </a:xfrm>
            <a:prstGeom prst="rect">
              <a:avLst/>
            </a:prstGeom>
            <a:solidFill>
              <a:srgbClr val="0000FF">
                <a:alpha val="25000"/>
              </a:srgbClr>
            </a:solidFill>
            <a:ln w="9525">
              <a:solidFill>
                <a:schemeClr val="tx1"/>
              </a:solidFill>
              <a:miter lim="800000"/>
              <a:headEnd/>
              <a:tailEnd/>
            </a:ln>
            <a:effectLst/>
          </p:spPr>
          <p:txBody>
            <a:bodyPr wrap="none" anchor="ctr"/>
            <a:lstStyle/>
            <a:p>
              <a:endParaRPr lang="en-US"/>
            </a:p>
          </p:txBody>
        </p:sp>
      </p:grpSp>
      <p:grpSp>
        <p:nvGrpSpPr>
          <p:cNvPr id="3" name="Group 19"/>
          <p:cNvGrpSpPr>
            <a:grpSpLocks/>
          </p:cNvGrpSpPr>
          <p:nvPr/>
        </p:nvGrpSpPr>
        <p:grpSpPr bwMode="auto">
          <a:xfrm>
            <a:off x="942975" y="3357563"/>
            <a:ext cx="8201025" cy="1690687"/>
            <a:chOff x="594" y="2115"/>
            <a:chExt cx="5166" cy="1065"/>
          </a:xfrm>
        </p:grpSpPr>
        <p:sp>
          <p:nvSpPr>
            <p:cNvPr id="303113" name="Line 9"/>
            <p:cNvSpPr>
              <a:spLocks noChangeShapeType="1"/>
            </p:cNvSpPr>
            <p:nvPr/>
          </p:nvSpPr>
          <p:spPr bwMode="auto">
            <a:xfrm flipH="1">
              <a:off x="3288" y="2500"/>
              <a:ext cx="885" cy="680"/>
            </a:xfrm>
            <a:prstGeom prst="line">
              <a:avLst/>
            </a:prstGeom>
            <a:noFill/>
            <a:ln w="25400">
              <a:solidFill>
                <a:schemeClr val="tx1"/>
              </a:solidFill>
              <a:round/>
              <a:headEnd/>
              <a:tailEnd type="triangle" w="lg" len="lg"/>
            </a:ln>
            <a:effectLst/>
          </p:spPr>
          <p:txBody>
            <a:bodyPr/>
            <a:lstStyle/>
            <a:p>
              <a:endParaRPr lang="en-US"/>
            </a:p>
          </p:txBody>
        </p:sp>
        <p:sp>
          <p:nvSpPr>
            <p:cNvPr id="303114" name="Text Box 10"/>
            <p:cNvSpPr txBox="1">
              <a:spLocks noChangeArrowheads="1"/>
            </p:cNvSpPr>
            <p:nvPr/>
          </p:nvSpPr>
          <p:spPr bwMode="auto">
            <a:xfrm>
              <a:off x="4082" y="2115"/>
              <a:ext cx="1678" cy="843"/>
            </a:xfrm>
            <a:prstGeom prst="rect">
              <a:avLst/>
            </a:prstGeom>
            <a:noFill/>
            <a:ln w="9525">
              <a:noFill/>
              <a:miter lim="800000"/>
              <a:headEnd/>
              <a:tailEnd/>
            </a:ln>
            <a:effectLst/>
          </p:spPr>
          <p:txBody>
            <a:bodyPr>
              <a:spAutoFit/>
            </a:bodyPr>
            <a:lstStyle/>
            <a:p>
              <a:pPr algn="ctr">
                <a:spcBef>
                  <a:spcPct val="50000"/>
                </a:spcBef>
              </a:pPr>
              <a:endParaRPr lang="en-US" b="1" dirty="0"/>
            </a:p>
            <a:p>
              <a:pPr algn="ctr">
                <a:spcBef>
                  <a:spcPct val="50000"/>
                </a:spcBef>
              </a:pPr>
              <a:r>
                <a:rPr lang="en-US" b="1" dirty="0" err="1" smtClean="0"/>
                <a:t>Segurança</a:t>
              </a:r>
              <a:r>
                <a:rPr lang="en-US" b="1" dirty="0" smtClean="0"/>
                <a:t> da Vida </a:t>
              </a:r>
              <a:r>
                <a:rPr lang="en-US" b="1" dirty="0" err="1" smtClean="0"/>
                <a:t>na</a:t>
              </a:r>
              <a:r>
                <a:rPr lang="en-US" b="1" dirty="0" smtClean="0"/>
                <a:t> </a:t>
              </a:r>
              <a:r>
                <a:rPr lang="en-US" b="1" dirty="0" err="1" smtClean="0"/>
                <a:t>Sociedade</a:t>
              </a:r>
              <a:r>
                <a:rPr lang="en-US" b="1" dirty="0" smtClean="0"/>
                <a:t> (</a:t>
              </a:r>
              <a:r>
                <a:rPr lang="en-US" b="1" dirty="0" err="1" smtClean="0"/>
                <a:t>Mortes</a:t>
              </a:r>
              <a:r>
                <a:rPr lang="en-US" b="1" dirty="0" smtClean="0"/>
                <a:t> </a:t>
              </a:r>
              <a:r>
                <a:rPr lang="en-US" b="1" dirty="0" err="1" smtClean="0"/>
                <a:t>Anuais</a:t>
              </a:r>
              <a:r>
                <a:rPr lang="en-US" b="1" dirty="0" smtClean="0"/>
                <a:t>)</a:t>
              </a:r>
              <a:endParaRPr lang="en-US" b="1" dirty="0"/>
            </a:p>
          </p:txBody>
        </p:sp>
        <p:sp>
          <p:nvSpPr>
            <p:cNvPr id="303115" name="Rectangle 11"/>
            <p:cNvSpPr>
              <a:spLocks noChangeArrowheads="1"/>
            </p:cNvSpPr>
            <p:nvPr/>
          </p:nvSpPr>
          <p:spPr bwMode="auto">
            <a:xfrm rot="2581490">
              <a:off x="594" y="2526"/>
              <a:ext cx="3221" cy="180"/>
            </a:xfrm>
            <a:prstGeom prst="rect">
              <a:avLst/>
            </a:prstGeom>
            <a:solidFill>
              <a:srgbClr val="0000FF">
                <a:alpha val="25000"/>
              </a:srgbClr>
            </a:solidFill>
            <a:ln w="9525">
              <a:solidFill>
                <a:schemeClr val="tx1"/>
              </a:solidFill>
              <a:miter lim="800000"/>
              <a:headEnd/>
              <a:tailEnd/>
            </a:ln>
            <a:effectLst/>
          </p:spPr>
          <p:txBody>
            <a:bodyPr wrap="none" anchor="ctr"/>
            <a:lstStyle/>
            <a:p>
              <a:endParaRPr lang="en-US"/>
            </a:p>
          </p:txBody>
        </p:sp>
        <p:sp>
          <p:nvSpPr>
            <p:cNvPr id="303122" name="Rectangle 18"/>
            <p:cNvSpPr>
              <a:spLocks noChangeArrowheads="1"/>
            </p:cNvSpPr>
            <p:nvPr/>
          </p:nvSpPr>
          <p:spPr bwMode="auto">
            <a:xfrm rot="2581490">
              <a:off x="635" y="2205"/>
              <a:ext cx="3221" cy="180"/>
            </a:xfrm>
            <a:prstGeom prst="rect">
              <a:avLst/>
            </a:prstGeom>
            <a:solidFill>
              <a:srgbClr val="0000FF">
                <a:alpha val="25000"/>
              </a:srgbClr>
            </a:solidFill>
            <a:ln w="9525">
              <a:solidFill>
                <a:schemeClr val="tx1"/>
              </a:solidFill>
              <a:miter lim="800000"/>
              <a:headEnd/>
              <a:tailEnd/>
            </a:ln>
            <a:effec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r>
              <a:rPr lang="pt-BR" b="1" noProof="0" dirty="0" smtClean="0"/>
              <a:t>Diretrizes de </a:t>
            </a:r>
            <a:r>
              <a:rPr lang="pt-BR" b="1" dirty="0" smtClean="0"/>
              <a:t>Risco Tolerável</a:t>
            </a:r>
            <a:endParaRPr lang="pt-BR" b="1" noProof="0" dirty="0"/>
          </a:p>
        </p:txBody>
      </p:sp>
      <p:pic>
        <p:nvPicPr>
          <p:cNvPr id="304131" name="Picture 3"/>
          <p:cNvPicPr>
            <a:picLocks noChangeAspect="1" noChangeArrowheads="1"/>
          </p:cNvPicPr>
          <p:nvPr/>
        </p:nvPicPr>
        <p:blipFill>
          <a:blip r:embed="rId3" cstate="print"/>
          <a:srcRect/>
          <a:stretch>
            <a:fillRect/>
          </a:stretch>
        </p:blipFill>
        <p:spPr bwMode="auto">
          <a:xfrm>
            <a:off x="73025" y="1866900"/>
            <a:ext cx="5976938" cy="4589463"/>
          </a:xfrm>
          <a:prstGeom prst="rect">
            <a:avLst/>
          </a:prstGeom>
          <a:noFill/>
          <a:ln w="9525">
            <a:noFill/>
            <a:miter lim="800000"/>
            <a:headEnd/>
            <a:tailEnd/>
          </a:ln>
          <a:effectLst/>
        </p:spPr>
      </p:pic>
      <p:grpSp>
        <p:nvGrpSpPr>
          <p:cNvPr id="2" name="Group 17"/>
          <p:cNvGrpSpPr>
            <a:grpSpLocks/>
          </p:cNvGrpSpPr>
          <p:nvPr/>
        </p:nvGrpSpPr>
        <p:grpSpPr bwMode="auto">
          <a:xfrm>
            <a:off x="287338" y="1989138"/>
            <a:ext cx="8677275" cy="1547812"/>
            <a:chOff x="181" y="1253"/>
            <a:chExt cx="5466" cy="975"/>
          </a:xfrm>
        </p:grpSpPr>
        <p:sp>
          <p:nvSpPr>
            <p:cNvPr id="304133" name="Line 5"/>
            <p:cNvSpPr>
              <a:spLocks noChangeShapeType="1"/>
            </p:cNvSpPr>
            <p:nvPr/>
          </p:nvSpPr>
          <p:spPr bwMode="auto">
            <a:xfrm flipH="1">
              <a:off x="1088" y="1457"/>
              <a:ext cx="2790" cy="612"/>
            </a:xfrm>
            <a:prstGeom prst="line">
              <a:avLst/>
            </a:prstGeom>
            <a:noFill/>
            <a:ln w="25400">
              <a:solidFill>
                <a:schemeClr val="tx1"/>
              </a:solidFill>
              <a:round/>
              <a:headEnd/>
              <a:tailEnd type="triangle" w="lg" len="lg"/>
            </a:ln>
            <a:effectLst/>
          </p:spPr>
          <p:txBody>
            <a:bodyPr/>
            <a:lstStyle/>
            <a:p>
              <a:endParaRPr lang="en-US"/>
            </a:p>
          </p:txBody>
        </p:sp>
        <p:sp>
          <p:nvSpPr>
            <p:cNvPr id="304134" name="Text Box 6"/>
            <p:cNvSpPr txBox="1">
              <a:spLocks noChangeArrowheads="1"/>
            </p:cNvSpPr>
            <p:nvPr/>
          </p:nvSpPr>
          <p:spPr bwMode="auto">
            <a:xfrm>
              <a:off x="3833" y="1253"/>
              <a:ext cx="1814" cy="843"/>
            </a:xfrm>
            <a:prstGeom prst="rect">
              <a:avLst/>
            </a:prstGeom>
            <a:noFill/>
            <a:ln w="9525">
              <a:noFill/>
              <a:miter lim="800000"/>
              <a:headEnd/>
              <a:tailEnd/>
            </a:ln>
            <a:effectLst/>
          </p:spPr>
          <p:txBody>
            <a:bodyPr>
              <a:spAutoFit/>
            </a:bodyPr>
            <a:lstStyle/>
            <a:p>
              <a:pPr algn="ctr">
                <a:spcBef>
                  <a:spcPct val="50000"/>
                </a:spcBef>
              </a:pPr>
              <a:r>
                <a:rPr lang="en-US" b="1" dirty="0" err="1"/>
                <a:t>Segurança</a:t>
              </a:r>
              <a:r>
                <a:rPr lang="en-US" b="1" dirty="0"/>
                <a:t> de </a:t>
              </a:r>
              <a:r>
                <a:rPr lang="en-US" b="1" dirty="0" err="1"/>
                <a:t>Vidas</a:t>
              </a:r>
              <a:r>
                <a:rPr lang="en-US" b="1" dirty="0"/>
                <a:t> </a:t>
              </a:r>
              <a:r>
                <a:rPr lang="en-US" b="1" dirty="0" err="1"/>
                <a:t>Individuais</a:t>
              </a:r>
              <a:endParaRPr lang="en-US" b="1" dirty="0"/>
            </a:p>
            <a:p>
              <a:pPr algn="ctr">
                <a:spcBef>
                  <a:spcPct val="50000"/>
                </a:spcBef>
              </a:pPr>
              <a:r>
                <a:rPr lang="en-US" b="1" dirty="0" smtClean="0"/>
                <a:t>(</a:t>
              </a:r>
              <a:r>
                <a:rPr lang="en-US" b="1" dirty="0" err="1" smtClean="0"/>
                <a:t>Probabilidade</a:t>
              </a:r>
              <a:r>
                <a:rPr lang="en-US" b="1" dirty="0" smtClean="0"/>
                <a:t> de </a:t>
              </a:r>
              <a:r>
                <a:rPr lang="en-US" b="1" dirty="0" err="1" smtClean="0"/>
                <a:t>Óbitos</a:t>
              </a:r>
              <a:r>
                <a:rPr lang="en-US" b="1" dirty="0" smtClean="0"/>
                <a:t>)</a:t>
              </a:r>
              <a:endParaRPr lang="en-US" b="1" dirty="0"/>
            </a:p>
          </p:txBody>
        </p:sp>
        <p:sp>
          <p:nvSpPr>
            <p:cNvPr id="304135" name="Rectangle 7"/>
            <p:cNvSpPr>
              <a:spLocks noChangeArrowheads="1"/>
            </p:cNvSpPr>
            <p:nvPr/>
          </p:nvSpPr>
          <p:spPr bwMode="auto">
            <a:xfrm>
              <a:off x="181" y="1933"/>
              <a:ext cx="907" cy="295"/>
            </a:xfrm>
            <a:prstGeom prst="rect">
              <a:avLst/>
            </a:prstGeom>
            <a:solidFill>
              <a:srgbClr val="0000FF">
                <a:alpha val="25000"/>
              </a:srgbClr>
            </a:solidFill>
            <a:ln w="9525">
              <a:solidFill>
                <a:schemeClr val="tx1"/>
              </a:solidFill>
              <a:miter lim="800000"/>
              <a:headEnd/>
              <a:tailEnd/>
            </a:ln>
            <a:effectLst/>
          </p:spPr>
          <p:txBody>
            <a:bodyPr wrap="none" anchor="ctr"/>
            <a:lstStyle/>
            <a:p>
              <a:endParaRPr lang="en-US"/>
            </a:p>
          </p:txBody>
        </p:sp>
      </p:grpSp>
      <p:grpSp>
        <p:nvGrpSpPr>
          <p:cNvPr id="3" name="Group 16"/>
          <p:cNvGrpSpPr>
            <a:grpSpLocks/>
          </p:cNvGrpSpPr>
          <p:nvPr/>
        </p:nvGrpSpPr>
        <p:grpSpPr bwMode="auto">
          <a:xfrm>
            <a:off x="3779838" y="1557338"/>
            <a:ext cx="5364162" cy="3302000"/>
            <a:chOff x="2381" y="981"/>
            <a:chExt cx="3379" cy="2080"/>
          </a:xfrm>
        </p:grpSpPr>
        <p:sp>
          <p:nvSpPr>
            <p:cNvPr id="304137" name="Rectangle 9"/>
            <p:cNvSpPr>
              <a:spLocks noChangeArrowheads="1"/>
            </p:cNvSpPr>
            <p:nvPr/>
          </p:nvSpPr>
          <p:spPr bwMode="auto">
            <a:xfrm rot="2828336">
              <a:off x="1489" y="1873"/>
              <a:ext cx="2080" cy="295"/>
            </a:xfrm>
            <a:prstGeom prst="rect">
              <a:avLst/>
            </a:prstGeom>
            <a:solidFill>
              <a:srgbClr val="0000FF">
                <a:alpha val="25000"/>
              </a:srgbClr>
            </a:solidFill>
            <a:ln w="9525">
              <a:solidFill>
                <a:schemeClr val="tx1"/>
              </a:solidFill>
              <a:miter lim="800000"/>
              <a:headEnd/>
              <a:tailEnd/>
            </a:ln>
            <a:effectLst/>
          </p:spPr>
          <p:txBody>
            <a:bodyPr wrap="none" anchor="ctr"/>
            <a:lstStyle/>
            <a:p>
              <a:endParaRPr lang="en-US"/>
            </a:p>
          </p:txBody>
        </p:sp>
        <p:sp>
          <p:nvSpPr>
            <p:cNvPr id="304138" name="Line 10"/>
            <p:cNvSpPr>
              <a:spLocks noChangeShapeType="1"/>
            </p:cNvSpPr>
            <p:nvPr/>
          </p:nvSpPr>
          <p:spPr bwMode="auto">
            <a:xfrm flipH="1">
              <a:off x="2744" y="2137"/>
              <a:ext cx="1202" cy="68"/>
            </a:xfrm>
            <a:prstGeom prst="line">
              <a:avLst/>
            </a:prstGeom>
            <a:noFill/>
            <a:ln w="25400">
              <a:solidFill>
                <a:schemeClr val="tx1"/>
              </a:solidFill>
              <a:round/>
              <a:headEnd/>
              <a:tailEnd type="triangle" w="lg" len="lg"/>
            </a:ln>
            <a:effectLst/>
          </p:spPr>
          <p:txBody>
            <a:bodyPr/>
            <a:lstStyle/>
            <a:p>
              <a:endParaRPr lang="en-US"/>
            </a:p>
          </p:txBody>
        </p:sp>
        <p:sp>
          <p:nvSpPr>
            <p:cNvPr id="304139" name="Text Box 11"/>
            <p:cNvSpPr txBox="1">
              <a:spLocks noChangeArrowheads="1"/>
            </p:cNvSpPr>
            <p:nvPr/>
          </p:nvSpPr>
          <p:spPr bwMode="auto">
            <a:xfrm>
              <a:off x="3946" y="2064"/>
              <a:ext cx="1814" cy="756"/>
            </a:xfrm>
            <a:prstGeom prst="rect">
              <a:avLst/>
            </a:prstGeom>
            <a:noFill/>
            <a:ln w="9525">
              <a:noFill/>
              <a:miter lim="800000"/>
              <a:headEnd/>
              <a:tailEnd/>
            </a:ln>
            <a:effectLst/>
          </p:spPr>
          <p:txBody>
            <a:bodyPr>
              <a:spAutoFit/>
            </a:bodyPr>
            <a:lstStyle/>
            <a:p>
              <a:pPr algn="ctr">
                <a:spcBef>
                  <a:spcPct val="50000"/>
                </a:spcBef>
              </a:pPr>
              <a:r>
                <a:rPr lang="en-US" b="1" dirty="0" err="1"/>
                <a:t>Segurança</a:t>
              </a:r>
              <a:r>
                <a:rPr lang="en-US" b="1" dirty="0"/>
                <a:t> da Vida </a:t>
              </a:r>
              <a:r>
                <a:rPr lang="en-US" b="1" dirty="0" err="1"/>
                <a:t>na</a:t>
              </a:r>
              <a:r>
                <a:rPr lang="en-US" b="1" dirty="0"/>
                <a:t> </a:t>
              </a:r>
              <a:r>
                <a:rPr lang="en-US" b="1" dirty="0" err="1"/>
                <a:t>Sociedade</a:t>
              </a:r>
              <a:r>
                <a:rPr lang="en-US" b="1" dirty="0"/>
                <a:t> </a:t>
              </a:r>
              <a:r>
                <a:rPr lang="en-US" b="1" dirty="0" smtClean="0"/>
                <a:t>(</a:t>
              </a:r>
              <a:r>
                <a:rPr lang="en-US" b="1" dirty="0" err="1" smtClean="0"/>
                <a:t>Distribuição</a:t>
              </a:r>
              <a:r>
                <a:rPr lang="en-US" b="1" dirty="0" smtClean="0"/>
                <a:t> da </a:t>
              </a:r>
              <a:r>
                <a:rPr lang="en-US" b="1" dirty="0" err="1" smtClean="0"/>
                <a:t>Probabiliade</a:t>
              </a:r>
              <a:r>
                <a:rPr lang="en-US" b="1" dirty="0" smtClean="0"/>
                <a:t> de </a:t>
              </a:r>
              <a:r>
                <a:rPr lang="en-US" b="1" dirty="0" err="1" smtClean="0"/>
                <a:t>Óbitos</a:t>
              </a:r>
              <a:r>
                <a:rPr lang="en-US" b="1" dirty="0" smtClean="0"/>
                <a:t>)</a:t>
              </a:r>
              <a:endParaRPr lang="en-US" b="1" dirty="0"/>
            </a:p>
          </p:txBody>
        </p:sp>
      </p:grpSp>
      <p:grpSp>
        <p:nvGrpSpPr>
          <p:cNvPr id="4" name="Group 12"/>
          <p:cNvGrpSpPr>
            <a:grpSpLocks/>
          </p:cNvGrpSpPr>
          <p:nvPr/>
        </p:nvGrpSpPr>
        <p:grpSpPr bwMode="auto">
          <a:xfrm>
            <a:off x="4859338" y="4400550"/>
            <a:ext cx="4284662" cy="1620838"/>
            <a:chOff x="3061" y="2772"/>
            <a:chExt cx="2699" cy="1021"/>
          </a:xfrm>
        </p:grpSpPr>
        <p:sp>
          <p:nvSpPr>
            <p:cNvPr id="304141" name="Rectangle 13"/>
            <p:cNvSpPr>
              <a:spLocks noChangeArrowheads="1"/>
            </p:cNvSpPr>
            <p:nvPr/>
          </p:nvSpPr>
          <p:spPr bwMode="auto">
            <a:xfrm rot="5400000">
              <a:off x="2698" y="3135"/>
              <a:ext cx="1021" cy="295"/>
            </a:xfrm>
            <a:prstGeom prst="rect">
              <a:avLst/>
            </a:prstGeom>
            <a:solidFill>
              <a:srgbClr val="0000FF">
                <a:alpha val="25000"/>
              </a:srgbClr>
            </a:solidFill>
            <a:ln w="9525">
              <a:solidFill>
                <a:schemeClr val="tx1"/>
              </a:solidFill>
              <a:miter lim="800000"/>
              <a:headEnd/>
              <a:tailEnd/>
            </a:ln>
            <a:effectLst/>
          </p:spPr>
          <p:txBody>
            <a:bodyPr wrap="none" anchor="ctr"/>
            <a:lstStyle/>
            <a:p>
              <a:endParaRPr lang="en-US"/>
            </a:p>
          </p:txBody>
        </p:sp>
        <p:sp>
          <p:nvSpPr>
            <p:cNvPr id="304142" name="Line 14"/>
            <p:cNvSpPr>
              <a:spLocks noChangeShapeType="1"/>
            </p:cNvSpPr>
            <p:nvPr/>
          </p:nvSpPr>
          <p:spPr bwMode="auto">
            <a:xfrm flipH="1">
              <a:off x="3220" y="3090"/>
              <a:ext cx="703" cy="45"/>
            </a:xfrm>
            <a:prstGeom prst="line">
              <a:avLst/>
            </a:prstGeom>
            <a:noFill/>
            <a:ln w="25400">
              <a:solidFill>
                <a:schemeClr val="tx1"/>
              </a:solidFill>
              <a:round/>
              <a:headEnd/>
              <a:tailEnd type="triangle" w="lg" len="lg"/>
            </a:ln>
            <a:effectLst/>
          </p:spPr>
          <p:txBody>
            <a:bodyPr/>
            <a:lstStyle/>
            <a:p>
              <a:endParaRPr lang="en-US"/>
            </a:p>
          </p:txBody>
        </p:sp>
        <p:sp>
          <p:nvSpPr>
            <p:cNvPr id="304143" name="Text Box 15"/>
            <p:cNvSpPr txBox="1">
              <a:spLocks noChangeArrowheads="1"/>
            </p:cNvSpPr>
            <p:nvPr/>
          </p:nvSpPr>
          <p:spPr bwMode="auto">
            <a:xfrm>
              <a:off x="3946" y="2795"/>
              <a:ext cx="1814" cy="931"/>
            </a:xfrm>
            <a:prstGeom prst="rect">
              <a:avLst/>
            </a:prstGeom>
            <a:noFill/>
            <a:ln w="9525">
              <a:noFill/>
              <a:miter lim="800000"/>
              <a:headEnd/>
              <a:tailEnd/>
            </a:ln>
            <a:effectLst/>
          </p:spPr>
          <p:txBody>
            <a:bodyPr>
              <a:spAutoFit/>
            </a:bodyPr>
            <a:lstStyle/>
            <a:p>
              <a:pPr algn="ctr">
                <a:spcBef>
                  <a:spcPct val="50000"/>
                </a:spcBef>
              </a:pPr>
              <a:r>
                <a:rPr lang="en-US" b="1" dirty="0" err="1" smtClean="0"/>
                <a:t>Considerações</a:t>
              </a:r>
              <a:r>
                <a:rPr lang="en-US" b="1" dirty="0" smtClean="0"/>
                <a:t> </a:t>
              </a:r>
              <a:r>
                <a:rPr lang="en-US" b="1" dirty="0" err="1" smtClean="0"/>
                <a:t>Especiais</a:t>
              </a:r>
              <a:r>
                <a:rPr lang="en-US" b="1" dirty="0" smtClean="0"/>
                <a:t> com </a:t>
              </a:r>
              <a:r>
                <a:rPr lang="en-US" b="1" dirty="0" err="1" smtClean="0"/>
                <a:t>relação</a:t>
              </a:r>
              <a:r>
                <a:rPr lang="en-US" b="1" dirty="0" smtClean="0"/>
                <a:t> a </a:t>
              </a:r>
              <a:r>
                <a:rPr lang="en-US" b="1" dirty="0" err="1" smtClean="0"/>
                <a:t>Projetos</a:t>
              </a:r>
              <a:r>
                <a:rPr lang="en-US" b="1" dirty="0" smtClean="0"/>
                <a:t> com </a:t>
              </a:r>
              <a:r>
                <a:rPr lang="en-US" b="1" dirty="0" err="1" smtClean="0"/>
                <a:t>grandes</a:t>
              </a:r>
              <a:r>
                <a:rPr lang="en-US" b="1" dirty="0" smtClean="0"/>
                <a:t> </a:t>
              </a:r>
              <a:r>
                <a:rPr lang="en-US" b="1" dirty="0" err="1" smtClean="0"/>
                <a:t>consequencias</a:t>
              </a:r>
              <a:r>
                <a:rPr lang="en-US" b="1" dirty="0" smtClean="0"/>
                <a:t> (</a:t>
              </a:r>
              <a:r>
                <a:rPr lang="en-US" b="1" dirty="0" err="1" smtClean="0"/>
                <a:t>óbitos</a:t>
              </a:r>
              <a:r>
                <a:rPr lang="en-US" b="1" dirty="0" smtClean="0"/>
                <a:t> &gt; </a:t>
              </a:r>
              <a:r>
                <a:rPr lang="en-US" b="1" dirty="0"/>
                <a:t>1000)</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76200" y="609600"/>
            <a:ext cx="8610600" cy="1143000"/>
          </a:xfrm>
        </p:spPr>
        <p:txBody>
          <a:bodyPr/>
          <a:lstStyle/>
          <a:p>
            <a:pPr marL="838200" indent="-838200"/>
            <a:r>
              <a:rPr lang="pt-BR" sz="2800" b="1" noProof="0" dirty="0" smtClean="0"/>
              <a:t>“Risco mais baixo que possa ser implementado </a:t>
            </a:r>
            <a:r>
              <a:rPr lang="pt-BR" sz="2800" b="1" dirty="0" smtClean="0"/>
              <a:t>razoavelmente</a:t>
            </a:r>
            <a:r>
              <a:rPr lang="pt-BR" sz="3600" b="1" noProof="0" dirty="0" smtClean="0"/>
              <a:t>” (ALARP)</a:t>
            </a:r>
            <a:endParaRPr lang="pt-BR" sz="3600" b="1" noProof="0" dirty="0"/>
          </a:p>
        </p:txBody>
      </p:sp>
      <p:sp>
        <p:nvSpPr>
          <p:cNvPr id="69635" name="Rectangle 3"/>
          <p:cNvSpPr>
            <a:spLocks noGrp="1" noChangeArrowheads="1"/>
          </p:cNvSpPr>
          <p:nvPr>
            <p:ph type="body" idx="1"/>
          </p:nvPr>
        </p:nvSpPr>
        <p:spPr>
          <a:xfrm>
            <a:off x="1066800" y="1828800"/>
            <a:ext cx="7313613" cy="4725988"/>
          </a:xfrm>
        </p:spPr>
        <p:txBody>
          <a:bodyPr/>
          <a:lstStyle/>
          <a:p>
            <a:pPr>
              <a:lnSpc>
                <a:spcPct val="90000"/>
              </a:lnSpc>
            </a:pPr>
            <a:r>
              <a:rPr lang="pt-BR" sz="2400" noProof="0" dirty="0" smtClean="0"/>
              <a:t>O conceito de </a:t>
            </a:r>
            <a:r>
              <a:rPr lang="pt-BR" sz="2400" b="1" dirty="0"/>
              <a:t>“Risco mais baixo que possa ser implementado </a:t>
            </a:r>
            <a:r>
              <a:rPr lang="pt-BR" sz="2400" b="1" dirty="0" smtClean="0"/>
              <a:t>razoavelmente”</a:t>
            </a:r>
            <a:r>
              <a:rPr lang="pt-BR" sz="2400" noProof="0" dirty="0" smtClean="0"/>
              <a:t> (ALARP) proporciona uma forma de tratar aspectos de eficiência com relação a diretrizes </a:t>
            </a:r>
            <a:r>
              <a:rPr lang="pt-BR" sz="2400" noProof="0" dirty="0" err="1" smtClean="0"/>
              <a:t>d</a:t>
            </a:r>
            <a:r>
              <a:rPr lang="pt-BR" sz="2400" dirty="0" smtClean="0"/>
              <a:t>e riscos toleráveis por indivíduos e pela sociedade</a:t>
            </a:r>
            <a:r>
              <a:rPr lang="pt-BR" sz="2400" noProof="0" dirty="0" smtClean="0"/>
              <a:t>. </a:t>
            </a:r>
          </a:p>
          <a:p>
            <a:pPr>
              <a:lnSpc>
                <a:spcPct val="90000"/>
              </a:lnSpc>
            </a:pPr>
            <a:r>
              <a:rPr lang="pt-BR" sz="2400" noProof="0" dirty="0" smtClean="0"/>
              <a:t>ALARP afirma que os riscos </a:t>
            </a:r>
            <a:r>
              <a:rPr lang="pt-BR" sz="2400" dirty="0" smtClean="0"/>
              <a:t>mais baixo que o limite tolerável somente são toleráveis se medidas de redução de riscos não possam ser implementadas na prática ou se ou custo é muito desproporcional à redução do risco lograda</a:t>
            </a:r>
            <a:r>
              <a:rPr lang="pt-BR" sz="2400" noProof="0" dirty="0" smtClean="0"/>
              <a:t>. (adaptado de ICOLD)</a:t>
            </a:r>
          </a:p>
          <a:p>
            <a:pPr>
              <a:lnSpc>
                <a:spcPct val="90000"/>
              </a:lnSpc>
            </a:pPr>
            <a:r>
              <a:rPr lang="pt-BR" sz="2400" noProof="0" dirty="0" smtClean="0"/>
              <a:t>É uma questão de juízo determinar se o critério de ALARP foi satisfeito. </a:t>
            </a:r>
            <a:endParaRPr lang="pt-BR" sz="2400" noProof="0"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4"/>
          <p:cNvSpPr>
            <a:spLocks noGrp="1" noChangeArrowheads="1"/>
          </p:cNvSpPr>
          <p:nvPr>
            <p:ph type="title"/>
          </p:nvPr>
        </p:nvSpPr>
        <p:spPr>
          <a:xfrm>
            <a:off x="304800" y="381000"/>
            <a:ext cx="8382000" cy="792162"/>
          </a:xfrm>
          <a:noFill/>
        </p:spPr>
        <p:txBody>
          <a:bodyPr lIns="92075" tIns="46038" rIns="92075" bIns="46038"/>
          <a:lstStyle/>
          <a:p>
            <a:pPr eaLnBrk="1" hangingPunct="1"/>
            <a:r>
              <a:rPr lang="pt-BR" sz="4000" b="1" noProof="0" dirty="0" smtClean="0">
                <a:solidFill>
                  <a:schemeClr val="tx1"/>
                </a:solidFill>
              </a:rPr>
              <a:t>Relembrando as Rupturas de Barragens no passado</a:t>
            </a:r>
          </a:p>
        </p:txBody>
      </p:sp>
      <p:sp>
        <p:nvSpPr>
          <p:cNvPr id="24582" name="Rectangle 5"/>
          <p:cNvSpPr>
            <a:spLocks noGrp="1" noChangeArrowheads="1"/>
          </p:cNvSpPr>
          <p:nvPr>
            <p:ph idx="1"/>
          </p:nvPr>
        </p:nvSpPr>
        <p:spPr>
          <a:xfrm>
            <a:off x="685800" y="1752600"/>
            <a:ext cx="7772400" cy="4572000"/>
          </a:xfrm>
          <a:noFill/>
        </p:spPr>
        <p:txBody>
          <a:bodyPr lIns="92075" tIns="46038" rIns="92075" bIns="46038"/>
          <a:lstStyle/>
          <a:p>
            <a:pPr eaLnBrk="1" hangingPunct="1">
              <a:spcBef>
                <a:spcPct val="10000"/>
              </a:spcBef>
            </a:pPr>
            <a:r>
              <a:rPr lang="pt-BR" sz="2800" noProof="0" dirty="0" err="1" smtClean="0"/>
              <a:t>Johnstown</a:t>
            </a:r>
            <a:r>
              <a:rPr lang="pt-BR" sz="2800" noProof="0" dirty="0" smtClean="0"/>
              <a:t>, PA – Maio,1889</a:t>
            </a:r>
          </a:p>
          <a:p>
            <a:pPr eaLnBrk="1" hangingPunct="1">
              <a:spcBef>
                <a:spcPct val="10000"/>
              </a:spcBef>
            </a:pPr>
            <a:r>
              <a:rPr lang="pt-BR" sz="2800" noProof="0" dirty="0" smtClean="0"/>
              <a:t>Austin, TX – 1900</a:t>
            </a:r>
          </a:p>
          <a:p>
            <a:pPr eaLnBrk="1" hangingPunct="1">
              <a:spcBef>
                <a:spcPct val="10000"/>
              </a:spcBef>
            </a:pPr>
            <a:r>
              <a:rPr lang="pt-BR" sz="2800" noProof="0" dirty="0" smtClean="0"/>
              <a:t>St. Francis, CA – Março, 1928</a:t>
            </a:r>
          </a:p>
          <a:p>
            <a:pPr eaLnBrk="1" hangingPunct="1">
              <a:spcBef>
                <a:spcPct val="10000"/>
              </a:spcBef>
            </a:pPr>
            <a:r>
              <a:rPr lang="pt-BR" sz="2800" noProof="0" dirty="0" smtClean="0"/>
              <a:t>Buffalo </a:t>
            </a:r>
            <a:r>
              <a:rPr lang="pt-BR" sz="2800" noProof="0" dirty="0" err="1" smtClean="0"/>
              <a:t>Creek</a:t>
            </a:r>
            <a:r>
              <a:rPr lang="pt-BR" sz="2800" noProof="0" dirty="0" smtClean="0"/>
              <a:t>, WV – Fevereiro,1972</a:t>
            </a:r>
          </a:p>
          <a:p>
            <a:pPr eaLnBrk="1" hangingPunct="1">
              <a:spcBef>
                <a:spcPct val="10000"/>
              </a:spcBef>
            </a:pPr>
            <a:r>
              <a:rPr lang="pt-BR" sz="2800" noProof="0" dirty="0" err="1" smtClean="0"/>
              <a:t>Teton</a:t>
            </a:r>
            <a:r>
              <a:rPr lang="pt-BR" sz="2800" noProof="0" dirty="0" smtClean="0"/>
              <a:t>, ID – Junho,1976</a:t>
            </a:r>
          </a:p>
          <a:p>
            <a:pPr eaLnBrk="1" hangingPunct="1">
              <a:spcBef>
                <a:spcPct val="10000"/>
              </a:spcBef>
            </a:pPr>
            <a:r>
              <a:rPr lang="pt-BR" sz="2800" noProof="0" dirty="0" smtClean="0"/>
              <a:t>Kelly Barnes, GA – Novembro, 1977</a:t>
            </a:r>
          </a:p>
          <a:p>
            <a:pPr eaLnBrk="1" hangingPunct="1">
              <a:spcBef>
                <a:spcPct val="10000"/>
              </a:spcBef>
            </a:pPr>
            <a:r>
              <a:rPr lang="pt-BR" sz="2800" noProof="0" dirty="0" err="1" smtClean="0"/>
              <a:t>Taum</a:t>
            </a:r>
            <a:r>
              <a:rPr lang="pt-BR" sz="2800" noProof="0" dirty="0" smtClean="0"/>
              <a:t> </a:t>
            </a:r>
            <a:r>
              <a:rPr lang="pt-BR" sz="2800" noProof="0" dirty="0" err="1" smtClean="0"/>
              <a:t>Sauk</a:t>
            </a:r>
            <a:r>
              <a:rPr lang="pt-BR" sz="2800" noProof="0" dirty="0" smtClean="0"/>
              <a:t>, MO – Dezembro, 2005</a:t>
            </a:r>
          </a:p>
          <a:p>
            <a:pPr eaLnBrk="1" hangingPunct="1">
              <a:spcBef>
                <a:spcPct val="10000"/>
              </a:spcBef>
            </a:pPr>
            <a:r>
              <a:rPr lang="pt-BR" sz="2800" noProof="0" dirty="0" smtClean="0"/>
              <a:t>Ka </a:t>
            </a:r>
            <a:r>
              <a:rPr lang="pt-BR" sz="2800" noProof="0" dirty="0" err="1" smtClean="0"/>
              <a:t>Loko</a:t>
            </a:r>
            <a:r>
              <a:rPr lang="pt-BR" sz="2800" noProof="0" dirty="0" smtClean="0"/>
              <a:t> &amp; </a:t>
            </a:r>
            <a:r>
              <a:rPr lang="pt-BR" sz="2800" noProof="0" dirty="0" err="1" smtClean="0"/>
              <a:t>Waiakalau</a:t>
            </a:r>
            <a:r>
              <a:rPr lang="pt-BR" sz="2800" noProof="0" dirty="0" smtClean="0"/>
              <a:t>, HI – Março, 2006</a:t>
            </a:r>
          </a:p>
          <a:p>
            <a:pPr eaLnBrk="1" hangingPunct="1">
              <a:spcBef>
                <a:spcPct val="10000"/>
              </a:spcBef>
            </a:pPr>
            <a:r>
              <a:rPr lang="pt-BR" sz="2800" noProof="0" dirty="0" smtClean="0"/>
              <a:t>New </a:t>
            </a:r>
            <a:r>
              <a:rPr lang="pt-BR" sz="2800" noProof="0" dirty="0" err="1" smtClean="0"/>
              <a:t>Delhi</a:t>
            </a:r>
            <a:r>
              <a:rPr lang="pt-BR" sz="2800" noProof="0" dirty="0" smtClean="0"/>
              <a:t>, IA – Dezembro, 2010</a:t>
            </a:r>
          </a:p>
        </p:txBody>
      </p:sp>
      <p:sp>
        <p:nvSpPr>
          <p:cNvPr id="24579"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24580"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Tree>
  </p:cSld>
  <p:clrMapOvr>
    <a:masterClrMapping/>
  </p:clrMapOvr>
  <p:transition xmlns:p14="http://schemas.microsoft.com/office/powerpoint/2010/main">
    <p:pull dir="rd"/>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idx="4294967295"/>
          </p:nvPr>
        </p:nvSpPr>
        <p:spPr>
          <a:xfrm>
            <a:off x="457200" y="457200"/>
            <a:ext cx="8229600" cy="817563"/>
          </a:xfrm>
        </p:spPr>
        <p:txBody>
          <a:bodyPr/>
          <a:lstStyle/>
          <a:p>
            <a:r>
              <a:rPr lang="pt-BR" b="1" noProof="0" dirty="0" err="1" smtClean="0"/>
              <a:t>Consider</a:t>
            </a:r>
            <a:r>
              <a:rPr lang="pt-BR" b="1" dirty="0" smtClean="0"/>
              <a:t>ações de </a:t>
            </a:r>
            <a:r>
              <a:rPr lang="pt-BR" b="1" noProof="0" dirty="0" smtClean="0"/>
              <a:t>ALARP</a:t>
            </a:r>
            <a:endParaRPr lang="pt-BR" b="1" noProof="0" dirty="0"/>
          </a:p>
        </p:txBody>
      </p:sp>
      <p:sp>
        <p:nvSpPr>
          <p:cNvPr id="266243" name="Rectangle 3"/>
          <p:cNvSpPr>
            <a:spLocks noGrp="1" noChangeArrowheads="1"/>
          </p:cNvSpPr>
          <p:nvPr>
            <p:ph type="body" idx="4294967295"/>
          </p:nvPr>
        </p:nvSpPr>
        <p:spPr>
          <a:xfrm>
            <a:off x="457200" y="1676400"/>
            <a:ext cx="8507413" cy="4137025"/>
          </a:xfrm>
        </p:spPr>
        <p:txBody>
          <a:bodyPr/>
          <a:lstStyle/>
          <a:p>
            <a:r>
              <a:rPr lang="pt-BR" noProof="0" dirty="0" smtClean="0"/>
              <a:t>Efetividade em termos </a:t>
            </a:r>
            <a:r>
              <a:rPr lang="pt-BR" noProof="0" dirty="0" err="1" smtClean="0"/>
              <a:t>d</a:t>
            </a:r>
            <a:r>
              <a:rPr lang="pt-BR" dirty="0" smtClean="0"/>
              <a:t>e custo </a:t>
            </a:r>
            <a:r>
              <a:rPr lang="pt-BR" noProof="0" dirty="0" smtClean="0"/>
              <a:t>(CSSL)</a:t>
            </a:r>
          </a:p>
          <a:p>
            <a:pPr lvl="1"/>
            <a:r>
              <a:rPr lang="pt-BR" noProof="0" dirty="0" smtClean="0"/>
              <a:t>Custo de salvar uma vida em termos </a:t>
            </a:r>
            <a:r>
              <a:rPr lang="pt-BR" noProof="0" dirty="0" err="1" smtClean="0"/>
              <a:t>estat</a:t>
            </a:r>
            <a:r>
              <a:rPr lang="pt-BR" dirty="0" err="1" smtClean="0"/>
              <a:t>ísticos</a:t>
            </a:r>
            <a:endParaRPr lang="pt-BR" noProof="0" dirty="0" smtClean="0"/>
          </a:p>
          <a:p>
            <a:r>
              <a:rPr lang="pt-BR" noProof="0" dirty="0" smtClean="0"/>
              <a:t>Desproporcionalidade (CSSL / WPT)</a:t>
            </a:r>
          </a:p>
          <a:p>
            <a:pPr lvl="1"/>
            <a:r>
              <a:rPr lang="pt-BR" noProof="0" dirty="0" smtClean="0"/>
              <a:t>Disposição de pagar para prevenir uma fatalidade em </a:t>
            </a:r>
            <a:r>
              <a:rPr lang="pt-BR" dirty="0" smtClean="0"/>
              <a:t>termos estatísticos </a:t>
            </a:r>
          </a:p>
          <a:p>
            <a:pPr lvl="1"/>
            <a:r>
              <a:rPr lang="pt-BR" noProof="0" dirty="0" smtClean="0"/>
              <a:t>Diretrizes e boas </a:t>
            </a:r>
            <a:r>
              <a:rPr lang="pt-BR" dirty="0" smtClean="0"/>
              <a:t>práticas essenciais do </a:t>
            </a:r>
            <a:r>
              <a:rPr lang="pt-BR" noProof="0" dirty="0" smtClean="0"/>
              <a:t>USACE</a:t>
            </a:r>
          </a:p>
          <a:p>
            <a:r>
              <a:rPr lang="pt-BR" noProof="0" dirty="0" smtClean="0"/>
              <a:t>Consultas </a:t>
            </a:r>
            <a:r>
              <a:rPr lang="pt-BR" noProof="0" dirty="0" err="1" smtClean="0"/>
              <a:t>co</a:t>
            </a:r>
            <a:r>
              <a:rPr lang="pt-BR" dirty="0" smtClean="0"/>
              <a:t>m atores interessados </a:t>
            </a:r>
            <a:endParaRPr lang="pt-BR" noProof="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243">
                                            <p:txEl>
                                              <p:pRg st="0" end="0"/>
                                            </p:txEl>
                                          </p:spTgt>
                                        </p:tgtEl>
                                        <p:attrNameLst>
                                          <p:attrName>style.visibility</p:attrName>
                                        </p:attrNameLst>
                                      </p:cBhvr>
                                      <p:to>
                                        <p:strVal val="visible"/>
                                      </p:to>
                                    </p:set>
                                    <p:animEffect transition="in" filter="box(in)">
                                      <p:cBhvr>
                                        <p:cTn id="7" dur="500"/>
                                        <p:tgtEl>
                                          <p:spTgt spid="266243">
                                            <p:txEl>
                                              <p:pRg st="0" end="0"/>
                                            </p:txEl>
                                          </p:spTgt>
                                        </p:tgtEl>
                                      </p:cBhvr>
                                    </p:animEffect>
                                  </p:childTnLst>
                                  <p:subTnLst>
                                    <p:animClr clrSpc="rgb" dir="cw">
                                      <p:cBhvr override="childStyle">
                                        <p:cTn dur="1" fill="hold" display="0" masterRel="nextClick" afterEffect="1"/>
                                        <p:tgtEl>
                                          <p:spTgt spid="266243">
                                            <p:txEl>
                                              <p:pRg st="0" end="0"/>
                                            </p:txEl>
                                          </p:spTgt>
                                        </p:tgtEl>
                                        <p:attrNameLst>
                                          <p:attrName>ppt_c</p:attrName>
                                        </p:attrNameLst>
                                      </p:cBhvr>
                                      <p:to>
                                        <a:srgbClr val="808080"/>
                                      </p:to>
                                    </p:animClr>
                                  </p:subTnLst>
                                </p:cTn>
                              </p:par>
                              <p:par>
                                <p:cTn id="8" presetID="4" presetClass="entr" presetSubtype="16" fill="hold" grpId="0" nodeType="withEffect">
                                  <p:stCondLst>
                                    <p:cond delay="0"/>
                                  </p:stCondLst>
                                  <p:childTnLst>
                                    <p:set>
                                      <p:cBhvr>
                                        <p:cTn id="9" dur="1" fill="hold">
                                          <p:stCondLst>
                                            <p:cond delay="0"/>
                                          </p:stCondLst>
                                        </p:cTn>
                                        <p:tgtEl>
                                          <p:spTgt spid="266243">
                                            <p:txEl>
                                              <p:pRg st="1" end="1"/>
                                            </p:txEl>
                                          </p:spTgt>
                                        </p:tgtEl>
                                        <p:attrNameLst>
                                          <p:attrName>style.visibility</p:attrName>
                                        </p:attrNameLst>
                                      </p:cBhvr>
                                      <p:to>
                                        <p:strVal val="visible"/>
                                      </p:to>
                                    </p:set>
                                    <p:animEffect transition="in" filter="box(in)">
                                      <p:cBhvr>
                                        <p:cTn id="10" dur="500"/>
                                        <p:tgtEl>
                                          <p:spTgt spid="266243">
                                            <p:txEl>
                                              <p:pRg st="1" end="1"/>
                                            </p:txEl>
                                          </p:spTgt>
                                        </p:tgtEl>
                                      </p:cBhvr>
                                    </p:animEffect>
                                  </p:childTnLst>
                                  <p:subTnLst>
                                    <p:animClr clrSpc="rgb" dir="cw">
                                      <p:cBhvr override="childStyle">
                                        <p:cTn dur="1" fill="hold" display="0" masterRel="nextClick" afterEffect="1"/>
                                        <p:tgtEl>
                                          <p:spTgt spid="26624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66243">
                                            <p:txEl>
                                              <p:pRg st="2" end="2"/>
                                            </p:txEl>
                                          </p:spTgt>
                                        </p:tgtEl>
                                        <p:attrNameLst>
                                          <p:attrName>style.visibility</p:attrName>
                                        </p:attrNameLst>
                                      </p:cBhvr>
                                      <p:to>
                                        <p:strVal val="visible"/>
                                      </p:to>
                                    </p:set>
                                    <p:animEffect transition="in" filter="box(in)">
                                      <p:cBhvr>
                                        <p:cTn id="15" dur="500"/>
                                        <p:tgtEl>
                                          <p:spTgt spid="266243">
                                            <p:txEl>
                                              <p:pRg st="2" end="2"/>
                                            </p:txEl>
                                          </p:spTgt>
                                        </p:tgtEl>
                                      </p:cBhvr>
                                    </p:animEffect>
                                  </p:childTnLst>
                                  <p:subTnLst>
                                    <p:animClr clrSpc="rgb" dir="cw">
                                      <p:cBhvr override="childStyle">
                                        <p:cTn dur="1" fill="hold" display="0" masterRel="nextClick" afterEffect="1"/>
                                        <p:tgtEl>
                                          <p:spTgt spid="266243">
                                            <p:txEl>
                                              <p:pRg st="2" end="2"/>
                                            </p:txEl>
                                          </p:spTgt>
                                        </p:tgtEl>
                                        <p:attrNameLst>
                                          <p:attrName>ppt_c</p:attrName>
                                        </p:attrNameLst>
                                      </p:cBhvr>
                                      <p:to>
                                        <a:srgbClr val="808080"/>
                                      </p:to>
                                    </p:animClr>
                                  </p:subTnLst>
                                </p:cTn>
                              </p:par>
                              <p:par>
                                <p:cTn id="16" presetID="4" presetClass="entr" presetSubtype="16" fill="hold" grpId="0" nodeType="withEffect">
                                  <p:stCondLst>
                                    <p:cond delay="0"/>
                                  </p:stCondLst>
                                  <p:childTnLst>
                                    <p:set>
                                      <p:cBhvr>
                                        <p:cTn id="17" dur="1" fill="hold">
                                          <p:stCondLst>
                                            <p:cond delay="0"/>
                                          </p:stCondLst>
                                        </p:cTn>
                                        <p:tgtEl>
                                          <p:spTgt spid="266243">
                                            <p:txEl>
                                              <p:pRg st="3" end="3"/>
                                            </p:txEl>
                                          </p:spTgt>
                                        </p:tgtEl>
                                        <p:attrNameLst>
                                          <p:attrName>style.visibility</p:attrName>
                                        </p:attrNameLst>
                                      </p:cBhvr>
                                      <p:to>
                                        <p:strVal val="visible"/>
                                      </p:to>
                                    </p:set>
                                    <p:animEffect transition="in" filter="box(in)">
                                      <p:cBhvr>
                                        <p:cTn id="18" dur="500"/>
                                        <p:tgtEl>
                                          <p:spTgt spid="266243">
                                            <p:txEl>
                                              <p:pRg st="3" end="3"/>
                                            </p:txEl>
                                          </p:spTgt>
                                        </p:tgtEl>
                                      </p:cBhvr>
                                    </p:animEffect>
                                  </p:childTnLst>
                                  <p:subTnLst>
                                    <p:animClr clrSpc="rgb" dir="cw">
                                      <p:cBhvr override="childStyle">
                                        <p:cTn dur="1" fill="hold" display="0" masterRel="nextClick" afterEffect="1"/>
                                        <p:tgtEl>
                                          <p:spTgt spid="266243">
                                            <p:txEl>
                                              <p:pRg st="3" end="3"/>
                                            </p:txEl>
                                          </p:spTgt>
                                        </p:tgtEl>
                                        <p:attrNameLst>
                                          <p:attrName>ppt_c</p:attrName>
                                        </p:attrNameLst>
                                      </p:cBhvr>
                                      <p:to>
                                        <a:srgbClr val="808080"/>
                                      </p:to>
                                    </p:animClr>
                                  </p:subTnLst>
                                </p:cTn>
                              </p:par>
                              <p:par>
                                <p:cTn id="19" presetID="4" presetClass="entr" presetSubtype="16" fill="hold" grpId="0" nodeType="withEffect">
                                  <p:stCondLst>
                                    <p:cond delay="0"/>
                                  </p:stCondLst>
                                  <p:childTnLst>
                                    <p:set>
                                      <p:cBhvr>
                                        <p:cTn id="20" dur="1" fill="hold">
                                          <p:stCondLst>
                                            <p:cond delay="0"/>
                                          </p:stCondLst>
                                        </p:cTn>
                                        <p:tgtEl>
                                          <p:spTgt spid="266243">
                                            <p:txEl>
                                              <p:pRg st="4" end="4"/>
                                            </p:txEl>
                                          </p:spTgt>
                                        </p:tgtEl>
                                        <p:attrNameLst>
                                          <p:attrName>style.visibility</p:attrName>
                                        </p:attrNameLst>
                                      </p:cBhvr>
                                      <p:to>
                                        <p:strVal val="visible"/>
                                      </p:to>
                                    </p:set>
                                    <p:animEffect transition="in" filter="box(in)">
                                      <p:cBhvr>
                                        <p:cTn id="21" dur="500"/>
                                        <p:tgtEl>
                                          <p:spTgt spid="266243">
                                            <p:txEl>
                                              <p:pRg st="4" end="4"/>
                                            </p:txEl>
                                          </p:spTgt>
                                        </p:tgtEl>
                                      </p:cBhvr>
                                    </p:animEffect>
                                  </p:childTnLst>
                                  <p:subTnLst>
                                    <p:animClr clrSpc="rgb" dir="cw">
                                      <p:cBhvr override="childStyle">
                                        <p:cTn dur="1" fill="hold" display="0" masterRel="nextClick" afterEffect="1"/>
                                        <p:tgtEl>
                                          <p:spTgt spid="266243">
                                            <p:txEl>
                                              <p:pRg st="4" end="4"/>
                                            </p:txEl>
                                          </p:spTgt>
                                        </p:tgtEl>
                                        <p:attrNameLst>
                                          <p:attrName>ppt_c</p:attrName>
                                        </p:attrNameLst>
                                      </p:cBhvr>
                                      <p:to>
                                        <a:srgbClr val="808080"/>
                                      </p:to>
                                    </p:animClr>
                                  </p:sub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266243">
                                            <p:txEl>
                                              <p:pRg st="5" end="5"/>
                                            </p:txEl>
                                          </p:spTgt>
                                        </p:tgtEl>
                                        <p:attrNameLst>
                                          <p:attrName>style.visibility</p:attrName>
                                        </p:attrNameLst>
                                      </p:cBhvr>
                                      <p:to>
                                        <p:strVal val="visible"/>
                                      </p:to>
                                    </p:set>
                                    <p:animEffect transition="in" filter="box(in)">
                                      <p:cBhvr>
                                        <p:cTn id="26" dur="500"/>
                                        <p:tgtEl>
                                          <p:spTgt spid="266243">
                                            <p:txEl>
                                              <p:pRg st="5" end="5"/>
                                            </p:txEl>
                                          </p:spTgt>
                                        </p:tgtEl>
                                      </p:cBhvr>
                                    </p:animEffect>
                                  </p:childTnLst>
                                  <p:subTnLst>
                                    <p:animClr clrSpc="rgb" dir="cw">
                                      <p:cBhvr override="childStyle">
                                        <p:cTn dur="1" fill="hold" display="0" masterRel="nextClick" afterEffect="1"/>
                                        <p:tgtEl>
                                          <p:spTgt spid="266243">
                                            <p:txEl>
                                              <p:pRg st="5" end="5"/>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2" cstate="print"/>
          <a:srcRect/>
          <a:stretch>
            <a:fillRect/>
          </a:stretch>
        </p:blipFill>
        <p:spPr bwMode="auto">
          <a:xfrm>
            <a:off x="1752600" y="-106363"/>
            <a:ext cx="5549900" cy="703897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Oval 2"/>
          <p:cNvSpPr>
            <a:spLocks noChangeArrowheads="1"/>
          </p:cNvSpPr>
          <p:nvPr/>
        </p:nvSpPr>
        <p:spPr bwMode="auto">
          <a:xfrm>
            <a:off x="4495800" y="1524000"/>
            <a:ext cx="3657600" cy="2743200"/>
          </a:xfrm>
          <a:prstGeom prst="ellipse">
            <a:avLst/>
          </a:prstGeom>
          <a:solidFill>
            <a:srgbClr val="008000">
              <a:alpha val="50000"/>
            </a:srgbClr>
          </a:solidFill>
          <a:ln w="9525">
            <a:solidFill>
              <a:schemeClr val="tx1"/>
            </a:solidFill>
            <a:round/>
            <a:headEnd/>
            <a:tailEnd/>
          </a:ln>
          <a:effectLst/>
        </p:spPr>
        <p:txBody>
          <a:bodyPr wrap="none" anchor="ctr"/>
          <a:lstStyle/>
          <a:p>
            <a:pPr algn="ctr"/>
            <a:r>
              <a:rPr lang="en-US" sz="2000" b="1" dirty="0" err="1" smtClean="0"/>
              <a:t>Gerenciamento</a:t>
            </a:r>
            <a:r>
              <a:rPr lang="en-US" sz="2000" b="1" dirty="0" smtClean="0"/>
              <a:t> de </a:t>
            </a:r>
            <a:r>
              <a:rPr lang="en-US" sz="2000" b="1" dirty="0" err="1" smtClean="0"/>
              <a:t>Riscos</a:t>
            </a:r>
            <a:endParaRPr lang="en-US" sz="2000" b="1" dirty="0"/>
          </a:p>
          <a:p>
            <a:pPr algn="ctr"/>
            <a:r>
              <a:rPr lang="en-US" dirty="0"/>
              <a:t> </a:t>
            </a:r>
            <a:r>
              <a:rPr lang="en-US" dirty="0" err="1">
                <a:solidFill>
                  <a:srgbClr val="FF0066"/>
                </a:solidFill>
              </a:rPr>
              <a:t>B</a:t>
            </a:r>
            <a:r>
              <a:rPr lang="en-US" dirty="0" err="1" smtClean="0">
                <a:solidFill>
                  <a:srgbClr val="FF0066"/>
                </a:solidFill>
              </a:rPr>
              <a:t>aseado</a:t>
            </a:r>
            <a:r>
              <a:rPr lang="en-US" dirty="0" smtClean="0">
                <a:solidFill>
                  <a:srgbClr val="FF0066"/>
                </a:solidFill>
              </a:rPr>
              <a:t> </a:t>
            </a:r>
            <a:r>
              <a:rPr lang="en-US" dirty="0" err="1" smtClean="0">
                <a:solidFill>
                  <a:srgbClr val="FF0066"/>
                </a:solidFill>
              </a:rPr>
              <a:t>em</a:t>
            </a:r>
            <a:r>
              <a:rPr lang="en-US" dirty="0" smtClean="0">
                <a:solidFill>
                  <a:srgbClr val="FF0066"/>
                </a:solidFill>
              </a:rPr>
              <a:t> </a:t>
            </a:r>
            <a:r>
              <a:rPr lang="en-US" dirty="0" err="1" smtClean="0">
                <a:solidFill>
                  <a:srgbClr val="FF0066"/>
                </a:solidFill>
              </a:rPr>
              <a:t>políticas</a:t>
            </a:r>
            <a:r>
              <a:rPr lang="en-US" dirty="0" smtClean="0">
                <a:solidFill>
                  <a:srgbClr val="FF0066"/>
                </a:solidFill>
              </a:rPr>
              <a:t> </a:t>
            </a:r>
          </a:p>
          <a:p>
            <a:pPr algn="ctr"/>
            <a:r>
              <a:rPr lang="en-US" dirty="0" smtClean="0">
                <a:solidFill>
                  <a:srgbClr val="FF0066"/>
                </a:solidFill>
              </a:rPr>
              <a:t>e </a:t>
            </a:r>
            <a:r>
              <a:rPr lang="en-US" dirty="0" err="1" smtClean="0">
                <a:solidFill>
                  <a:srgbClr val="FF0066"/>
                </a:solidFill>
              </a:rPr>
              <a:t>preferências</a:t>
            </a:r>
            <a:endParaRPr lang="en-US" dirty="0">
              <a:solidFill>
                <a:srgbClr val="FF0066"/>
              </a:solidFill>
            </a:endParaRPr>
          </a:p>
        </p:txBody>
      </p:sp>
      <p:sp>
        <p:nvSpPr>
          <p:cNvPr id="64515" name="Oval 3"/>
          <p:cNvSpPr>
            <a:spLocks noChangeArrowheads="1"/>
          </p:cNvSpPr>
          <p:nvPr/>
        </p:nvSpPr>
        <p:spPr bwMode="auto">
          <a:xfrm>
            <a:off x="1295400" y="1524000"/>
            <a:ext cx="3657600" cy="2743200"/>
          </a:xfrm>
          <a:prstGeom prst="ellipse">
            <a:avLst/>
          </a:prstGeom>
          <a:solidFill>
            <a:schemeClr val="accent1">
              <a:alpha val="50000"/>
            </a:schemeClr>
          </a:solidFill>
          <a:ln w="9525">
            <a:solidFill>
              <a:schemeClr val="tx1"/>
            </a:solidFill>
            <a:round/>
            <a:headEnd/>
            <a:tailEnd/>
          </a:ln>
          <a:effectLst/>
        </p:spPr>
        <p:txBody>
          <a:bodyPr wrap="none" anchor="ctr"/>
          <a:lstStyle/>
          <a:p>
            <a:pPr algn="ctr"/>
            <a:r>
              <a:rPr lang="en-US" sz="2400" b="1" dirty="0" err="1" smtClean="0"/>
              <a:t>Avaliação</a:t>
            </a:r>
            <a:r>
              <a:rPr lang="en-US" sz="2400" b="1" dirty="0" smtClean="0"/>
              <a:t> de </a:t>
            </a:r>
            <a:r>
              <a:rPr lang="en-US" sz="2400" b="1" dirty="0" err="1" smtClean="0"/>
              <a:t>Riscos</a:t>
            </a:r>
            <a:endParaRPr lang="en-US" sz="2400" b="1" dirty="0"/>
          </a:p>
          <a:p>
            <a:pPr algn="ctr"/>
            <a:r>
              <a:rPr lang="en-US" dirty="0" smtClean="0">
                <a:solidFill>
                  <a:srgbClr val="FF0066"/>
                </a:solidFill>
              </a:rPr>
              <a:t>Base </a:t>
            </a:r>
            <a:r>
              <a:rPr lang="en-US" dirty="0" err="1" smtClean="0">
                <a:solidFill>
                  <a:srgbClr val="FF0066"/>
                </a:solidFill>
              </a:rPr>
              <a:t>analítica</a:t>
            </a:r>
            <a:r>
              <a:rPr lang="en-US" dirty="0" smtClean="0">
                <a:solidFill>
                  <a:srgbClr val="FF0066"/>
                </a:solidFill>
              </a:rPr>
              <a:t> </a:t>
            </a:r>
            <a:endParaRPr lang="en-US" dirty="0">
              <a:solidFill>
                <a:srgbClr val="FF0066"/>
              </a:solidFill>
            </a:endParaRPr>
          </a:p>
        </p:txBody>
      </p:sp>
      <p:sp>
        <p:nvSpPr>
          <p:cNvPr id="64516" name="Oval 4"/>
          <p:cNvSpPr>
            <a:spLocks noChangeArrowheads="1"/>
          </p:cNvSpPr>
          <p:nvPr/>
        </p:nvSpPr>
        <p:spPr bwMode="auto">
          <a:xfrm>
            <a:off x="2286000" y="3352800"/>
            <a:ext cx="5257800" cy="3200400"/>
          </a:xfrm>
          <a:prstGeom prst="ellipse">
            <a:avLst/>
          </a:prstGeom>
          <a:noFill/>
          <a:ln w="9525">
            <a:solidFill>
              <a:schemeClr val="tx1"/>
            </a:solidFill>
            <a:round/>
            <a:headEnd/>
            <a:tailEnd/>
          </a:ln>
          <a:effectLst/>
        </p:spPr>
        <p:txBody>
          <a:bodyPr wrap="none" anchor="ctr"/>
          <a:lstStyle/>
          <a:p>
            <a:pPr algn="ctr"/>
            <a:endParaRPr lang="en-US" dirty="0"/>
          </a:p>
          <a:p>
            <a:pPr algn="ctr"/>
            <a:endParaRPr lang="en-US" dirty="0"/>
          </a:p>
          <a:p>
            <a:pPr algn="ctr"/>
            <a:r>
              <a:rPr lang="en-US" sz="2400" dirty="0" err="1" smtClean="0"/>
              <a:t>Comunicação</a:t>
            </a:r>
            <a:r>
              <a:rPr lang="en-US" sz="2400" dirty="0" smtClean="0"/>
              <a:t> de </a:t>
            </a:r>
            <a:r>
              <a:rPr lang="en-US" sz="2400" dirty="0" err="1" smtClean="0"/>
              <a:t>Riscos</a:t>
            </a:r>
            <a:r>
              <a:rPr lang="en-US" sz="2400" dirty="0" smtClean="0"/>
              <a:t> </a:t>
            </a:r>
          </a:p>
          <a:p>
            <a:pPr algn="ctr"/>
            <a:r>
              <a:rPr lang="en-US" dirty="0" err="1" smtClean="0">
                <a:solidFill>
                  <a:srgbClr val="FF0000"/>
                </a:solidFill>
              </a:rPr>
              <a:t>Troca</a:t>
            </a:r>
            <a:r>
              <a:rPr lang="en-US" dirty="0" smtClean="0">
                <a:solidFill>
                  <a:srgbClr val="FF0000"/>
                </a:solidFill>
              </a:rPr>
              <a:t> </a:t>
            </a:r>
            <a:r>
              <a:rPr lang="en-US" dirty="0" err="1" smtClean="0">
                <a:solidFill>
                  <a:srgbClr val="FF0000"/>
                </a:solidFill>
              </a:rPr>
              <a:t>Interativa</a:t>
            </a:r>
            <a:r>
              <a:rPr lang="en-US" dirty="0" smtClean="0">
                <a:solidFill>
                  <a:srgbClr val="FF0000"/>
                </a:solidFill>
              </a:rPr>
              <a:t> de </a:t>
            </a:r>
            <a:r>
              <a:rPr lang="en-US" dirty="0" err="1" smtClean="0">
                <a:solidFill>
                  <a:srgbClr val="FF0000"/>
                </a:solidFill>
              </a:rPr>
              <a:t>informações</a:t>
            </a:r>
            <a:r>
              <a:rPr lang="en-US" dirty="0" smtClean="0">
                <a:solidFill>
                  <a:srgbClr val="FF0000"/>
                </a:solidFill>
              </a:rPr>
              <a:t>, </a:t>
            </a:r>
            <a:r>
              <a:rPr lang="en-US" dirty="0" err="1" smtClean="0">
                <a:solidFill>
                  <a:srgbClr val="FF0000"/>
                </a:solidFill>
              </a:rPr>
              <a:t>opiniões</a:t>
            </a:r>
            <a:r>
              <a:rPr lang="en-US" dirty="0">
                <a:solidFill>
                  <a:srgbClr val="FF0000"/>
                </a:solidFill>
              </a:rPr>
              <a:t> </a:t>
            </a:r>
            <a:r>
              <a:rPr lang="en-US" dirty="0" smtClean="0">
                <a:solidFill>
                  <a:srgbClr val="FF0000"/>
                </a:solidFill>
              </a:rPr>
              <a:t>e </a:t>
            </a:r>
          </a:p>
          <a:p>
            <a:pPr algn="ctr"/>
            <a:r>
              <a:rPr lang="en-US" dirty="0" err="1" smtClean="0">
                <a:solidFill>
                  <a:srgbClr val="FF0000"/>
                </a:solidFill>
              </a:rPr>
              <a:t>preferências</a:t>
            </a:r>
            <a:r>
              <a:rPr lang="en-US" dirty="0" smtClean="0">
                <a:solidFill>
                  <a:srgbClr val="FF0000"/>
                </a:solidFill>
              </a:rPr>
              <a:t> a </a:t>
            </a:r>
            <a:r>
              <a:rPr lang="en-US" dirty="0" err="1" smtClean="0">
                <a:solidFill>
                  <a:srgbClr val="FF0000"/>
                </a:solidFill>
              </a:rPr>
              <a:t>respeito</a:t>
            </a:r>
            <a:r>
              <a:rPr lang="en-US" dirty="0" smtClean="0">
                <a:solidFill>
                  <a:srgbClr val="FF0000"/>
                </a:solidFill>
              </a:rPr>
              <a:t> de </a:t>
            </a:r>
            <a:r>
              <a:rPr lang="en-US" dirty="0" err="1" smtClean="0">
                <a:solidFill>
                  <a:srgbClr val="FF0000"/>
                </a:solidFill>
              </a:rPr>
              <a:t>riscos</a:t>
            </a:r>
            <a:endParaRPr lang="en-US" dirty="0">
              <a:solidFill>
                <a:srgbClr val="FF0066"/>
              </a:solidFill>
            </a:endParaRPr>
          </a:p>
        </p:txBody>
      </p:sp>
      <p:sp>
        <p:nvSpPr>
          <p:cNvPr id="64517" name="Oval 5"/>
          <p:cNvSpPr>
            <a:spLocks noChangeArrowheads="1"/>
          </p:cNvSpPr>
          <p:nvPr/>
        </p:nvSpPr>
        <p:spPr bwMode="auto">
          <a:xfrm>
            <a:off x="3962400" y="3048000"/>
            <a:ext cx="1828800" cy="1371600"/>
          </a:xfrm>
          <a:prstGeom prst="ellipse">
            <a:avLst/>
          </a:prstGeom>
          <a:solidFill>
            <a:srgbClr val="00FF00"/>
          </a:solidFill>
          <a:ln w="9525">
            <a:solidFill>
              <a:schemeClr val="tx1"/>
            </a:solidFill>
            <a:round/>
            <a:headEnd/>
            <a:tailEnd/>
          </a:ln>
          <a:effectLst/>
        </p:spPr>
        <p:txBody>
          <a:bodyPr wrap="none" anchor="ctr"/>
          <a:lstStyle/>
          <a:p>
            <a:pPr algn="ctr" eaLnBrk="0" hangingPunct="0"/>
            <a:r>
              <a:rPr lang="en-US" dirty="0" err="1" smtClean="0">
                <a:latin typeface="Verdana" pitchFamily="34" charset="0"/>
              </a:rPr>
              <a:t>Diretrizes</a:t>
            </a:r>
            <a:r>
              <a:rPr lang="en-US" dirty="0" smtClean="0">
                <a:latin typeface="Verdana" pitchFamily="34" charset="0"/>
              </a:rPr>
              <a:t> </a:t>
            </a:r>
          </a:p>
          <a:p>
            <a:pPr algn="ctr" eaLnBrk="0" hangingPunct="0"/>
            <a:r>
              <a:rPr lang="en-US" dirty="0">
                <a:latin typeface="Verdana" pitchFamily="34" charset="0"/>
              </a:rPr>
              <a:t>d</a:t>
            </a:r>
            <a:r>
              <a:rPr lang="en-US" dirty="0" smtClean="0">
                <a:latin typeface="Verdana" pitchFamily="34" charset="0"/>
              </a:rPr>
              <a:t>e </a:t>
            </a:r>
            <a:r>
              <a:rPr lang="en-US" dirty="0" err="1" smtClean="0">
                <a:latin typeface="Verdana" pitchFamily="34" charset="0"/>
              </a:rPr>
              <a:t>Riscos</a:t>
            </a:r>
            <a:r>
              <a:rPr lang="en-US" dirty="0" smtClean="0">
                <a:latin typeface="Verdana" pitchFamily="34" charset="0"/>
              </a:rPr>
              <a:t> </a:t>
            </a:r>
          </a:p>
          <a:p>
            <a:pPr algn="ctr" eaLnBrk="0" hangingPunct="0"/>
            <a:r>
              <a:rPr lang="en-US" dirty="0" err="1" smtClean="0">
                <a:latin typeface="Verdana" pitchFamily="34" charset="0"/>
              </a:rPr>
              <a:t>Toleráveis</a:t>
            </a:r>
            <a:endParaRPr lang="en-US" dirty="0">
              <a:latin typeface="Verdana" pitchFamily="34" charset="0"/>
            </a:endParaRPr>
          </a:p>
        </p:txBody>
      </p:sp>
      <p:sp>
        <p:nvSpPr>
          <p:cNvPr id="64518" name="Text Box 6"/>
          <p:cNvSpPr txBox="1">
            <a:spLocks noChangeArrowheads="1"/>
          </p:cNvSpPr>
          <p:nvPr/>
        </p:nvSpPr>
        <p:spPr bwMode="auto">
          <a:xfrm>
            <a:off x="1447800" y="152400"/>
            <a:ext cx="8382000" cy="1323439"/>
          </a:xfrm>
          <a:prstGeom prst="rect">
            <a:avLst/>
          </a:prstGeom>
          <a:noFill/>
          <a:ln w="9525">
            <a:noFill/>
            <a:miter lim="800000"/>
            <a:headEnd/>
            <a:tailEnd/>
          </a:ln>
          <a:effectLst/>
        </p:spPr>
        <p:txBody>
          <a:bodyPr>
            <a:spAutoFit/>
          </a:bodyPr>
          <a:lstStyle/>
          <a:p>
            <a:pPr eaLnBrk="0" hangingPunct="0">
              <a:spcBef>
                <a:spcPct val="50000"/>
              </a:spcBef>
            </a:pPr>
            <a:r>
              <a:rPr lang="en-US" sz="4000" b="1" dirty="0" err="1" smtClean="0">
                <a:solidFill>
                  <a:schemeClr val="tx2"/>
                </a:solidFill>
              </a:rPr>
              <a:t>Abordagem</a:t>
            </a:r>
            <a:r>
              <a:rPr lang="en-US" sz="4000" b="1" dirty="0" smtClean="0">
                <a:solidFill>
                  <a:schemeClr val="tx2"/>
                </a:solidFill>
              </a:rPr>
              <a:t> de </a:t>
            </a:r>
            <a:r>
              <a:rPr lang="en-US" sz="4000" b="1" dirty="0" err="1" smtClean="0">
                <a:solidFill>
                  <a:schemeClr val="tx2"/>
                </a:solidFill>
              </a:rPr>
              <a:t>Riscos</a:t>
            </a:r>
            <a:r>
              <a:rPr lang="en-US" sz="4000" b="1" dirty="0" smtClean="0">
                <a:solidFill>
                  <a:schemeClr val="tx2"/>
                </a:solidFill>
              </a:rPr>
              <a:t> </a:t>
            </a:r>
            <a:r>
              <a:rPr lang="en-US" sz="4000" b="1" dirty="0" err="1" smtClean="0">
                <a:solidFill>
                  <a:schemeClr val="tx2"/>
                </a:solidFill>
              </a:rPr>
              <a:t>na</a:t>
            </a:r>
            <a:r>
              <a:rPr lang="en-US" sz="4000" b="1" dirty="0" smtClean="0">
                <a:solidFill>
                  <a:schemeClr val="tx2"/>
                </a:solidFill>
              </a:rPr>
              <a:t> </a:t>
            </a:r>
            <a:r>
              <a:rPr lang="en-US" sz="4000" b="1" dirty="0" err="1" smtClean="0">
                <a:solidFill>
                  <a:schemeClr val="tx2"/>
                </a:solidFill>
              </a:rPr>
              <a:t>Segurança</a:t>
            </a:r>
            <a:r>
              <a:rPr lang="en-US" sz="4000" b="1" dirty="0" smtClean="0">
                <a:solidFill>
                  <a:schemeClr val="tx2"/>
                </a:solidFill>
              </a:rPr>
              <a:t> de </a:t>
            </a:r>
            <a:r>
              <a:rPr lang="en-US" sz="4000" b="1" dirty="0" err="1" smtClean="0">
                <a:solidFill>
                  <a:schemeClr val="tx2"/>
                </a:solidFill>
              </a:rPr>
              <a:t>Barragens</a:t>
            </a:r>
            <a:endParaRPr lang="en-US" sz="4000" b="1" dirty="0">
              <a:solidFill>
                <a:schemeClr val="tx2"/>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533400"/>
            <a:ext cx="8229600" cy="1219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t-BR" sz="4000" b="1" noProof="0" dirty="0" smtClean="0"/>
              <a:t>Por que Riscos Toleráveis?</a:t>
            </a:r>
            <a:br>
              <a:rPr lang="pt-BR" sz="4000" b="1" noProof="0" dirty="0" smtClean="0"/>
            </a:br>
            <a:r>
              <a:rPr lang="pt-BR" sz="4000" b="1" noProof="0" dirty="0" smtClean="0"/>
              <a:t>…Iniciar tendo em mente o </a:t>
            </a:r>
            <a:r>
              <a:rPr lang="pt-BR" sz="4000" b="1" dirty="0" smtClean="0"/>
              <a:t>Fim</a:t>
            </a:r>
            <a:endParaRPr lang="pt-BR" sz="4000" b="1" noProof="0" dirty="0" smtClean="0"/>
          </a:p>
        </p:txBody>
      </p:sp>
      <p:sp>
        <p:nvSpPr>
          <p:cNvPr id="14339" name="Rectangle 3"/>
          <p:cNvSpPr>
            <a:spLocks noGrp="1" noChangeArrowheads="1"/>
          </p:cNvSpPr>
          <p:nvPr>
            <p:ph type="body" idx="1"/>
          </p:nvPr>
        </p:nvSpPr>
        <p:spPr bwMode="auto">
          <a:xfrm>
            <a:off x="457200" y="2286000"/>
            <a:ext cx="8458200" cy="3840163"/>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pt-BR" sz="2400" noProof="0" dirty="0" smtClean="0"/>
              <a:t>Identificar infraestrutura que acarreta maior risco</a:t>
            </a:r>
          </a:p>
          <a:p>
            <a:pPr eaLnBrk="1" hangingPunct="1">
              <a:lnSpc>
                <a:spcPct val="90000"/>
              </a:lnSpc>
            </a:pPr>
            <a:r>
              <a:rPr lang="pt-BR" sz="2400" noProof="0" dirty="0" smtClean="0"/>
              <a:t>Em que medida o risco precisa ser reduzido? (tolerabilidade)</a:t>
            </a:r>
          </a:p>
          <a:p>
            <a:pPr eaLnBrk="1" hangingPunct="1">
              <a:lnSpc>
                <a:spcPct val="90000"/>
              </a:lnSpc>
            </a:pPr>
            <a:r>
              <a:rPr lang="pt-BR" sz="2400" noProof="0" dirty="0" smtClean="0"/>
              <a:t>Compreendendo responsabilidades compartilhadas</a:t>
            </a:r>
          </a:p>
          <a:p>
            <a:pPr eaLnBrk="1" hangingPunct="1">
              <a:lnSpc>
                <a:spcPct val="90000"/>
              </a:lnSpc>
            </a:pPr>
            <a:r>
              <a:rPr lang="pt-BR" sz="2400" noProof="0" dirty="0" smtClean="0"/>
              <a:t>Qual infraestrutura deve ser resolvida primeiro? (</a:t>
            </a:r>
            <a:r>
              <a:rPr lang="pt-BR" sz="2400" dirty="0" smtClean="0"/>
              <a:t>prioridade</a:t>
            </a:r>
            <a:r>
              <a:rPr lang="pt-BR" sz="2400" noProof="0" dirty="0" smtClean="0"/>
              <a:t>/sequencia)</a:t>
            </a:r>
          </a:p>
          <a:p>
            <a:pPr eaLnBrk="1" hangingPunct="1">
              <a:lnSpc>
                <a:spcPct val="90000"/>
              </a:lnSpc>
            </a:pPr>
            <a:r>
              <a:rPr lang="pt-BR" sz="2400" noProof="0" dirty="0" smtClean="0"/>
              <a:t>Como podemos equilibrar o desejo </a:t>
            </a:r>
            <a:r>
              <a:rPr lang="pt-BR" sz="2400" dirty="0" smtClean="0"/>
              <a:t>de reduzir riscos com a disponibilidade de recursos</a:t>
            </a:r>
            <a:r>
              <a:rPr lang="pt-BR" sz="2400" noProof="0" dirty="0" smtClean="0"/>
              <a:t>? (urgência)</a:t>
            </a:r>
          </a:p>
          <a:p>
            <a:pPr eaLnBrk="1" hangingPunct="1">
              <a:lnSpc>
                <a:spcPct val="90000"/>
              </a:lnSpc>
            </a:pPr>
            <a:r>
              <a:rPr lang="pt-BR" sz="2400" noProof="0" dirty="0" smtClean="0"/>
              <a:t>Melhorar a comunicação de riscos </a:t>
            </a:r>
          </a:p>
          <a:p>
            <a:pPr eaLnBrk="1" hangingPunct="1">
              <a:lnSpc>
                <a:spcPct val="90000"/>
              </a:lnSpc>
            </a:pPr>
            <a:r>
              <a:rPr lang="pt-BR" sz="2400" noProof="0" dirty="0" smtClean="0"/>
              <a:t>….</a:t>
            </a:r>
            <a:r>
              <a:rPr lang="pt-BR" sz="2400" b="1" noProof="0" dirty="0" smtClean="0"/>
              <a:t>MELHOR TOMADA DE DECISÕES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dissolv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dissolve">
                                      <p:cBhvr>
                                        <p:cTn id="12" dur="5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dissolve">
                                      <p:cBhvr>
                                        <p:cTn id="17" dur="500"/>
                                        <p:tgtEl>
                                          <p:spTgt spid="14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dissolve">
                                      <p:cBhvr>
                                        <p:cTn id="22" dur="500"/>
                                        <p:tgtEl>
                                          <p:spTgt spid="14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dissolve">
                                      <p:cBhvr>
                                        <p:cTn id="27" dur="500"/>
                                        <p:tgtEl>
                                          <p:spTgt spid="143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Effect transition="in" filter="dissolve">
                                      <p:cBhvr>
                                        <p:cTn id="32" dur="500"/>
                                        <p:tgtEl>
                                          <p:spTgt spid="143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339">
                                            <p:txEl>
                                              <p:pRg st="6" end="6"/>
                                            </p:txEl>
                                          </p:spTgt>
                                        </p:tgtEl>
                                        <p:attrNameLst>
                                          <p:attrName>style.visibility</p:attrName>
                                        </p:attrNameLst>
                                      </p:cBhvr>
                                      <p:to>
                                        <p:strVal val="visible"/>
                                      </p:to>
                                    </p:set>
                                    <p:animEffect transition="in" filter="dissolve">
                                      <p:cBhvr>
                                        <p:cTn id="37" dur="5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pt-BR" sz="4000" b="1" noProof="0" dirty="0" smtClean="0"/>
              <a:t>Filosofia Geral de Gerenciamento de </a:t>
            </a:r>
            <a:r>
              <a:rPr lang="pt-BR" sz="4000" b="1" dirty="0" smtClean="0"/>
              <a:t>Riscos</a:t>
            </a:r>
            <a:endParaRPr lang="pt-BR" sz="4000" b="1" noProof="0" dirty="0"/>
          </a:p>
        </p:txBody>
      </p:sp>
      <p:sp>
        <p:nvSpPr>
          <p:cNvPr id="6" name="Content Placeholder 5"/>
          <p:cNvSpPr>
            <a:spLocks noGrp="1"/>
          </p:cNvSpPr>
          <p:nvPr>
            <p:ph idx="1"/>
          </p:nvPr>
        </p:nvSpPr>
        <p:spPr>
          <a:xfrm>
            <a:off x="457200" y="1447800"/>
            <a:ext cx="8229600" cy="3962400"/>
          </a:xfrm>
        </p:spPr>
        <p:txBody>
          <a:bodyPr/>
          <a:lstStyle/>
          <a:p>
            <a:r>
              <a:rPr lang="pt-BR" noProof="0" dirty="0" smtClean="0"/>
              <a:t>Otimizar a Redução </a:t>
            </a:r>
            <a:r>
              <a:rPr lang="pt-BR" noProof="0" dirty="0" err="1" smtClean="0"/>
              <a:t>d</a:t>
            </a:r>
            <a:r>
              <a:rPr lang="pt-BR" dirty="0" smtClean="0"/>
              <a:t>e Riscos em termos de tempo e investimentos no contexto da</a:t>
            </a:r>
            <a:r>
              <a:rPr lang="pt-BR" noProof="0" dirty="0" smtClean="0"/>
              <a:t>:</a:t>
            </a:r>
          </a:p>
          <a:p>
            <a:pPr lvl="1"/>
            <a:r>
              <a:rPr lang="pt-BR" noProof="0" dirty="0" smtClean="0"/>
              <a:t>Carteira de projetos</a:t>
            </a:r>
          </a:p>
          <a:p>
            <a:pPr lvl="1"/>
            <a:r>
              <a:rPr lang="pt-BR" noProof="0" dirty="0" smtClean="0"/>
              <a:t>Filas de Decisões a serem tomadas </a:t>
            </a:r>
          </a:p>
          <a:p>
            <a:pPr lvl="1"/>
            <a:r>
              <a:rPr lang="pt-BR" noProof="0" dirty="0" err="1" smtClean="0"/>
              <a:t>Modific</a:t>
            </a:r>
            <a:r>
              <a:rPr lang="pt-BR" dirty="0" smtClean="0"/>
              <a:t>ações Individuais</a:t>
            </a:r>
            <a:endParaRPr lang="pt-BR" noProof="0" dirty="0" smtClean="0"/>
          </a:p>
          <a:p>
            <a:r>
              <a:rPr lang="pt-BR" noProof="0" dirty="0" smtClean="0"/>
              <a:t>Faça </a:t>
            </a:r>
            <a:r>
              <a:rPr lang="pt-BR" dirty="0" smtClean="0"/>
              <a:t>de forma a conferir Credibilidade e Transparência ao processo </a:t>
            </a:r>
            <a:endParaRPr lang="pt-BR" noProof="0" dirty="0" smtClean="0"/>
          </a:p>
          <a:p>
            <a:r>
              <a:rPr lang="pt-BR" noProof="0" dirty="0" smtClean="0"/>
              <a:t>Faça de forma </a:t>
            </a:r>
            <a:r>
              <a:rPr lang="pt-BR" dirty="0" smtClean="0"/>
              <a:t>ágil e flexível</a:t>
            </a:r>
            <a:endParaRPr lang="pt-BR" noProof="0" dirty="0" smtClean="0"/>
          </a:p>
          <a:p>
            <a:r>
              <a:rPr lang="pt-BR" noProof="0" dirty="0" smtClean="0"/>
              <a:t>A </a:t>
            </a:r>
            <a:r>
              <a:rPr lang="pt-BR" dirty="0" smtClean="0"/>
              <a:t>segurança da vida humana </a:t>
            </a:r>
          </a:p>
          <a:p>
            <a:pPr marL="0" indent="0">
              <a:buNone/>
            </a:pPr>
            <a:r>
              <a:rPr lang="pt-BR" noProof="0" dirty="0" smtClean="0"/>
              <a:t>prevalece sobre todo o resto </a:t>
            </a:r>
          </a:p>
          <a:p>
            <a:endParaRPr lang="pt-BR" noProof="0" dirty="0"/>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Rectangle 5"/>
          <p:cNvSpPr>
            <a:spLocks noChangeArrowheads="1"/>
          </p:cNvSpPr>
          <p:nvPr/>
        </p:nvSpPr>
        <p:spPr bwMode="auto">
          <a:xfrm>
            <a:off x="0" y="0"/>
            <a:ext cx="9144000" cy="6858000"/>
          </a:xfrm>
          <a:prstGeom prst="rect">
            <a:avLst/>
          </a:prstGeom>
          <a:solidFill>
            <a:schemeClr val="accent1"/>
          </a:solidFill>
          <a:ln w="9525" algn="ctr">
            <a:solidFill>
              <a:schemeClr val="tx1"/>
            </a:solidFill>
            <a:miter lim="800000"/>
            <a:headEnd/>
            <a:tailEnd/>
          </a:ln>
          <a:effectLst/>
        </p:spPr>
        <p:txBody>
          <a:bodyPr wrap="none" anchor="ctr"/>
          <a:lstStyle/>
          <a:p>
            <a:endParaRPr lang="en-US"/>
          </a:p>
        </p:txBody>
      </p:sp>
      <p:sp>
        <p:nvSpPr>
          <p:cNvPr id="87042" name="Rectangle 2"/>
          <p:cNvSpPr>
            <a:spLocks noGrp="1" noChangeArrowheads="1"/>
          </p:cNvSpPr>
          <p:nvPr>
            <p:ph type="title"/>
          </p:nvPr>
        </p:nvSpPr>
        <p:spPr>
          <a:xfrm>
            <a:off x="5486400" y="228600"/>
            <a:ext cx="3424238" cy="714375"/>
          </a:xfrm>
        </p:spPr>
        <p:txBody>
          <a:bodyPr/>
          <a:lstStyle/>
          <a:p>
            <a:r>
              <a:rPr lang="pt-BR" sz="2400" noProof="0" dirty="0" smtClean="0"/>
              <a:t>Como é usado risco no âmbito da </a:t>
            </a:r>
            <a:r>
              <a:rPr lang="pt-BR" sz="2400" dirty="0" smtClean="0"/>
              <a:t>carteira</a:t>
            </a:r>
            <a:r>
              <a:rPr lang="pt-BR" sz="2800" noProof="0" dirty="0" smtClean="0"/>
              <a:t>?</a:t>
            </a:r>
            <a:endParaRPr lang="pt-BR" sz="2800" noProof="0" dirty="0"/>
          </a:p>
        </p:txBody>
      </p:sp>
      <p:graphicFrame>
        <p:nvGraphicFramePr>
          <p:cNvPr id="87043" name="Object 3"/>
          <p:cNvGraphicFramePr>
            <a:graphicFrameLocks noGrp="1" noChangeAspect="1"/>
          </p:cNvGraphicFramePr>
          <p:nvPr>
            <p:ph sz="half" idx="1"/>
          </p:nvPr>
        </p:nvGraphicFramePr>
        <p:xfrm>
          <a:off x="0" y="228600"/>
          <a:ext cx="5456238" cy="6629400"/>
        </p:xfrm>
        <a:graphic>
          <a:graphicData uri="http://schemas.openxmlformats.org/presentationml/2006/ole">
            <mc:AlternateContent xmlns:mc="http://schemas.openxmlformats.org/markup-compatibility/2006">
              <mc:Choice xmlns:v="urn:schemas-microsoft-com:vml" Requires="v">
                <p:oleObj spid="_x0000_s107560" r:id="rId3" imgW="6984492" imgH="8488070" progId="">
                  <p:embed/>
                </p:oleObj>
              </mc:Choice>
              <mc:Fallback>
                <p:oleObj r:id="rId3" imgW="6984492" imgH="848807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
                        <a:ext cx="5456238" cy="6629400"/>
                      </a:xfrm>
                      <a:prstGeom prst="rect">
                        <a:avLst/>
                      </a:prstGeom>
                      <a:solidFill>
                        <a:schemeClr val="bg1"/>
                      </a:solidFill>
                    </p:spPr>
                  </p:pic>
                </p:oleObj>
              </mc:Fallback>
            </mc:AlternateContent>
          </a:graphicData>
        </a:graphic>
      </p:graphicFrame>
      <p:sp>
        <p:nvSpPr>
          <p:cNvPr id="87044" name="Rectangle 4"/>
          <p:cNvSpPr>
            <a:spLocks noGrp="1" noChangeArrowheads="1"/>
          </p:cNvSpPr>
          <p:nvPr>
            <p:ph type="body" sz="half" idx="2"/>
          </p:nvPr>
        </p:nvSpPr>
        <p:spPr>
          <a:xfrm>
            <a:off x="5486400" y="1066800"/>
            <a:ext cx="3505200" cy="3505200"/>
          </a:xfrm>
        </p:spPr>
        <p:txBody>
          <a:bodyPr/>
          <a:lstStyle/>
          <a:p>
            <a:pPr marL="0" indent="0">
              <a:lnSpc>
                <a:spcPct val="80000"/>
              </a:lnSpc>
              <a:buNone/>
            </a:pPr>
            <a:r>
              <a:rPr lang="pt-BR" sz="2400" noProof="0" dirty="0" smtClean="0"/>
              <a:t>Na Carteira de mais de 700 </a:t>
            </a:r>
            <a:r>
              <a:rPr lang="pt-BR" sz="2400" noProof="0" dirty="0" err="1" smtClean="0"/>
              <a:t>Dams</a:t>
            </a:r>
            <a:r>
              <a:rPr lang="pt-BR" sz="2400" noProof="0" dirty="0" smtClean="0"/>
              <a:t> barragens:</a:t>
            </a:r>
          </a:p>
          <a:p>
            <a:pPr lvl="1">
              <a:lnSpc>
                <a:spcPct val="80000"/>
              </a:lnSpc>
              <a:buFont typeface="Wingdings" pitchFamily="2" charset="2"/>
              <a:buChar char="Ø"/>
            </a:pPr>
            <a:r>
              <a:rPr lang="pt-BR" sz="1800" noProof="0" dirty="0" smtClean="0"/>
              <a:t>DSAC usado </a:t>
            </a:r>
            <a:r>
              <a:rPr lang="pt-BR" sz="1800" dirty="0" err="1" smtClean="0"/>
              <a:t>consistentement</a:t>
            </a:r>
            <a:r>
              <a:rPr lang="pt-BR" sz="1800" dirty="0" smtClean="0"/>
              <a:t> para </a:t>
            </a:r>
            <a:r>
              <a:rPr lang="pt-BR" sz="1800" noProof="0" dirty="0" smtClean="0"/>
              <a:t>:</a:t>
            </a:r>
          </a:p>
          <a:p>
            <a:pPr lvl="2">
              <a:lnSpc>
                <a:spcPct val="80000"/>
              </a:lnSpc>
              <a:buFont typeface="Wingdings" pitchFamily="2" charset="2"/>
              <a:buChar char="Ø"/>
            </a:pPr>
            <a:r>
              <a:rPr lang="pt-BR" sz="1400" noProof="0" dirty="0" smtClean="0"/>
              <a:t>Caracterizar a Carteira</a:t>
            </a:r>
          </a:p>
          <a:p>
            <a:pPr lvl="2">
              <a:lnSpc>
                <a:spcPct val="80000"/>
              </a:lnSpc>
              <a:buFont typeface="Wingdings" pitchFamily="2" charset="2"/>
              <a:buChar char="Ø"/>
            </a:pPr>
            <a:r>
              <a:rPr lang="pt-BR" sz="1400" noProof="0" dirty="0" smtClean="0"/>
              <a:t>Comunicar Riscos</a:t>
            </a:r>
          </a:p>
          <a:p>
            <a:pPr lvl="2">
              <a:lnSpc>
                <a:spcPct val="80000"/>
              </a:lnSpc>
              <a:buFont typeface="Wingdings" pitchFamily="2" charset="2"/>
              <a:buChar char="Ø"/>
            </a:pPr>
            <a:r>
              <a:rPr lang="pt-BR" sz="1400" dirty="0" smtClean="0"/>
              <a:t>Tomar Ações</a:t>
            </a:r>
            <a:endParaRPr lang="pt-BR" sz="1400" noProof="0" dirty="0" smtClean="0"/>
          </a:p>
          <a:p>
            <a:pPr lvl="1">
              <a:lnSpc>
                <a:spcPct val="80000"/>
              </a:lnSpc>
              <a:buFont typeface="Wingdings" pitchFamily="2" charset="2"/>
              <a:buChar char="Ø"/>
            </a:pPr>
            <a:r>
              <a:rPr lang="pt-BR" sz="1800" noProof="0" dirty="0" smtClean="0"/>
              <a:t>De modo geral, DSAC </a:t>
            </a:r>
            <a:r>
              <a:rPr lang="pt-BR" sz="1800" noProof="0" dirty="0" err="1" smtClean="0"/>
              <a:t>I</a:t>
            </a:r>
            <a:r>
              <a:rPr lang="pt-BR" sz="1800" dirty="0"/>
              <a:t> </a:t>
            </a:r>
            <a:r>
              <a:rPr lang="pt-BR" sz="1800" dirty="0" smtClean="0"/>
              <a:t>é considerado Prioritário</a:t>
            </a:r>
            <a:endParaRPr lang="pt-BR" sz="1800" noProof="0" dirty="0" smtClean="0"/>
          </a:p>
        </p:txBody>
      </p:sp>
      <p:sp>
        <p:nvSpPr>
          <p:cNvPr id="10" name="Oval 9"/>
          <p:cNvSpPr/>
          <p:nvPr/>
        </p:nvSpPr>
        <p:spPr>
          <a:xfrm>
            <a:off x="1219200" y="533400"/>
            <a:ext cx="3048000" cy="685800"/>
          </a:xfrm>
          <a:prstGeom prst="ellipse">
            <a:avLst/>
          </a:prstGeom>
          <a:solidFill>
            <a:srgbClr val="00B0F0">
              <a:alpha val="2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2"/>
          <p:cNvPicPr>
            <a:picLocks noChangeAspect="1" noChangeArrowheads="1"/>
          </p:cNvPicPr>
          <p:nvPr/>
        </p:nvPicPr>
        <p:blipFill>
          <a:blip r:embed="rId5" cstate="email"/>
          <a:srcRect/>
          <a:stretch>
            <a:fillRect/>
          </a:stretch>
        </p:blipFill>
        <p:spPr bwMode="auto">
          <a:xfrm>
            <a:off x="5715000" y="3581400"/>
            <a:ext cx="3048000" cy="3110204"/>
          </a:xfrm>
          <a:prstGeom prst="rect">
            <a:avLst/>
          </a:prstGeom>
          <a:noFill/>
          <a:ln w="9525">
            <a:solidFill>
              <a:schemeClr val="tx1"/>
            </a:solidFill>
            <a:miter lim="800000"/>
            <a:headEnd/>
            <a:tailEnd/>
          </a:ln>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704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704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704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704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7044">
                                            <p:txEl>
                                              <p:pRg st="5" end="5"/>
                                            </p:txEl>
                                          </p:spTgt>
                                        </p:tgtEl>
                                        <p:attrNameLst>
                                          <p:attrName>style.visibility</p:attrName>
                                        </p:attrNameLst>
                                      </p:cBhvr>
                                      <p:to>
                                        <p:strVal val="visible"/>
                                      </p:to>
                                    </p:set>
                                  </p:childTnLst>
                                </p:cTn>
                              </p:par>
                              <p:par>
                                <p:cTn id="17" presetID="9"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Rectangle 5"/>
          <p:cNvSpPr>
            <a:spLocks noChangeArrowheads="1"/>
          </p:cNvSpPr>
          <p:nvPr/>
        </p:nvSpPr>
        <p:spPr bwMode="auto">
          <a:xfrm>
            <a:off x="0" y="0"/>
            <a:ext cx="9144000" cy="6858000"/>
          </a:xfrm>
          <a:prstGeom prst="rect">
            <a:avLst/>
          </a:prstGeom>
          <a:solidFill>
            <a:schemeClr val="accent1"/>
          </a:solidFill>
          <a:ln w="9525" algn="ctr">
            <a:solidFill>
              <a:schemeClr val="tx1"/>
            </a:solidFill>
            <a:miter lim="800000"/>
            <a:headEnd/>
            <a:tailEnd/>
          </a:ln>
          <a:effectLst/>
        </p:spPr>
        <p:txBody>
          <a:bodyPr wrap="none" anchor="ctr"/>
          <a:lstStyle/>
          <a:p>
            <a:endParaRPr lang="en-US"/>
          </a:p>
        </p:txBody>
      </p:sp>
      <p:sp>
        <p:nvSpPr>
          <p:cNvPr id="87042" name="Rectangle 2"/>
          <p:cNvSpPr>
            <a:spLocks noGrp="1" noChangeArrowheads="1"/>
          </p:cNvSpPr>
          <p:nvPr>
            <p:ph type="title"/>
          </p:nvPr>
        </p:nvSpPr>
        <p:spPr>
          <a:xfrm>
            <a:off x="5562600" y="457200"/>
            <a:ext cx="3424238" cy="714375"/>
          </a:xfrm>
        </p:spPr>
        <p:txBody>
          <a:bodyPr/>
          <a:lstStyle/>
          <a:p>
            <a:r>
              <a:rPr lang="pt-BR" sz="2400" noProof="0" dirty="0" smtClean="0"/>
              <a:t>Como é </a:t>
            </a:r>
            <a:r>
              <a:rPr lang="pt-BR" sz="2400" dirty="0" smtClean="0"/>
              <a:t>usado Risco em Filas de Decisões</a:t>
            </a:r>
            <a:r>
              <a:rPr lang="pt-BR" sz="2400" noProof="0" dirty="0" smtClean="0"/>
              <a:t>?</a:t>
            </a:r>
            <a:endParaRPr lang="pt-BR" sz="2400" noProof="0" dirty="0"/>
          </a:p>
        </p:txBody>
      </p:sp>
      <p:graphicFrame>
        <p:nvGraphicFramePr>
          <p:cNvPr id="87043" name="Object 3"/>
          <p:cNvGraphicFramePr>
            <a:graphicFrameLocks noGrp="1" noChangeAspect="1"/>
          </p:cNvGraphicFramePr>
          <p:nvPr>
            <p:ph sz="half" idx="1"/>
          </p:nvPr>
        </p:nvGraphicFramePr>
        <p:xfrm>
          <a:off x="0" y="228600"/>
          <a:ext cx="5456238" cy="6629400"/>
        </p:xfrm>
        <a:graphic>
          <a:graphicData uri="http://schemas.openxmlformats.org/presentationml/2006/ole">
            <mc:AlternateContent xmlns:mc="http://schemas.openxmlformats.org/markup-compatibility/2006">
              <mc:Choice xmlns:v="urn:schemas-microsoft-com:vml" Requires="v">
                <p:oleObj spid="_x0000_s108584" r:id="rId3" imgW="6984492" imgH="8488070" progId="">
                  <p:embed/>
                </p:oleObj>
              </mc:Choice>
              <mc:Fallback>
                <p:oleObj r:id="rId3" imgW="6984492" imgH="848807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
                        <a:ext cx="5456238" cy="6629400"/>
                      </a:xfrm>
                      <a:prstGeom prst="rect">
                        <a:avLst/>
                      </a:prstGeom>
                      <a:solidFill>
                        <a:schemeClr val="bg1"/>
                      </a:solidFill>
                    </p:spPr>
                  </p:pic>
                </p:oleObj>
              </mc:Fallback>
            </mc:AlternateContent>
          </a:graphicData>
        </a:graphic>
      </p:graphicFrame>
      <p:sp>
        <p:nvSpPr>
          <p:cNvPr id="87044" name="Rectangle 4"/>
          <p:cNvSpPr>
            <a:spLocks noGrp="1" noChangeArrowheads="1"/>
          </p:cNvSpPr>
          <p:nvPr>
            <p:ph type="body" sz="half" idx="2"/>
          </p:nvPr>
        </p:nvSpPr>
        <p:spPr>
          <a:xfrm>
            <a:off x="5486400" y="1447800"/>
            <a:ext cx="3505200" cy="1828800"/>
          </a:xfrm>
        </p:spPr>
        <p:txBody>
          <a:bodyPr/>
          <a:lstStyle/>
          <a:p>
            <a:pPr>
              <a:lnSpc>
                <a:spcPct val="80000"/>
              </a:lnSpc>
              <a:buFont typeface="Wingdings" pitchFamily="2" charset="2"/>
              <a:buChar char="Ø"/>
            </a:pPr>
            <a:r>
              <a:rPr lang="pt-BR" sz="2000" noProof="0" dirty="0" smtClean="0"/>
              <a:t>Prioridade dentro de cada </a:t>
            </a:r>
            <a:r>
              <a:rPr lang="pt-BR" sz="2000" noProof="0" dirty="0" err="1" smtClean="0"/>
              <a:t>çategoria</a:t>
            </a:r>
            <a:r>
              <a:rPr lang="pt-BR" sz="2000" noProof="0" dirty="0" smtClean="0"/>
              <a:t> DSAC em cada fila de decisões sobre processos – </a:t>
            </a:r>
          </a:p>
          <a:p>
            <a:pPr lvl="1">
              <a:lnSpc>
                <a:spcPct val="80000"/>
              </a:lnSpc>
              <a:buFont typeface="Wingdings" pitchFamily="2" charset="2"/>
              <a:buChar char="Ø"/>
            </a:pPr>
            <a:r>
              <a:rPr lang="pt-BR" sz="1600" noProof="0" dirty="0" smtClean="0"/>
              <a:t>Risco </a:t>
            </a:r>
            <a:r>
              <a:rPr lang="pt-BR" sz="1600" noProof="0" dirty="0" err="1" smtClean="0"/>
              <a:t>d</a:t>
            </a:r>
            <a:r>
              <a:rPr lang="pt-BR" sz="1600" dirty="0" smtClean="0"/>
              <a:t>e óbitos por ano</a:t>
            </a:r>
            <a:endParaRPr lang="pt-BR" sz="1600" noProof="0" dirty="0" smtClean="0"/>
          </a:p>
          <a:p>
            <a:pPr lvl="1">
              <a:lnSpc>
                <a:spcPct val="80000"/>
              </a:lnSpc>
              <a:buFont typeface="Wingdings" pitchFamily="2" charset="2"/>
              <a:buChar char="Ø"/>
            </a:pPr>
            <a:r>
              <a:rPr lang="pt-BR" sz="1600" noProof="0" dirty="0" smtClean="0"/>
              <a:t>Probabilidade de Falha</a:t>
            </a:r>
          </a:p>
          <a:p>
            <a:pPr>
              <a:lnSpc>
                <a:spcPct val="80000"/>
              </a:lnSpc>
              <a:buFont typeface="Wingdings" pitchFamily="2" charset="2"/>
              <a:buChar char="Ø"/>
            </a:pPr>
            <a:r>
              <a:rPr lang="pt-BR" sz="2000" noProof="0" dirty="0" smtClean="0"/>
              <a:t>Compreender a </a:t>
            </a:r>
            <a:r>
              <a:rPr lang="pt-BR" sz="2000" dirty="0" smtClean="0"/>
              <a:t>Natureza e Severidade dos Riscos</a:t>
            </a:r>
            <a:endParaRPr lang="pt-BR" sz="2000" noProof="0" dirty="0" smtClean="0"/>
          </a:p>
          <a:p>
            <a:pPr lvl="1">
              <a:lnSpc>
                <a:spcPct val="80000"/>
              </a:lnSpc>
              <a:buFont typeface="Wingdings" pitchFamily="2" charset="2"/>
              <a:buChar char="Ø"/>
            </a:pPr>
            <a:r>
              <a:rPr lang="pt-BR" sz="1600" noProof="0" dirty="0" smtClean="0"/>
              <a:t>O </a:t>
            </a:r>
            <a:r>
              <a:rPr lang="pt-BR" sz="1600" dirty="0" smtClean="0"/>
              <a:t>Risco foi Compreendido</a:t>
            </a:r>
            <a:endParaRPr lang="pt-BR" sz="1600" dirty="0"/>
          </a:p>
          <a:p>
            <a:pPr lvl="1">
              <a:lnSpc>
                <a:spcPct val="80000"/>
              </a:lnSpc>
              <a:buFont typeface="Wingdings" pitchFamily="2" charset="2"/>
              <a:buChar char="Ø"/>
            </a:pPr>
            <a:r>
              <a:rPr lang="pt-BR" sz="1600" noProof="0" dirty="0" smtClean="0"/>
              <a:t>Precisamos de maiores informações?</a:t>
            </a:r>
          </a:p>
          <a:p>
            <a:pPr>
              <a:lnSpc>
                <a:spcPct val="80000"/>
              </a:lnSpc>
              <a:buFont typeface="Wingdings" pitchFamily="2" charset="2"/>
              <a:buChar char="Ø"/>
            </a:pPr>
            <a:r>
              <a:rPr lang="pt-BR" sz="2000" noProof="0" dirty="0" smtClean="0"/>
              <a:t>Exceções:</a:t>
            </a:r>
          </a:p>
          <a:p>
            <a:pPr lvl="1">
              <a:lnSpc>
                <a:spcPct val="80000"/>
              </a:lnSpc>
              <a:buFont typeface="Wingdings" pitchFamily="2" charset="2"/>
              <a:buChar char="Ø"/>
            </a:pPr>
            <a:r>
              <a:rPr lang="pt-BR" sz="1600" noProof="0" dirty="0" smtClean="0"/>
              <a:t>Projetos </a:t>
            </a:r>
            <a:r>
              <a:rPr lang="pt-BR" sz="1600" dirty="0" smtClean="0"/>
              <a:t>Legado </a:t>
            </a:r>
            <a:r>
              <a:rPr lang="pt-BR" sz="1600" noProof="0" dirty="0" smtClean="0"/>
              <a:t>que já estão na fila </a:t>
            </a:r>
          </a:p>
          <a:p>
            <a:pPr lvl="1">
              <a:lnSpc>
                <a:spcPct val="80000"/>
              </a:lnSpc>
              <a:buFont typeface="Wingdings" pitchFamily="2" charset="2"/>
              <a:buChar char="Ø"/>
            </a:pPr>
            <a:r>
              <a:rPr lang="pt-BR" sz="1600" noProof="0" dirty="0" smtClean="0"/>
              <a:t>Projetos de Risco Mais Baixo “Prontos para Serem </a:t>
            </a:r>
            <a:r>
              <a:rPr lang="pt-BR" sz="1600" dirty="0" smtClean="0"/>
              <a:t>Implementados</a:t>
            </a:r>
            <a:r>
              <a:rPr lang="pt-BR" sz="1600" noProof="0" dirty="0" smtClean="0"/>
              <a:t>”</a:t>
            </a:r>
          </a:p>
          <a:p>
            <a:pPr lvl="1">
              <a:lnSpc>
                <a:spcPct val="80000"/>
              </a:lnSpc>
              <a:buFont typeface="Wingdings" pitchFamily="2" charset="2"/>
              <a:buChar char="Ø"/>
            </a:pPr>
            <a:r>
              <a:rPr lang="pt-BR" sz="1600" noProof="0" dirty="0" smtClean="0"/>
              <a:t>Atividades de O&amp;M com </a:t>
            </a:r>
            <a:r>
              <a:rPr lang="pt-BR" sz="1600" dirty="0" smtClean="0"/>
              <a:t>financiamento regional</a:t>
            </a:r>
            <a:endParaRPr lang="pt-BR" sz="1600" noProof="0" dirty="0" smtClean="0"/>
          </a:p>
          <a:p>
            <a:pPr>
              <a:lnSpc>
                <a:spcPct val="80000"/>
              </a:lnSpc>
              <a:buFont typeface="Wingdings" pitchFamily="2" charset="2"/>
              <a:buChar char="Ø"/>
            </a:pPr>
            <a:r>
              <a:rPr lang="pt-BR" sz="2000" dirty="0" smtClean="0"/>
              <a:t>Principal Gargalo Atual</a:t>
            </a:r>
            <a:r>
              <a:rPr lang="pt-BR" sz="2000" noProof="0" dirty="0" smtClean="0"/>
              <a:t>: Progresso nos Rela</a:t>
            </a:r>
            <a:r>
              <a:rPr lang="pt-BR" sz="2000" dirty="0" smtClean="0"/>
              <a:t>tórios de Modificação</a:t>
            </a:r>
            <a:r>
              <a:rPr lang="pt-BR" sz="2000" noProof="0" dirty="0" smtClean="0"/>
              <a:t>!</a:t>
            </a:r>
          </a:p>
        </p:txBody>
      </p:sp>
      <p:sp>
        <p:nvSpPr>
          <p:cNvPr id="11" name="Oval 10"/>
          <p:cNvSpPr/>
          <p:nvPr/>
        </p:nvSpPr>
        <p:spPr>
          <a:xfrm>
            <a:off x="1295400" y="3962400"/>
            <a:ext cx="1143000" cy="685800"/>
          </a:xfrm>
          <a:prstGeom prst="ellipse">
            <a:avLst/>
          </a:prstGeom>
          <a:solidFill>
            <a:srgbClr val="00B0F0">
              <a:alpha val="2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1371600" y="5410200"/>
            <a:ext cx="1066800" cy="685800"/>
          </a:xfrm>
          <a:prstGeom prst="ellipse">
            <a:avLst/>
          </a:prstGeom>
          <a:solidFill>
            <a:srgbClr val="00B0F0">
              <a:alpha val="2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1600200" y="2286000"/>
            <a:ext cx="1447800" cy="685800"/>
          </a:xfrm>
          <a:prstGeom prst="ellipse">
            <a:avLst/>
          </a:prstGeom>
          <a:solidFill>
            <a:srgbClr val="00B0F0">
              <a:alpha val="2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par>
                                <p:cTn id="11" presetID="9"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Rectangle 5"/>
          <p:cNvSpPr>
            <a:spLocks noChangeArrowheads="1"/>
          </p:cNvSpPr>
          <p:nvPr/>
        </p:nvSpPr>
        <p:spPr bwMode="auto">
          <a:xfrm>
            <a:off x="0" y="0"/>
            <a:ext cx="9144000" cy="6858000"/>
          </a:xfrm>
          <a:prstGeom prst="rect">
            <a:avLst/>
          </a:prstGeom>
          <a:solidFill>
            <a:schemeClr val="accent1"/>
          </a:solidFill>
          <a:ln w="9525" algn="ctr">
            <a:solidFill>
              <a:schemeClr val="tx1"/>
            </a:solidFill>
            <a:miter lim="800000"/>
            <a:headEnd/>
            <a:tailEnd/>
          </a:ln>
          <a:effectLst/>
        </p:spPr>
        <p:txBody>
          <a:bodyPr wrap="none" anchor="ctr"/>
          <a:lstStyle/>
          <a:p>
            <a:endParaRPr lang="en-US"/>
          </a:p>
        </p:txBody>
      </p:sp>
      <p:sp>
        <p:nvSpPr>
          <p:cNvPr id="87042" name="Rectangle 2"/>
          <p:cNvSpPr>
            <a:spLocks noGrp="1" noChangeArrowheads="1"/>
          </p:cNvSpPr>
          <p:nvPr>
            <p:ph type="title"/>
          </p:nvPr>
        </p:nvSpPr>
        <p:spPr>
          <a:xfrm>
            <a:off x="5486400" y="152400"/>
            <a:ext cx="3424238" cy="714375"/>
          </a:xfrm>
        </p:spPr>
        <p:txBody>
          <a:bodyPr/>
          <a:lstStyle/>
          <a:p>
            <a:r>
              <a:rPr lang="pt-BR" sz="1800" noProof="0" dirty="0" smtClean="0"/>
              <a:t>Como é usado o Risco </a:t>
            </a:r>
            <a:r>
              <a:rPr lang="pt-BR" sz="1800" dirty="0" smtClean="0"/>
              <a:t>no contexto de </a:t>
            </a:r>
            <a:r>
              <a:rPr lang="pt-BR" sz="1800" noProof="0" dirty="0" smtClean="0"/>
              <a:t>Modificações de Barragens?</a:t>
            </a:r>
            <a:endParaRPr lang="pt-BR" sz="1800" noProof="0" dirty="0"/>
          </a:p>
        </p:txBody>
      </p:sp>
      <p:graphicFrame>
        <p:nvGraphicFramePr>
          <p:cNvPr id="87043" name="Object 3"/>
          <p:cNvGraphicFramePr>
            <a:graphicFrameLocks noGrp="1" noChangeAspect="1"/>
          </p:cNvGraphicFramePr>
          <p:nvPr>
            <p:ph sz="half" idx="1"/>
          </p:nvPr>
        </p:nvGraphicFramePr>
        <p:xfrm>
          <a:off x="0" y="228600"/>
          <a:ext cx="5456238" cy="6629400"/>
        </p:xfrm>
        <a:graphic>
          <a:graphicData uri="http://schemas.openxmlformats.org/presentationml/2006/ole">
            <mc:AlternateContent xmlns:mc="http://schemas.openxmlformats.org/markup-compatibility/2006">
              <mc:Choice xmlns:v="urn:schemas-microsoft-com:vml" Requires="v">
                <p:oleObj spid="_x0000_s109608" r:id="rId3" imgW="6984492" imgH="8488070" progId="">
                  <p:embed/>
                </p:oleObj>
              </mc:Choice>
              <mc:Fallback>
                <p:oleObj r:id="rId3" imgW="6984492" imgH="848807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
                        <a:ext cx="5456238" cy="6629400"/>
                      </a:xfrm>
                      <a:prstGeom prst="rect">
                        <a:avLst/>
                      </a:prstGeom>
                      <a:solidFill>
                        <a:schemeClr val="bg1"/>
                      </a:solidFill>
                    </p:spPr>
                  </p:pic>
                </p:oleObj>
              </mc:Fallback>
            </mc:AlternateContent>
          </a:graphicData>
        </a:graphic>
      </p:graphicFrame>
      <p:sp>
        <p:nvSpPr>
          <p:cNvPr id="87044" name="Rectangle 4"/>
          <p:cNvSpPr>
            <a:spLocks noGrp="1" noChangeArrowheads="1"/>
          </p:cNvSpPr>
          <p:nvPr>
            <p:ph type="body" sz="half" idx="2"/>
          </p:nvPr>
        </p:nvSpPr>
        <p:spPr>
          <a:xfrm>
            <a:off x="5791200" y="914400"/>
            <a:ext cx="3505200" cy="3505200"/>
          </a:xfrm>
        </p:spPr>
        <p:txBody>
          <a:bodyPr/>
          <a:lstStyle/>
          <a:p>
            <a:pPr>
              <a:lnSpc>
                <a:spcPct val="80000"/>
              </a:lnSpc>
              <a:buFont typeface="Wingdings" pitchFamily="2" charset="2"/>
              <a:buChar char="Ø"/>
            </a:pPr>
            <a:r>
              <a:rPr lang="pt-BR" sz="1800" noProof="0" dirty="0" smtClean="0"/>
              <a:t>Compreender melhor a efetividade das medidas de redução de riscos</a:t>
            </a:r>
          </a:p>
          <a:p>
            <a:pPr>
              <a:lnSpc>
                <a:spcPct val="80000"/>
              </a:lnSpc>
              <a:buFont typeface="Wingdings" pitchFamily="2" charset="2"/>
              <a:buChar char="Ø"/>
            </a:pPr>
            <a:r>
              <a:rPr lang="pt-BR" sz="1800" noProof="0" dirty="0" smtClean="0"/>
              <a:t>Tomar Decisões sobre Alternativas </a:t>
            </a:r>
            <a:r>
              <a:rPr lang="pt-BR" sz="1800" dirty="0" smtClean="0"/>
              <a:t>Selecionadas</a:t>
            </a:r>
            <a:endParaRPr lang="pt-BR" sz="1800" noProof="0" dirty="0" smtClean="0"/>
          </a:p>
          <a:p>
            <a:pPr>
              <a:lnSpc>
                <a:spcPct val="80000"/>
              </a:lnSpc>
              <a:buFont typeface="Wingdings" pitchFamily="2" charset="2"/>
              <a:buChar char="Ø"/>
            </a:pPr>
            <a:r>
              <a:rPr lang="pt-BR" sz="1800" noProof="0" dirty="0" smtClean="0"/>
              <a:t>Prioridade para </a:t>
            </a:r>
            <a:r>
              <a:rPr lang="pt-BR" sz="1800" noProof="0" dirty="0" err="1" smtClean="0"/>
              <a:t>Modificaçõe</a:t>
            </a:r>
            <a:r>
              <a:rPr lang="pt-BR" sz="1800" dirty="0" err="1" smtClean="0"/>
              <a:t>s</a:t>
            </a:r>
            <a:r>
              <a:rPr lang="pt-BR" sz="1800" dirty="0" smtClean="0"/>
              <a:t> </a:t>
            </a:r>
          </a:p>
          <a:p>
            <a:pPr marL="0" indent="0">
              <a:lnSpc>
                <a:spcPct val="80000"/>
              </a:lnSpc>
              <a:buNone/>
            </a:pPr>
            <a:r>
              <a:rPr lang="pt-BR" sz="1800" dirty="0"/>
              <a:t>c</a:t>
            </a:r>
            <a:r>
              <a:rPr lang="pt-BR" sz="1800" noProof="0" dirty="0" err="1" smtClean="0"/>
              <a:t>uja</a:t>
            </a:r>
            <a:r>
              <a:rPr lang="pt-BR" sz="1800" noProof="0" dirty="0" smtClean="0"/>
              <a:t> construção está iniciando </a:t>
            </a:r>
          </a:p>
        </p:txBody>
      </p:sp>
      <p:sp>
        <p:nvSpPr>
          <p:cNvPr id="11" name="Oval 10"/>
          <p:cNvSpPr/>
          <p:nvPr/>
        </p:nvSpPr>
        <p:spPr>
          <a:xfrm>
            <a:off x="1295400" y="3962400"/>
            <a:ext cx="1143000" cy="685800"/>
          </a:xfrm>
          <a:prstGeom prst="ellipse">
            <a:avLst/>
          </a:prstGeom>
          <a:solidFill>
            <a:srgbClr val="00B0F0">
              <a:alpha val="2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1371600" y="5410200"/>
            <a:ext cx="1066800" cy="685800"/>
          </a:xfrm>
          <a:prstGeom prst="ellipse">
            <a:avLst/>
          </a:prstGeom>
          <a:solidFill>
            <a:srgbClr val="00B0F0">
              <a:alpha val="2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4" name="Chart 13"/>
          <p:cNvGraphicFramePr/>
          <p:nvPr/>
        </p:nvGraphicFramePr>
        <p:xfrm>
          <a:off x="5791200" y="2895600"/>
          <a:ext cx="3124200" cy="35052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0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70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7044">
                                            <p:txEl>
                                              <p:pRg st="3" end="3"/>
                                            </p:txEl>
                                          </p:spTgt>
                                        </p:tgtEl>
                                        <p:attrNameLst>
                                          <p:attrName>style.visibility</p:attrName>
                                        </p:attrNameLst>
                                      </p:cBhvr>
                                      <p:to>
                                        <p:strVal val="visible"/>
                                      </p:to>
                                    </p:set>
                                  </p:childTnLst>
                                </p:cTn>
                              </p:par>
                              <p:par>
                                <p:cTn id="19" presetID="9"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par>
                                <p:cTn id="22" presetID="9"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381000" y="914400"/>
            <a:ext cx="8229600"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pt-BR" sz="3600" b="1" noProof="0" dirty="0" smtClean="0"/>
              <a:t>Por que Gerenciamento </a:t>
            </a:r>
            <a:r>
              <a:rPr lang="pt-BR" sz="3600" b="1" noProof="0" dirty="0" err="1" smtClean="0"/>
              <a:t>d</a:t>
            </a:r>
            <a:r>
              <a:rPr lang="pt-BR" sz="3600" b="1" dirty="0" smtClean="0"/>
              <a:t>e Riscos</a:t>
            </a:r>
            <a:r>
              <a:rPr lang="pt-BR" sz="3600" b="1" noProof="0" dirty="0" smtClean="0"/>
              <a:t>?</a:t>
            </a:r>
          </a:p>
        </p:txBody>
      </p:sp>
      <p:sp>
        <p:nvSpPr>
          <p:cNvPr id="14339" name="Rectangle 3"/>
          <p:cNvSpPr>
            <a:spLocks noGrp="1" noChangeArrowheads="1"/>
          </p:cNvSpPr>
          <p:nvPr>
            <p:ph type="body" idx="1"/>
          </p:nvPr>
        </p:nvSpPr>
        <p:spPr bwMode="auto">
          <a:xfrm>
            <a:off x="457200" y="2057400"/>
            <a:ext cx="8229600" cy="4068763"/>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pt-BR" sz="2000" noProof="0" dirty="0" smtClean="0"/>
              <a:t>“ </a:t>
            </a:r>
            <a:r>
              <a:rPr lang="pt-BR" sz="2000" dirty="0" smtClean="0"/>
              <a:t>É bem aceito que os </a:t>
            </a:r>
            <a:r>
              <a:rPr lang="pt-BR" sz="2000" b="1" i="1" dirty="0" smtClean="0"/>
              <a:t>engenheiros têm uma responsabilidade moral e legal para além dos cidadãos comuns</a:t>
            </a:r>
            <a:r>
              <a:rPr lang="pt-BR" sz="2000" noProof="0" dirty="0" smtClean="0"/>
              <a:t>. Isto se deve ao fato de que os engenheiros </a:t>
            </a:r>
            <a:r>
              <a:rPr lang="pt-BR" sz="2000" dirty="0" smtClean="0"/>
              <a:t>treinados conseguem perceber e avaliar condições de perigo que as pessoas comuns não conseguem ver. Isto se aplica mais ainda aos perigos de origem antrópica, já que os engenheiros estão envolvidos em gerá-los.</a:t>
            </a:r>
            <a:r>
              <a:rPr lang="pt-BR" sz="2000" noProof="0" dirty="0" smtClean="0"/>
              <a:t>..Em termos éticos mais básicos, a obrigação moral do engenheiro </a:t>
            </a:r>
            <a:r>
              <a:rPr lang="pt-BR" sz="2000" dirty="0" smtClean="0"/>
              <a:t>está pautada na filosofia geral de que faz parte da relação natural entre humanos advertir e proteger uns aos outros dos perigos na medida em que conseguimos percebe-los. </a:t>
            </a:r>
            <a:r>
              <a:rPr lang="pt-BR" sz="2000" b="1" i="1" dirty="0" smtClean="0"/>
              <a:t>Por deter este conhecimento, portanto, o engenheiro tem uma obrigação moral maior do que alguém que não tem nenhum conhecimento nesta área</a:t>
            </a:r>
            <a:r>
              <a:rPr lang="pt-BR" sz="2000" noProof="0" dirty="0" smtClean="0"/>
              <a:t>.”</a:t>
            </a:r>
          </a:p>
          <a:p>
            <a:pPr lvl="4" eaLnBrk="1" hangingPunct="1">
              <a:lnSpc>
                <a:spcPct val="80000"/>
              </a:lnSpc>
            </a:pPr>
            <a:endParaRPr lang="pt-BR" sz="1400" noProof="0" dirty="0" smtClean="0"/>
          </a:p>
          <a:p>
            <a:pPr lvl="4" eaLnBrk="1" hangingPunct="1">
              <a:lnSpc>
                <a:spcPct val="80000"/>
              </a:lnSpc>
            </a:pPr>
            <a:r>
              <a:rPr lang="pt-BR" dirty="0" smtClean="0"/>
              <a:t>Autor desconhecido</a:t>
            </a:r>
            <a:endParaRPr lang="pt-BR" noProof="0" dirty="0" smtClean="0"/>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4294967295"/>
          </p:nvPr>
        </p:nvSpPr>
        <p:spPr>
          <a:xfrm>
            <a:off x="3124200" y="6245225"/>
            <a:ext cx="2895600" cy="476250"/>
          </a:xfrm>
          <a:prstGeom prst="rect">
            <a:avLst/>
          </a:prstGeom>
          <a:noFill/>
        </p:spPr>
        <p:txBody>
          <a:bodyPr/>
          <a:lstStyle/>
          <a:p>
            <a:pPr algn="ctr"/>
            <a:fld id="{A0DA4951-28F0-40EC-A29B-CB9632693C9A}" type="slidenum">
              <a:rPr lang="en-US" smtClean="0"/>
              <a:pPr algn="ctr"/>
              <a:t>69</a:t>
            </a:fld>
            <a:endParaRPr lang="en-US" smtClean="0"/>
          </a:p>
        </p:txBody>
      </p:sp>
      <p:sp>
        <p:nvSpPr>
          <p:cNvPr id="4099" name="Rectangle 2"/>
          <p:cNvSpPr>
            <a:spLocks noGrp="1" noChangeArrowheads="1"/>
          </p:cNvSpPr>
          <p:nvPr>
            <p:ph type="title"/>
          </p:nvPr>
        </p:nvSpPr>
        <p:spPr>
          <a:xfrm>
            <a:off x="457200" y="457200"/>
            <a:ext cx="8229600" cy="1143000"/>
          </a:xfrm>
        </p:spPr>
        <p:txBody>
          <a:bodyPr>
            <a:normAutofit fontScale="90000"/>
          </a:bodyPr>
          <a:lstStyle/>
          <a:p>
            <a:pPr eaLnBrk="1" hangingPunct="1"/>
            <a:r>
              <a:rPr lang="pt-BR" sz="4900" b="1" noProof="0" dirty="0" smtClean="0"/>
              <a:t>Análise de Falhas </a:t>
            </a:r>
            <a:r>
              <a:rPr lang="pt-BR" sz="4900" b="1" dirty="0" smtClean="0"/>
              <a:t>Passadas </a:t>
            </a:r>
            <a:r>
              <a:rPr lang="pt-BR" sz="4900" b="1" noProof="0" dirty="0" smtClean="0"/>
              <a:t>e </a:t>
            </a:r>
            <a:r>
              <a:rPr lang="pt-BR" sz="4900" b="1" dirty="0" smtClean="0"/>
              <a:t>Suas Causas </a:t>
            </a:r>
            <a:r>
              <a:rPr lang="pt-BR" sz="4000" b="1" noProof="0" dirty="0" smtClean="0">
                <a:solidFill>
                  <a:schemeClr val="bg1"/>
                </a:solidFill>
              </a:rPr>
              <a:t/>
            </a:r>
            <a:br>
              <a:rPr lang="pt-BR" sz="4000" b="1" noProof="0" dirty="0" smtClean="0">
                <a:solidFill>
                  <a:schemeClr val="bg1"/>
                </a:solidFill>
              </a:rPr>
            </a:br>
            <a:endParaRPr lang="pt-BR" sz="4000" b="1" noProof="0" dirty="0" smtClean="0">
              <a:solidFill>
                <a:schemeClr val="bg1"/>
              </a:solidFill>
            </a:endParaRPr>
          </a:p>
        </p:txBody>
      </p:sp>
      <p:sp>
        <p:nvSpPr>
          <p:cNvPr id="4100" name="Rectangle 3"/>
          <p:cNvSpPr>
            <a:spLocks noGrp="1" noChangeArrowheads="1"/>
          </p:cNvSpPr>
          <p:nvPr>
            <p:ph type="body" idx="1"/>
          </p:nvPr>
        </p:nvSpPr>
        <p:spPr>
          <a:xfrm>
            <a:off x="457200" y="1828800"/>
            <a:ext cx="8229600" cy="4221163"/>
          </a:xfrm>
        </p:spPr>
        <p:txBody>
          <a:bodyPr>
            <a:normAutofit fontScale="92500" lnSpcReduction="10000"/>
          </a:bodyPr>
          <a:lstStyle/>
          <a:p>
            <a:pPr eaLnBrk="1" hangingPunct="1"/>
            <a:r>
              <a:rPr lang="pt-BR" sz="2400" dirty="0" smtClean="0"/>
              <a:t>É interessante observar que as leis de segurança de barragens pós-</a:t>
            </a:r>
            <a:r>
              <a:rPr lang="pt-BR" sz="2400" dirty="0" err="1" smtClean="0"/>
              <a:t>Teton</a:t>
            </a:r>
            <a:r>
              <a:rPr lang="pt-BR" sz="2400" dirty="0" smtClean="0"/>
              <a:t> </a:t>
            </a:r>
            <a:r>
              <a:rPr lang="pt-BR" sz="2400" noProof="0" dirty="0" smtClean="0"/>
              <a:t>foram </a:t>
            </a:r>
            <a:r>
              <a:rPr lang="pt-BR" sz="2400" dirty="0" smtClean="0"/>
              <a:t>voltadas para efetuar mudanças em termos do </a:t>
            </a:r>
            <a:r>
              <a:rPr lang="pt-BR" sz="2400" dirty="0"/>
              <a:t>estado da </a:t>
            </a:r>
            <a:r>
              <a:rPr lang="pt-BR" sz="2400" dirty="0" smtClean="0"/>
              <a:t>arte, bastante difícil de definir, e de</a:t>
            </a:r>
            <a:r>
              <a:rPr lang="pt-BR" sz="2400" noProof="0" dirty="0" smtClean="0"/>
              <a:t> carregamento sísmico e enchentes, que puderam ser analisados </a:t>
            </a:r>
            <a:r>
              <a:rPr lang="pt-BR" sz="2400" noProof="0" dirty="0" err="1" smtClean="0"/>
              <a:t>co</a:t>
            </a:r>
            <a:r>
              <a:rPr lang="pt-BR" sz="2400" dirty="0" smtClean="0"/>
              <a:t>m maior facilidade</a:t>
            </a:r>
            <a:r>
              <a:rPr lang="pt-BR" sz="2400" noProof="0" dirty="0" smtClean="0"/>
              <a:t>.</a:t>
            </a:r>
          </a:p>
          <a:p>
            <a:pPr eaLnBrk="1" hangingPunct="1"/>
            <a:r>
              <a:rPr lang="pt-BR" sz="2400" noProof="0" dirty="0" smtClean="0"/>
              <a:t>A Barragem </a:t>
            </a:r>
            <a:r>
              <a:rPr lang="pt-BR" sz="2400" noProof="0" dirty="0" err="1" smtClean="0"/>
              <a:t>Teton</a:t>
            </a:r>
            <a:r>
              <a:rPr lang="pt-BR" sz="2400" noProof="0" dirty="0" smtClean="0"/>
              <a:t> falhou por </a:t>
            </a:r>
            <a:r>
              <a:rPr lang="pt-BR" sz="2400" noProof="0" dirty="0" err="1" smtClean="0"/>
              <a:t>caus</a:t>
            </a:r>
            <a:r>
              <a:rPr lang="pt-BR" sz="2400" dirty="0" smtClean="0"/>
              <a:t>a de erosão interna</a:t>
            </a:r>
            <a:r>
              <a:rPr lang="pt-BR" sz="2400" noProof="0" dirty="0" smtClean="0"/>
              <a:t>, mas este modo de falha não foi mencionado diretamente.</a:t>
            </a:r>
          </a:p>
          <a:p>
            <a:pPr eaLnBrk="1" hangingPunct="1"/>
            <a:r>
              <a:rPr lang="pt-BR" sz="2400" noProof="0" dirty="0" smtClean="0"/>
              <a:t>No entanto, os dados sugerem que a maioria das falhas de grandes barragens (no Oeste dos EUA) </a:t>
            </a:r>
            <a:r>
              <a:rPr lang="pt-BR" sz="2400" dirty="0" smtClean="0"/>
              <a:t>foram decorrentes de erosão interna</a:t>
            </a:r>
            <a:r>
              <a:rPr lang="pt-BR" sz="2400" noProof="0" dirty="0" smtClean="0"/>
              <a:t>.</a:t>
            </a:r>
          </a:p>
          <a:p>
            <a:pPr eaLnBrk="1" hangingPunct="1"/>
            <a:r>
              <a:rPr lang="pt-BR" sz="2400" dirty="0"/>
              <a:t>A</a:t>
            </a:r>
            <a:r>
              <a:rPr lang="pt-BR" sz="2400" dirty="0" smtClean="0"/>
              <a:t>nálises baseadas em normas não permitem um retrato completo da situação de segurança. </a:t>
            </a:r>
            <a:endParaRPr lang="pt-BR" sz="2400" noProof="0" dirty="0" smtClean="0"/>
          </a:p>
        </p:txBody>
      </p:sp>
    </p:spTree>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9525" y="0"/>
            <a:ext cx="9153525" cy="6858000"/>
            <a:chOff x="-9525" y="0"/>
            <a:chExt cx="9153525" cy="6858000"/>
          </a:xfrm>
        </p:grpSpPr>
        <p:pic>
          <p:nvPicPr>
            <p:cNvPr id="5131" name="Picture 11" descr="http://www.blogcdn.com/www.engadget.com/media/2007/06/katrina-traffic-sm.jpg"/>
            <p:cNvPicPr>
              <a:picLocks noChangeAspect="1" noChangeArrowheads="1"/>
            </p:cNvPicPr>
            <p:nvPr/>
          </p:nvPicPr>
          <p:blipFill>
            <a:blip r:embed="rId3" cstate="print">
              <a:lum bright="38000" contrast="-71000"/>
              <a:extLst>
                <a:ext uri="{28A0092B-C50C-407E-A947-70E740481C1C}">
                  <a14:useLocalDpi xmlns:a14="http://schemas.microsoft.com/office/drawing/2010/main" val="0"/>
                </a:ext>
              </a:extLst>
            </a:blip>
            <a:srcRect/>
            <a:stretch>
              <a:fillRect/>
            </a:stretch>
          </p:blipFill>
          <p:spPr bwMode="auto">
            <a:xfrm>
              <a:off x="-9525" y="3352800"/>
              <a:ext cx="5614797" cy="35052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img2.allvoices.com/thumbs/event/609/480/78737517-poplar-bluff.jpg"/>
            <p:cNvPicPr>
              <a:picLocks noChangeAspect="1" noChangeArrowheads="1"/>
            </p:cNvPicPr>
            <p:nvPr/>
          </p:nvPicPr>
          <p:blipFill rotWithShape="1">
            <a:blip r:embed="rId4" cstate="print">
              <a:lum bright="38000" contrast="-71000"/>
              <a:extLst>
                <a:ext uri="{28A0092B-C50C-407E-A947-70E740481C1C}">
                  <a14:useLocalDpi xmlns:a14="http://schemas.microsoft.com/office/drawing/2010/main" val="0"/>
                </a:ext>
              </a:extLst>
            </a:blip>
            <a:srcRect t="14171" b="20836"/>
            <a:stretch/>
          </p:blipFill>
          <p:spPr bwMode="auto">
            <a:xfrm>
              <a:off x="3343275" y="0"/>
              <a:ext cx="5800725" cy="296527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www.hurricanekatrina.com/images/hurricane-katrina-84.jpg"/>
            <p:cNvPicPr>
              <a:picLocks noChangeAspect="1" noChangeArrowheads="1"/>
            </p:cNvPicPr>
            <p:nvPr/>
          </p:nvPicPr>
          <p:blipFill>
            <a:blip r:embed="rId5" cstate="print">
              <a:lum bright="38000" contrast="-71000"/>
              <a:extLst>
                <a:ext uri="{28A0092B-C50C-407E-A947-70E740481C1C}">
                  <a14:useLocalDpi xmlns:a14="http://schemas.microsoft.com/office/drawing/2010/main" val="0"/>
                </a:ext>
              </a:extLst>
            </a:blip>
            <a:srcRect/>
            <a:stretch>
              <a:fillRect/>
            </a:stretch>
          </p:blipFill>
          <p:spPr bwMode="auto">
            <a:xfrm>
              <a:off x="5605272" y="2743200"/>
              <a:ext cx="3538728" cy="4114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peakk\AppData\Local\Microsoft\Windows\Temporary Internet Files\Content.Outlook\ZWQR7CEB\flood rescue2.jpg"/>
            <p:cNvPicPr>
              <a:picLocks noChangeAspect="1" noChangeArrowheads="1"/>
            </p:cNvPicPr>
            <p:nvPr/>
          </p:nvPicPr>
          <p:blipFill>
            <a:blip r:embed="rId6" cstate="print">
              <a:lum bright="38000" contrast="-71000"/>
              <a:extLst>
                <a:ext uri="{28A0092B-C50C-407E-A947-70E740481C1C}">
                  <a14:useLocalDpi xmlns:a14="http://schemas.microsoft.com/office/drawing/2010/main" val="0"/>
                </a:ext>
              </a:extLst>
            </a:blip>
            <a:srcRect/>
            <a:stretch>
              <a:fillRect/>
            </a:stretch>
          </p:blipFill>
          <p:spPr bwMode="auto">
            <a:xfrm>
              <a:off x="-1" y="0"/>
              <a:ext cx="5215467"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9" descr="C:\Users\peakk\AppData\Local\Microsoft\Windows\Temporary Internet Files\Content.Outlook\ZWQR7CEB\flood rescue1.jpg"/>
            <p:cNvPicPr>
              <a:picLocks noChangeAspect="1" noChangeArrowheads="1"/>
            </p:cNvPicPr>
            <p:nvPr/>
          </p:nvPicPr>
          <p:blipFill>
            <a:blip r:embed="rId7" cstate="print">
              <a:lum bright="38000" contrast="-71000"/>
              <a:extLst>
                <a:ext uri="{28A0092B-C50C-407E-A947-70E740481C1C}">
                  <a14:useLocalDpi xmlns:a14="http://schemas.microsoft.com/office/drawing/2010/main" val="0"/>
                </a:ext>
              </a:extLst>
            </a:blip>
            <a:srcRect/>
            <a:stretch>
              <a:fillRect/>
            </a:stretch>
          </p:blipFill>
          <p:spPr bwMode="auto">
            <a:xfrm>
              <a:off x="2895600" y="2369249"/>
              <a:ext cx="3195637" cy="2126551"/>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1143000" y="1143000"/>
            <a:ext cx="6781800" cy="5816978"/>
          </a:xfrm>
          <a:prstGeom prst="rect">
            <a:avLst/>
          </a:prstGeom>
          <a:noFill/>
        </p:spPr>
        <p:txBody>
          <a:bodyPr wrap="square" rtlCol="0">
            <a:spAutoFit/>
          </a:bodyPr>
          <a:lstStyle/>
          <a:p>
            <a:pPr algn="ctr"/>
            <a:r>
              <a:rPr lang="en-US" sz="4000" b="1" dirty="0" smtClean="0"/>
              <a:t>A </a:t>
            </a:r>
            <a:r>
              <a:rPr lang="en-US" sz="4000" b="1" dirty="0" err="1" smtClean="0"/>
              <a:t>Segurança</a:t>
            </a:r>
            <a:r>
              <a:rPr lang="en-US" sz="4000" b="1" dirty="0" smtClean="0"/>
              <a:t> da Vida Humana </a:t>
            </a:r>
            <a:r>
              <a:rPr lang="en-US" sz="4000" b="1" dirty="0" err="1" smtClean="0"/>
              <a:t>está</a:t>
            </a:r>
            <a:r>
              <a:rPr lang="en-US" sz="4000" b="1" dirty="0" smtClean="0"/>
              <a:t> </a:t>
            </a:r>
            <a:r>
              <a:rPr lang="en-US" sz="4000" b="1" dirty="0" err="1" smtClean="0"/>
              <a:t>acima</a:t>
            </a:r>
            <a:r>
              <a:rPr lang="en-US" sz="4000" b="1" dirty="0" smtClean="0"/>
              <a:t> de </a:t>
            </a:r>
            <a:r>
              <a:rPr lang="en-US" sz="4000" b="1" dirty="0" err="1" smtClean="0"/>
              <a:t>tudo</a:t>
            </a:r>
            <a:r>
              <a:rPr lang="en-US" sz="4000" b="1" dirty="0" smtClean="0"/>
              <a:t>. </a:t>
            </a:r>
          </a:p>
          <a:p>
            <a:pPr algn="ctr"/>
            <a:endParaRPr lang="en-US" sz="2800" b="1" dirty="0" smtClean="0"/>
          </a:p>
          <a:p>
            <a:pPr algn="ctr"/>
            <a:endParaRPr lang="en-US" sz="2800" b="1" dirty="0" smtClean="0"/>
          </a:p>
          <a:p>
            <a:pPr algn="ctr"/>
            <a:endParaRPr lang="en-US" sz="2800" b="1" dirty="0" smtClean="0"/>
          </a:p>
          <a:p>
            <a:pPr algn="ctr"/>
            <a:endParaRPr lang="en-US" sz="2800" b="1" dirty="0" smtClean="0"/>
          </a:p>
          <a:p>
            <a:pPr algn="ctr"/>
            <a:endParaRPr lang="en-US" sz="2800" b="1" dirty="0" smtClean="0"/>
          </a:p>
          <a:p>
            <a:pPr algn="ctr"/>
            <a:endParaRPr lang="en-US" sz="2800" b="1" dirty="0" smtClean="0"/>
          </a:p>
          <a:p>
            <a:pPr algn="ctr"/>
            <a:endParaRPr lang="en-US" sz="2800" b="1" dirty="0" smtClean="0"/>
          </a:p>
          <a:p>
            <a:pPr algn="ctr"/>
            <a:endParaRPr lang="en-US" sz="2800" b="1" dirty="0" smtClean="0"/>
          </a:p>
          <a:p>
            <a:pPr algn="ctr"/>
            <a:r>
              <a:rPr lang="en-US" sz="2800" b="1" dirty="0" err="1" smtClean="0"/>
              <a:t>Protegendo</a:t>
            </a:r>
            <a:r>
              <a:rPr lang="en-US" sz="2800" b="1" dirty="0" smtClean="0"/>
              <a:t> </a:t>
            </a:r>
            <a:r>
              <a:rPr lang="en-US" sz="2800" b="1" dirty="0" err="1" smtClean="0"/>
              <a:t>Pessoas</a:t>
            </a:r>
            <a:r>
              <a:rPr lang="en-US" sz="2800" b="1" dirty="0" smtClean="0"/>
              <a:t>, </a:t>
            </a:r>
            <a:r>
              <a:rPr lang="en-US" sz="2800" b="1" dirty="0" err="1" smtClean="0"/>
              <a:t>Não</a:t>
            </a:r>
            <a:r>
              <a:rPr lang="en-US" sz="2800" b="1" dirty="0" smtClean="0"/>
              <a:t> </a:t>
            </a:r>
            <a:r>
              <a:rPr lang="en-US" sz="2800" b="1" dirty="0" err="1" smtClean="0"/>
              <a:t>Barragens</a:t>
            </a:r>
            <a:endParaRPr lang="en-US" sz="2800" b="1" dirty="0"/>
          </a:p>
        </p:txBody>
      </p:sp>
    </p:spTree>
    <p:extLst>
      <p:ext uri="{BB962C8B-B14F-4D97-AF65-F5344CB8AC3E}">
        <p14:creationId xmlns:p14="http://schemas.microsoft.com/office/powerpoint/2010/main" val="771006656"/>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4294967295"/>
          </p:nvPr>
        </p:nvSpPr>
        <p:spPr>
          <a:xfrm>
            <a:off x="3124200" y="6245225"/>
            <a:ext cx="2895600" cy="476250"/>
          </a:xfrm>
          <a:prstGeom prst="rect">
            <a:avLst/>
          </a:prstGeom>
          <a:noFill/>
        </p:spPr>
        <p:txBody>
          <a:bodyPr/>
          <a:lstStyle/>
          <a:p>
            <a:pPr algn="ctr"/>
            <a:fld id="{31E5767E-353C-4683-AD3F-05FDD15BEE2F}" type="slidenum">
              <a:rPr lang="en-US" smtClean="0"/>
              <a:pPr algn="ctr"/>
              <a:t>70</a:t>
            </a:fld>
            <a:endParaRPr lang="en-US" smtClean="0"/>
          </a:p>
        </p:txBody>
      </p:sp>
      <p:graphicFrame>
        <p:nvGraphicFramePr>
          <p:cNvPr id="317532" name="Group 92"/>
          <p:cNvGraphicFramePr>
            <a:graphicFrameLocks noGrp="1"/>
          </p:cNvGraphicFramePr>
          <p:nvPr>
            <p:ph idx="1"/>
            <p:extLst>
              <p:ext uri="{D42A27DB-BD31-4B8C-83A1-F6EECF244321}">
                <p14:modId xmlns:p14="http://schemas.microsoft.com/office/powerpoint/2010/main" val="606056113"/>
              </p:ext>
            </p:extLst>
          </p:nvPr>
        </p:nvGraphicFramePr>
        <p:xfrm>
          <a:off x="533400" y="1676400"/>
          <a:ext cx="8229600" cy="4163377"/>
        </p:xfrm>
        <a:graphic>
          <a:graphicData uri="http://schemas.openxmlformats.org/drawingml/2006/table">
            <a:tbl>
              <a:tblPr/>
              <a:tblGrid>
                <a:gridCol w="838200"/>
                <a:gridCol w="1066800"/>
                <a:gridCol w="960438"/>
                <a:gridCol w="863600"/>
                <a:gridCol w="854075"/>
                <a:gridCol w="849312"/>
                <a:gridCol w="1130300"/>
                <a:gridCol w="1000125"/>
                <a:gridCol w="666750"/>
              </a:tblGrid>
              <a:tr h="347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Height</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err="1" smtClean="0">
                          <a:ln>
                            <a:noFill/>
                          </a:ln>
                          <a:solidFill>
                            <a:schemeClr val="tx1"/>
                          </a:solidFill>
                          <a:effectLst/>
                          <a:latin typeface="+mn-lt"/>
                          <a:ea typeface="Times New Roman" pitchFamily="18" charset="0"/>
                          <a:cs typeface="Arial" charset="0"/>
                        </a:rPr>
                        <a:t>Categoria</a:t>
                      </a:r>
                      <a:endParaRPr kumimoji="0" lang="en-US" sz="1000" b="0" i="0" u="none" strike="noStrike" cap="none" normalizeH="0" baseline="0" dirty="0" smtClean="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err="1" smtClean="0">
                          <a:ln>
                            <a:noFill/>
                          </a:ln>
                          <a:solidFill>
                            <a:schemeClr val="tx1"/>
                          </a:solidFill>
                          <a:effectLst/>
                          <a:latin typeface="+mn-lt"/>
                          <a:ea typeface="Times New Roman" pitchFamily="18" charset="0"/>
                          <a:cs typeface="Arial" charset="0"/>
                        </a:rPr>
                        <a:t>Galg</a:t>
                      </a: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 </a:t>
                      </a:r>
                      <a:endParaRPr kumimoji="0" lang="en-US" sz="1000" b="0" i="0" u="none" strike="noStrike" cap="none" normalizeH="0" baseline="0" dirty="0" smtClean="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err="1" smtClean="0">
                          <a:ln>
                            <a:noFill/>
                          </a:ln>
                          <a:solidFill>
                            <a:schemeClr val="tx1"/>
                          </a:solidFill>
                          <a:effectLst/>
                          <a:latin typeface="+mn-lt"/>
                          <a:ea typeface="Times New Roman" pitchFamily="18" charset="0"/>
                          <a:cs typeface="Arial" charset="0"/>
                        </a:rPr>
                        <a:t>Fundação</a:t>
                      </a:r>
                      <a:endParaRPr kumimoji="0" lang="en-US" sz="1000" b="0" i="0" u="none" strike="noStrike" cap="none" normalizeH="0" baseline="0" dirty="0" smtClean="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err="1" smtClean="0">
                          <a:ln>
                            <a:noFill/>
                          </a:ln>
                          <a:solidFill>
                            <a:schemeClr val="tx1"/>
                          </a:solidFill>
                          <a:effectLst/>
                          <a:latin typeface="+mn-lt"/>
                          <a:ea typeface="Times New Roman" pitchFamily="18" charset="0"/>
                          <a:cs typeface="Arial" charset="0"/>
                        </a:rPr>
                        <a:t>Erosão</a:t>
                      </a: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 tubular</a:t>
                      </a:r>
                      <a:endParaRPr kumimoji="0" lang="en-US" sz="1000" b="0" i="0" u="none" strike="noStrike" cap="none" normalizeH="0" baseline="0" dirty="0" smtClean="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err="1" smtClean="0">
                          <a:ln>
                            <a:noFill/>
                          </a:ln>
                          <a:solidFill>
                            <a:schemeClr val="tx1"/>
                          </a:solidFill>
                          <a:effectLst/>
                          <a:latin typeface="+mn-lt"/>
                          <a:ea typeface="Times New Roman" pitchFamily="18" charset="0"/>
                          <a:cs typeface="Arial" charset="0"/>
                        </a:rPr>
                        <a:t>Desliz</a:t>
                      </a: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 </a:t>
                      </a:r>
                      <a:endParaRPr kumimoji="0" lang="en-US" sz="1000" b="0" i="0" u="none" strike="noStrike" cap="none" normalizeH="0" baseline="0" dirty="0" smtClean="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err="1" smtClean="0">
                          <a:ln>
                            <a:noFill/>
                          </a:ln>
                          <a:solidFill>
                            <a:schemeClr val="tx1"/>
                          </a:solidFill>
                          <a:effectLst/>
                          <a:latin typeface="+mn-lt"/>
                          <a:ea typeface="Times New Roman" pitchFamily="18" charset="0"/>
                          <a:cs typeface="Arial" charset="0"/>
                        </a:rPr>
                        <a:t>Estrutural</a:t>
                      </a:r>
                      <a:endParaRPr kumimoji="0" lang="en-US" sz="1000" b="0" i="0" u="none" strike="noStrike" cap="none" normalizeH="0" baseline="0" dirty="0" smtClean="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err="1" smtClean="0">
                          <a:ln>
                            <a:noFill/>
                          </a:ln>
                          <a:solidFill>
                            <a:schemeClr val="tx1"/>
                          </a:solidFill>
                          <a:effectLst/>
                          <a:latin typeface="+mn-lt"/>
                          <a:ea typeface="Times New Roman" pitchFamily="18" charset="0"/>
                          <a:cs typeface="Arial" charset="0"/>
                        </a:rPr>
                        <a:t>Vertedouro</a:t>
                      </a:r>
                      <a:endParaRPr kumimoji="0" lang="en-US" sz="1000" b="0" i="0" u="none" strike="noStrike" cap="none" normalizeH="0" baseline="0" dirty="0" smtClean="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E.Q.</a:t>
                      </a:r>
                      <a:endParaRPr kumimoji="0" lang="en-US" sz="1000" b="0" i="0" u="none" strike="noStrike" cap="none" normalizeH="0" baseline="0" smtClean="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6737">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All Dams</a:t>
                      </a:r>
                      <a:endParaRPr kumimoji="0" lang="en-US" sz="10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err="1" smtClean="0">
                          <a:ln>
                            <a:noFill/>
                          </a:ln>
                          <a:solidFill>
                            <a:schemeClr val="tx1"/>
                          </a:solidFill>
                          <a:effectLst/>
                          <a:latin typeface="+mn-lt"/>
                          <a:ea typeface="Times New Roman" pitchFamily="18" charset="0"/>
                          <a:cs typeface="Arial" charset="0"/>
                        </a:rPr>
                        <a:t>Leste</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42</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12</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546100" algn="l"/>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23</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4</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8</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54050" algn="l"/>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11</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0</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7687">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err="1" smtClean="0">
                          <a:ln>
                            <a:noFill/>
                          </a:ln>
                          <a:solidFill>
                            <a:schemeClr val="tx1"/>
                          </a:solidFill>
                          <a:effectLst/>
                          <a:latin typeface="+mn-lt"/>
                          <a:ea typeface="Times New Roman" pitchFamily="18" charset="0"/>
                          <a:cs typeface="Arial" charset="0"/>
                        </a:rPr>
                        <a:t>Oeste</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45</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5</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546100" algn="l"/>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34</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484188" algn="l"/>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3</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9</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54050" algn="l"/>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1</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3</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531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err="1" smtClean="0">
                          <a:ln>
                            <a:noFill/>
                          </a:ln>
                          <a:solidFill>
                            <a:srgbClr val="C00000"/>
                          </a:solidFill>
                          <a:effectLst/>
                          <a:latin typeface="+mn-lt"/>
                          <a:ea typeface="Times New Roman" pitchFamily="18" charset="0"/>
                          <a:cs typeface="Arial" charset="0"/>
                        </a:rPr>
                        <a:t>Barragens</a:t>
                      </a:r>
                      <a:endParaRPr kumimoji="0" lang="en-US" sz="1000" b="0" i="0" u="none" strike="noStrike" cap="none" normalizeH="0" baseline="0" dirty="0" smtClean="0">
                        <a:ln>
                          <a:noFill/>
                        </a:ln>
                        <a:solidFill>
                          <a:srgbClr val="C00000"/>
                        </a:solidFill>
                        <a:effectLst/>
                        <a:latin typeface="+mn-lt"/>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C00000"/>
                          </a:solidFill>
                          <a:effectLst/>
                          <a:latin typeface="+mn-lt"/>
                          <a:ea typeface="Times New Roman" pitchFamily="18" charset="0"/>
                          <a:cs typeface="Arial" charset="0"/>
                        </a:rPr>
                        <a:t>&gt; 15 m</a:t>
                      </a:r>
                      <a:endParaRPr kumimoji="0" lang="en-US" sz="1800" b="0" i="0" u="none" strike="noStrike" cap="none" normalizeH="0" baseline="0" dirty="0" smtClean="0">
                        <a:ln>
                          <a:noFill/>
                        </a:ln>
                        <a:solidFill>
                          <a:srgbClr val="C00000"/>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err="1" smtClean="0">
                          <a:ln>
                            <a:noFill/>
                          </a:ln>
                          <a:solidFill>
                            <a:schemeClr val="tx1"/>
                          </a:solidFill>
                          <a:effectLst/>
                          <a:latin typeface="+mn-lt"/>
                          <a:ea typeface="Times New Roman" pitchFamily="18" charset="0"/>
                          <a:cs typeface="Arial" charset="0"/>
                        </a:rPr>
                        <a:t>Leste</a:t>
                      </a: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 </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20</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16</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546100" algn="l"/>
                        </a:tabLst>
                      </a:pP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20</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484188" algn="l"/>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12</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16</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54050" algn="l"/>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16</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0</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60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err="1" smtClean="0">
                          <a:ln>
                            <a:noFill/>
                          </a:ln>
                          <a:solidFill>
                            <a:schemeClr val="tx1"/>
                          </a:solidFill>
                          <a:effectLst/>
                          <a:latin typeface="+mn-lt"/>
                          <a:ea typeface="Times New Roman" pitchFamily="18" charset="0"/>
                          <a:cs typeface="Arial" charset="0"/>
                        </a:rPr>
                        <a:t>Oeste</a:t>
                      </a: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 </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20</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0</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546100" algn="l"/>
                        </a:tabLst>
                      </a:pPr>
                      <a:r>
                        <a:rPr kumimoji="0" lang="en-US" sz="1500" b="0" i="0" u="none" strike="noStrike" cap="none" normalizeH="0" baseline="0" dirty="0" smtClean="0">
                          <a:ln>
                            <a:noFill/>
                          </a:ln>
                          <a:solidFill>
                            <a:srgbClr val="C00000"/>
                          </a:solidFill>
                          <a:effectLst/>
                          <a:latin typeface="+mn-lt"/>
                          <a:ea typeface="Times New Roman" pitchFamily="18" charset="0"/>
                          <a:cs typeface="Arial" charset="0"/>
                        </a:rPr>
                        <a:t>60</a:t>
                      </a:r>
                      <a:endParaRPr kumimoji="0" lang="en-US" sz="1800" b="0" i="0" u="none" strike="noStrike" cap="none" normalizeH="0" baseline="0" dirty="0" smtClean="0">
                        <a:ln>
                          <a:noFill/>
                        </a:ln>
                        <a:solidFill>
                          <a:srgbClr val="C00000"/>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484188" algn="l"/>
                        </a:tabLst>
                      </a:pP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8</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4</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54050" algn="l"/>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0</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0</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516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err="1" smtClean="0">
                          <a:ln>
                            <a:noFill/>
                          </a:ln>
                          <a:solidFill>
                            <a:schemeClr val="tx1"/>
                          </a:solidFill>
                          <a:effectLst/>
                          <a:latin typeface="+mn-lt"/>
                          <a:ea typeface="Times New Roman" pitchFamily="18" charset="0"/>
                          <a:cs typeface="Arial" charset="0"/>
                        </a:rPr>
                        <a:t>Barragens</a:t>
                      </a:r>
                      <a:endParaRPr kumimoji="0" lang="en-US" sz="1000" b="0" i="0" u="none" strike="noStrike" cap="none" normalizeH="0" baseline="0" dirty="0" smtClean="0">
                        <a:ln>
                          <a:noFill/>
                        </a:ln>
                        <a:solidFill>
                          <a:schemeClr val="tx1"/>
                        </a:solidFill>
                        <a:effectLst/>
                        <a:latin typeface="+mn-lt"/>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&lt; 50 ft</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err="1" smtClean="0">
                          <a:ln>
                            <a:noFill/>
                          </a:ln>
                          <a:solidFill>
                            <a:schemeClr val="tx1"/>
                          </a:solidFill>
                          <a:effectLst/>
                          <a:latin typeface="+mn-lt"/>
                          <a:ea typeface="Times New Roman" pitchFamily="18" charset="0"/>
                          <a:cs typeface="Arial" charset="0"/>
                        </a:rPr>
                        <a:t>Leste</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46</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11.5</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546100" algn="l"/>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23.5</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484188" algn="l"/>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2.5</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6.5</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54050" algn="l"/>
                        </a:tabLst>
                      </a:pP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10</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0</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0237">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err="1" smtClean="0">
                          <a:ln>
                            <a:noFill/>
                          </a:ln>
                          <a:solidFill>
                            <a:schemeClr val="tx1"/>
                          </a:solidFill>
                          <a:effectLst/>
                          <a:latin typeface="+mn-lt"/>
                          <a:ea typeface="Times New Roman" pitchFamily="18" charset="0"/>
                          <a:cs typeface="Arial" charset="0"/>
                        </a:rPr>
                        <a:t>Oeste</a:t>
                      </a: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 </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57</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4</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546100" algn="l"/>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21</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484188" algn="l"/>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0</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12</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54050" algn="l"/>
                        </a:tabLst>
                      </a:pP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2</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4</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202" name="Rectangle 82"/>
          <p:cNvSpPr>
            <a:spLocks noGrp="1" noChangeArrowheads="1"/>
          </p:cNvSpPr>
          <p:nvPr>
            <p:ph type="title"/>
          </p:nvPr>
        </p:nvSpPr>
        <p:spPr>
          <a:xfrm>
            <a:off x="0" y="274638"/>
            <a:ext cx="8991600" cy="1143000"/>
          </a:xfrm>
        </p:spPr>
        <p:txBody>
          <a:bodyPr>
            <a:noAutofit/>
          </a:bodyPr>
          <a:lstStyle/>
          <a:p>
            <a:pPr eaLnBrk="1" hangingPunct="1"/>
            <a:r>
              <a:rPr lang="pt-BR" sz="3600" b="1" dirty="0" smtClean="0"/>
              <a:t>Percentual de Falhas por Tipo de Falha </a:t>
            </a:r>
            <a:r>
              <a:rPr lang="pt-BR" sz="3600" b="1" noProof="0" dirty="0" smtClean="0"/>
              <a:t/>
            </a:r>
            <a:br>
              <a:rPr lang="pt-BR" sz="3600" b="1" noProof="0" dirty="0" smtClean="0"/>
            </a:br>
            <a:r>
              <a:rPr lang="pt-BR" sz="3600" b="1" noProof="0" dirty="0" smtClean="0"/>
              <a:t>Barragens </a:t>
            </a:r>
            <a:r>
              <a:rPr lang="pt-BR" sz="3600" b="1" noProof="0" dirty="0" err="1" smtClean="0"/>
              <a:t>d</a:t>
            </a:r>
            <a:r>
              <a:rPr lang="pt-BR" sz="3600" b="1" dirty="0" smtClean="0"/>
              <a:t>e Terra nos Estados Unidos</a:t>
            </a:r>
            <a:endParaRPr lang="pt-BR" sz="3600" b="1" noProof="0" dirty="0" smtClean="0"/>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81000" y="274638"/>
            <a:ext cx="9448800" cy="1143000"/>
          </a:xfrm>
        </p:spPr>
        <p:txBody>
          <a:bodyPr>
            <a:normAutofit/>
          </a:bodyPr>
          <a:lstStyle/>
          <a:p>
            <a:pPr eaLnBrk="1" hangingPunct="1"/>
            <a:r>
              <a:rPr lang="pt-BR" b="1" noProof="0" dirty="0" smtClean="0"/>
              <a:t>Definições </a:t>
            </a:r>
          </a:p>
        </p:txBody>
      </p:sp>
      <p:sp>
        <p:nvSpPr>
          <p:cNvPr id="3075" name="Content Placeholder 5"/>
          <p:cNvSpPr>
            <a:spLocks noGrp="1"/>
          </p:cNvSpPr>
          <p:nvPr>
            <p:ph idx="1"/>
          </p:nvPr>
        </p:nvSpPr>
        <p:spPr/>
        <p:txBody>
          <a:bodyPr/>
          <a:lstStyle/>
          <a:p>
            <a:pPr eaLnBrk="1" hangingPunct="1"/>
            <a:r>
              <a:rPr lang="pt-BR" sz="2400" noProof="0" dirty="0" smtClean="0"/>
              <a:t>Risco – probabilidade de </a:t>
            </a:r>
            <a:r>
              <a:rPr lang="pt-BR" sz="2400" noProof="0" dirty="0" err="1" smtClean="0"/>
              <a:t>consequencias</a:t>
            </a:r>
            <a:r>
              <a:rPr lang="pt-BR" sz="2400" noProof="0" dirty="0" smtClean="0"/>
              <a:t> adversas </a:t>
            </a:r>
            <a:r>
              <a:rPr lang="pt-BR" sz="2400" noProof="0" dirty="0" err="1" smtClean="0"/>
              <a:t>P</a:t>
            </a:r>
            <a:r>
              <a:rPr lang="pt-BR" sz="2400" noProof="0" dirty="0" smtClean="0"/>
              <a:t>(carga) </a:t>
            </a:r>
            <a:r>
              <a:rPr lang="pt-BR" sz="2400" noProof="0" dirty="0" err="1" smtClean="0"/>
              <a:t>x</a:t>
            </a:r>
            <a:r>
              <a:rPr lang="pt-BR" sz="2400" noProof="0" dirty="0" smtClean="0"/>
              <a:t> </a:t>
            </a:r>
            <a:r>
              <a:rPr lang="pt-BR" sz="2400" noProof="0" dirty="0" err="1" smtClean="0"/>
              <a:t>P</a:t>
            </a:r>
            <a:r>
              <a:rPr lang="pt-BR" sz="2400" noProof="0" dirty="0" smtClean="0"/>
              <a:t>(falha) </a:t>
            </a:r>
            <a:r>
              <a:rPr lang="pt-BR" sz="2400" baseline="-25000" noProof="0" dirty="0" smtClean="0"/>
              <a:t>em</a:t>
            </a:r>
            <a:r>
              <a:rPr lang="pt-BR" sz="2400" noProof="0" dirty="0" smtClean="0"/>
              <a:t> </a:t>
            </a:r>
            <a:r>
              <a:rPr lang="pt-BR" sz="2400" baseline="-25000" noProof="0" dirty="0" smtClean="0"/>
              <a:t>vista da carga </a:t>
            </a:r>
            <a:r>
              <a:rPr lang="pt-BR" sz="2400" noProof="0" dirty="0" err="1" smtClean="0"/>
              <a:t>x</a:t>
            </a:r>
            <a:r>
              <a:rPr lang="pt-BR" sz="2400" noProof="0" dirty="0" smtClean="0"/>
              <a:t> </a:t>
            </a:r>
            <a:r>
              <a:rPr lang="pt-BR" sz="2400" noProof="0" dirty="0" err="1" smtClean="0"/>
              <a:t>Consequencias</a:t>
            </a:r>
            <a:r>
              <a:rPr lang="pt-BR" sz="2400" noProof="0" dirty="0" smtClean="0"/>
              <a:t> </a:t>
            </a:r>
            <a:r>
              <a:rPr lang="pt-BR" sz="2400" baseline="-25000" dirty="0"/>
              <a:t>dada a </a:t>
            </a:r>
            <a:r>
              <a:rPr lang="pt-BR" sz="2400" baseline="-25000" dirty="0" smtClean="0"/>
              <a:t>falha</a:t>
            </a:r>
            <a:endParaRPr lang="pt-BR" sz="2400" baseline="-25000" noProof="0" dirty="0" smtClean="0"/>
          </a:p>
          <a:p>
            <a:pPr eaLnBrk="1" hangingPunct="1"/>
            <a:endParaRPr lang="pt-BR" sz="2400" noProof="0" dirty="0" smtClean="0"/>
          </a:p>
          <a:p>
            <a:pPr eaLnBrk="1" hangingPunct="1"/>
            <a:r>
              <a:rPr lang="pt-BR" sz="2400" noProof="0" dirty="0" smtClean="0"/>
              <a:t>Análise </a:t>
            </a:r>
            <a:r>
              <a:rPr lang="pt-BR" sz="2400" noProof="0" dirty="0" err="1" smtClean="0"/>
              <a:t>d</a:t>
            </a:r>
            <a:r>
              <a:rPr lang="pt-BR" sz="2400" dirty="0" smtClean="0"/>
              <a:t>e Risco </a:t>
            </a:r>
            <a:r>
              <a:rPr lang="pt-BR" sz="2400" noProof="0" dirty="0" smtClean="0"/>
              <a:t>– </a:t>
            </a:r>
            <a:r>
              <a:rPr lang="pt-BR" sz="2400" noProof="0" dirty="0" err="1" smtClean="0"/>
              <a:t>cálcul</a:t>
            </a:r>
            <a:r>
              <a:rPr lang="pt-BR" sz="2400" dirty="0" smtClean="0"/>
              <a:t>o quantitativo ou avaliação qualitativa de risco</a:t>
            </a:r>
            <a:endParaRPr lang="pt-BR" sz="2400" noProof="0" dirty="0" smtClean="0"/>
          </a:p>
          <a:p>
            <a:pPr eaLnBrk="1" hangingPunct="1"/>
            <a:endParaRPr lang="pt-BR" sz="2400" noProof="0" dirty="0" smtClean="0"/>
          </a:p>
          <a:p>
            <a:pPr eaLnBrk="1" hangingPunct="1"/>
            <a:r>
              <a:rPr lang="pt-BR" sz="2400" noProof="0" dirty="0" smtClean="0"/>
              <a:t>Avaliação de risco – o processo de decidir se ações de redução de risco são necessárias</a:t>
            </a:r>
          </a:p>
          <a:p>
            <a:pPr eaLnBrk="1" hangingPunct="1"/>
            <a:endParaRPr lang="pt-BR" sz="2400" b="1" noProof="0" dirty="0" smtClean="0">
              <a:solidFill>
                <a:schemeClr val="bg1"/>
              </a:solidFill>
            </a:endParaRPr>
          </a:p>
        </p:txBody>
      </p:sp>
      <p:sp>
        <p:nvSpPr>
          <p:cNvPr id="3076" name="Slide Number Placeholder 4"/>
          <p:cNvSpPr>
            <a:spLocks noGrp="1"/>
          </p:cNvSpPr>
          <p:nvPr>
            <p:ph type="sldNum" sz="quarter" idx="4294967295"/>
          </p:nvPr>
        </p:nvSpPr>
        <p:spPr>
          <a:xfrm>
            <a:off x="3124200" y="6356350"/>
            <a:ext cx="2895600" cy="365125"/>
          </a:xfrm>
          <a:prstGeom prst="rect">
            <a:avLst/>
          </a:prstGeom>
          <a:noFill/>
        </p:spPr>
        <p:txBody>
          <a:bodyPr/>
          <a:lstStyle/>
          <a:p>
            <a:fld id="{A98ABEB1-9191-4788-89D8-6C99449F349D}" type="slidenum">
              <a:rPr lang="en-US" smtClean="0"/>
              <a:pPr/>
              <a:t>71</a:t>
            </a:fld>
            <a:endParaRPr lang="en-US"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a:noFill/>
        </p:spPr>
        <p:txBody>
          <a:bodyPr/>
          <a:lstStyle/>
          <a:p>
            <a:fld id="{5F5FD980-F019-4E4D-9CE1-2120C5E43F2D}" type="slidenum">
              <a:rPr lang="en-US" smtClean="0"/>
              <a:pPr/>
              <a:t>72</a:t>
            </a:fld>
            <a:endParaRPr lang="en-US" smtClean="0"/>
          </a:p>
        </p:txBody>
      </p:sp>
      <p:sp>
        <p:nvSpPr>
          <p:cNvPr id="5123" name="Rectangle 2"/>
          <p:cNvSpPr>
            <a:spLocks noGrp="1" noChangeArrowheads="1"/>
          </p:cNvSpPr>
          <p:nvPr>
            <p:ph type="title"/>
          </p:nvPr>
        </p:nvSpPr>
        <p:spPr>
          <a:xfrm>
            <a:off x="457200" y="0"/>
            <a:ext cx="8229600" cy="1143000"/>
          </a:xfrm>
        </p:spPr>
        <p:txBody>
          <a:bodyPr>
            <a:normAutofit fontScale="90000"/>
          </a:bodyPr>
          <a:lstStyle/>
          <a:p>
            <a:pPr eaLnBrk="1" hangingPunct="1"/>
            <a:r>
              <a:rPr lang="pt-BR" b="1" noProof="0" dirty="0" smtClean="0"/>
              <a:t>É Nova </a:t>
            </a:r>
            <a:r>
              <a:rPr lang="pt-BR" b="1" dirty="0" smtClean="0"/>
              <a:t>a </a:t>
            </a:r>
            <a:r>
              <a:rPr lang="pt-BR" b="1" noProof="0" dirty="0" smtClean="0"/>
              <a:t>Análise de Risco em Segurança de Barragens?</a:t>
            </a:r>
          </a:p>
        </p:txBody>
      </p:sp>
      <p:sp>
        <p:nvSpPr>
          <p:cNvPr id="415747" name="Rectangle 3"/>
          <p:cNvSpPr>
            <a:spLocks noGrp="1" noChangeArrowheads="1"/>
          </p:cNvSpPr>
          <p:nvPr>
            <p:ph type="body" sz="half" idx="1"/>
          </p:nvPr>
        </p:nvSpPr>
        <p:spPr>
          <a:xfrm>
            <a:off x="457200" y="1295400"/>
            <a:ext cx="8305800" cy="4953000"/>
          </a:xfrm>
        </p:spPr>
        <p:txBody>
          <a:bodyPr/>
          <a:lstStyle/>
          <a:p>
            <a:pPr eaLnBrk="1" hangingPunct="1">
              <a:buFontTx/>
              <a:buNone/>
            </a:pPr>
            <a:r>
              <a:rPr lang="pt-BR" sz="2000" noProof="0" dirty="0" smtClean="0"/>
              <a:t>“N</a:t>
            </a:r>
            <a:r>
              <a:rPr lang="pt-BR" sz="2000" dirty="0" err="1" smtClean="0"/>
              <a:t>ão</a:t>
            </a:r>
            <a:r>
              <a:rPr lang="pt-BR" sz="2000" dirty="0" smtClean="0"/>
              <a:t> deve-se perder de vista a possibilidade de falha</a:t>
            </a:r>
            <a:r>
              <a:rPr lang="pt-BR" sz="2000" noProof="0" dirty="0" smtClean="0"/>
              <a:t>. </a:t>
            </a:r>
            <a:r>
              <a:rPr lang="pt-BR" sz="2000" dirty="0" smtClean="0"/>
              <a:t>Resumido de forma concreta</a:t>
            </a:r>
            <a:r>
              <a:rPr lang="pt-BR" sz="2000" noProof="0" dirty="0" smtClean="0"/>
              <a:t>, acredito que as chances de falha com água em cotas variadas será, substancialmente , da seguinte forma:</a:t>
            </a:r>
          </a:p>
          <a:p>
            <a:pPr eaLnBrk="1" hangingPunct="1">
              <a:buFontTx/>
              <a:buNone/>
            </a:pPr>
            <a:endParaRPr lang="pt-BR" sz="2000" noProof="0" dirty="0" smtClean="0"/>
          </a:p>
          <a:p>
            <a:pPr eaLnBrk="1" hangingPunct="1">
              <a:buFontTx/>
              <a:buNone/>
            </a:pPr>
            <a:endParaRPr lang="pt-BR" sz="2000" noProof="0" dirty="0" smtClean="0"/>
          </a:p>
          <a:p>
            <a:pPr eaLnBrk="1" hangingPunct="1">
              <a:buFontTx/>
              <a:buNone/>
            </a:pPr>
            <a:endParaRPr lang="pt-BR" sz="2000" noProof="0" dirty="0" smtClean="0"/>
          </a:p>
          <a:p>
            <a:pPr eaLnBrk="1" hangingPunct="1">
              <a:buFontTx/>
              <a:buNone/>
            </a:pPr>
            <a:endParaRPr lang="pt-BR" sz="2000" noProof="0" dirty="0" smtClean="0"/>
          </a:p>
          <a:p>
            <a:pPr eaLnBrk="1" hangingPunct="1">
              <a:buFontTx/>
              <a:buNone/>
            </a:pPr>
            <a:endParaRPr lang="pt-BR" sz="2000" noProof="0" dirty="0" smtClean="0"/>
          </a:p>
          <a:p>
            <a:pPr eaLnBrk="1" hangingPunct="1">
              <a:buFontTx/>
              <a:buNone/>
            </a:pPr>
            <a:endParaRPr lang="pt-BR" sz="2000" noProof="0" dirty="0" smtClean="0"/>
          </a:p>
          <a:p>
            <a:pPr eaLnBrk="1" hangingPunct="1">
              <a:buFontTx/>
              <a:buNone/>
            </a:pPr>
            <a:endParaRPr lang="pt-BR" sz="2000" noProof="0" dirty="0" smtClean="0"/>
          </a:p>
          <a:p>
            <a:pPr eaLnBrk="1" hangingPunct="1">
              <a:buFontTx/>
              <a:buNone/>
            </a:pPr>
            <a:r>
              <a:rPr lang="pt-BR" sz="2000" noProof="0" dirty="0" smtClean="0"/>
              <a:t> No caso de uma falha, embora </a:t>
            </a:r>
            <a:r>
              <a:rPr lang="pt-BR" sz="2000" dirty="0" smtClean="0"/>
              <a:t>talvez não haja perda de vidas, a perda de tempo, propriedade, dinheiro e prestígio pode exceder de longe o custo de construir uma nova estrutura inteiramente nova</a:t>
            </a:r>
            <a:r>
              <a:rPr lang="pt-BR" sz="2000" noProof="0" dirty="0" smtClean="0"/>
              <a:t>.”</a:t>
            </a:r>
          </a:p>
          <a:p>
            <a:pPr eaLnBrk="1" hangingPunct="1">
              <a:buFontTx/>
              <a:buNone/>
            </a:pPr>
            <a:r>
              <a:rPr lang="pt-BR" sz="2000" noProof="0" dirty="0" err="1" smtClean="0">
                <a:solidFill>
                  <a:srgbClr val="FF0000"/>
                </a:solidFill>
              </a:rPr>
              <a:t>Thaddeus</a:t>
            </a:r>
            <a:r>
              <a:rPr lang="pt-BR" sz="2000" noProof="0" dirty="0" smtClean="0">
                <a:solidFill>
                  <a:srgbClr val="FF0000"/>
                </a:solidFill>
              </a:rPr>
              <a:t> </a:t>
            </a:r>
            <a:r>
              <a:rPr lang="pt-BR" sz="2000" noProof="0" dirty="0" err="1" smtClean="0">
                <a:solidFill>
                  <a:srgbClr val="FF0000"/>
                </a:solidFill>
              </a:rPr>
              <a:t>Merriman</a:t>
            </a:r>
            <a:r>
              <a:rPr lang="pt-BR" sz="2000" noProof="0" dirty="0" smtClean="0">
                <a:solidFill>
                  <a:srgbClr val="FF0000"/>
                </a:solidFill>
              </a:rPr>
              <a:t>, New York, 21 de fevereiro, 1912</a:t>
            </a:r>
          </a:p>
        </p:txBody>
      </p:sp>
      <p:sp>
        <p:nvSpPr>
          <p:cNvPr id="5125" name="Text Box 4"/>
          <p:cNvSpPr txBox="1">
            <a:spLocks noChangeArrowheads="1"/>
          </p:cNvSpPr>
          <p:nvPr/>
        </p:nvSpPr>
        <p:spPr bwMode="auto">
          <a:xfrm>
            <a:off x="0" y="5562600"/>
            <a:ext cx="1851025" cy="685800"/>
          </a:xfrm>
          <a:prstGeom prst="rect">
            <a:avLst/>
          </a:prstGeom>
          <a:noFill/>
          <a:ln w="9525">
            <a:noFill/>
            <a:miter lim="800000"/>
            <a:headEnd/>
            <a:tailEnd/>
          </a:ln>
        </p:spPr>
        <p:txBody>
          <a:bodyPr lIns="45720" rIns="45720"/>
          <a:lstStyle/>
          <a:p>
            <a:pPr eaLnBrk="0" hangingPunct="0">
              <a:spcBef>
                <a:spcPct val="50000"/>
              </a:spcBef>
            </a:pPr>
            <a:endParaRPr lang="en-US" sz="1000">
              <a:solidFill>
                <a:srgbClr val="FF0000"/>
              </a:solidFill>
            </a:endParaRPr>
          </a:p>
        </p:txBody>
      </p:sp>
      <p:sp>
        <p:nvSpPr>
          <p:cNvPr id="5126" name="Text Box 5"/>
          <p:cNvSpPr txBox="1">
            <a:spLocks noChangeArrowheads="1"/>
          </p:cNvSpPr>
          <p:nvPr/>
        </p:nvSpPr>
        <p:spPr bwMode="auto">
          <a:xfrm>
            <a:off x="2590800" y="5943600"/>
            <a:ext cx="1851025" cy="838200"/>
          </a:xfrm>
          <a:prstGeom prst="rect">
            <a:avLst/>
          </a:prstGeom>
          <a:noFill/>
          <a:ln w="9525">
            <a:noFill/>
            <a:miter lim="800000"/>
            <a:headEnd/>
            <a:tailEnd/>
          </a:ln>
        </p:spPr>
        <p:txBody>
          <a:bodyPr lIns="45720" rIns="45720"/>
          <a:lstStyle/>
          <a:p>
            <a:pPr eaLnBrk="0" hangingPunct="0">
              <a:spcBef>
                <a:spcPct val="50000"/>
              </a:spcBef>
            </a:pPr>
            <a:endParaRPr lang="en-US" sz="1000">
              <a:solidFill>
                <a:srgbClr val="FF0000"/>
              </a:solidFill>
            </a:endParaRPr>
          </a:p>
        </p:txBody>
      </p:sp>
      <p:graphicFrame>
        <p:nvGraphicFramePr>
          <p:cNvPr id="415750" name="Group 6"/>
          <p:cNvGraphicFramePr>
            <a:graphicFrameLocks noGrp="1"/>
          </p:cNvGraphicFramePr>
          <p:nvPr>
            <p:ph sz="half" idx="2"/>
            <p:extLst>
              <p:ext uri="{D42A27DB-BD31-4B8C-83A1-F6EECF244321}">
                <p14:modId xmlns:p14="http://schemas.microsoft.com/office/powerpoint/2010/main" val="386347572"/>
              </p:ext>
            </p:extLst>
          </p:nvPr>
        </p:nvGraphicFramePr>
        <p:xfrm>
          <a:off x="2590800" y="2270760"/>
          <a:ext cx="4648200" cy="2377440"/>
        </p:xfrm>
        <a:graphic>
          <a:graphicData uri="http://schemas.openxmlformats.org/drawingml/2006/table">
            <a:tbl>
              <a:tblPr/>
              <a:tblGrid>
                <a:gridCol w="2324100"/>
                <a:gridCol w="2324100"/>
              </a:tblGrid>
              <a:tr h="3835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ELEVAÇÃO</a:t>
                      </a: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PROBABILIDAES</a:t>
                      </a:r>
                    </a:p>
                  </a:txBody>
                  <a:tcPr horzOverflow="overflow">
                    <a:lnL>
                      <a:noFill/>
                    </a:lnL>
                    <a:lnR cap="flat">
                      <a:noFill/>
                    </a:lnR>
                    <a:lnT cap="flat">
                      <a:noFill/>
                    </a:lnT>
                    <a:lnB>
                      <a:noFill/>
                    </a:lnB>
                    <a:lnTlToBr>
                      <a:noFill/>
                    </a:lnTlToBr>
                    <a:lnBlToTr>
                      <a:noFill/>
                    </a:lnBlToTr>
                    <a:noFill/>
                  </a:tcPr>
                </a:tc>
              </a:tr>
              <a:tr h="3835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3795</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in 5000</a:t>
                      </a:r>
                    </a:p>
                  </a:txBody>
                  <a:tcPr horzOverflow="overflow">
                    <a:lnL>
                      <a:noFill/>
                    </a:lnL>
                    <a:lnR cap="flat">
                      <a:noFill/>
                    </a:lnR>
                    <a:lnT>
                      <a:noFill/>
                    </a:lnT>
                    <a:lnB>
                      <a:noFill/>
                    </a:lnB>
                    <a:lnTlToBr>
                      <a:noFill/>
                    </a:lnTlToBr>
                    <a:lnBlToTr>
                      <a:noFill/>
                    </a:lnBlToTr>
                    <a:noFill/>
                  </a:tcPr>
                </a:tc>
              </a:tr>
              <a:tr h="3835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3800</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in 2000</a:t>
                      </a:r>
                    </a:p>
                  </a:txBody>
                  <a:tcPr horzOverflow="overflow">
                    <a:lnL>
                      <a:noFill/>
                    </a:lnL>
                    <a:lnR cap="flat">
                      <a:noFill/>
                    </a:lnR>
                    <a:lnT>
                      <a:noFill/>
                    </a:lnT>
                    <a:lnB>
                      <a:noFill/>
                    </a:lnB>
                    <a:lnTlToBr>
                      <a:noFill/>
                    </a:lnTlToBr>
                    <a:lnBlToTr>
                      <a:noFill/>
                    </a:lnBlToTr>
                    <a:noFill/>
                  </a:tcPr>
                </a:tc>
              </a:tr>
              <a:tr h="3835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3805</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in 500</a:t>
                      </a:r>
                    </a:p>
                  </a:txBody>
                  <a:tcPr horzOverflow="overflow">
                    <a:lnL>
                      <a:noFill/>
                    </a:lnL>
                    <a:lnR cap="flat">
                      <a:noFill/>
                    </a:lnR>
                    <a:lnT>
                      <a:noFill/>
                    </a:lnT>
                    <a:lnB>
                      <a:noFill/>
                    </a:lnB>
                    <a:lnTlToBr>
                      <a:noFill/>
                    </a:lnTlToBr>
                    <a:lnBlToTr>
                      <a:noFill/>
                    </a:lnBlToTr>
                    <a:noFill/>
                  </a:tcPr>
                </a:tc>
              </a:tr>
              <a:tr h="3835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3810</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in 100</a:t>
                      </a:r>
                    </a:p>
                  </a:txBody>
                  <a:tcPr horzOverflow="overflow">
                    <a:lnL>
                      <a:noFill/>
                    </a:lnL>
                    <a:lnR cap="flat">
                      <a:noFill/>
                    </a:lnR>
                    <a:lnT>
                      <a:noFill/>
                    </a:lnT>
                    <a:lnB>
                      <a:noFill/>
                    </a:lnB>
                    <a:lnTlToBr>
                      <a:noFill/>
                    </a:lnTlToBr>
                    <a:lnBlToTr>
                      <a:noFill/>
                    </a:lnBlToTr>
                    <a:noFill/>
                  </a:tcPr>
                </a:tc>
              </a:tr>
              <a:tr h="3835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3815</a:t>
                      </a:r>
                    </a:p>
                  </a:txBody>
                  <a:tcP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in 10</a:t>
                      </a:r>
                    </a:p>
                  </a:txBody>
                  <a:tcPr horzOverflow="overflow">
                    <a:lnL>
                      <a:noFill/>
                    </a:lnL>
                    <a:lnR cap="flat">
                      <a:noFill/>
                    </a:lnR>
                    <a:lnT>
                      <a:noFill/>
                    </a:lnT>
                    <a:lnB cap="flat">
                      <a:noFill/>
                    </a:lnB>
                    <a:lnTlToBr>
                      <a:noFill/>
                    </a:lnTlToBr>
                    <a:lnBlToTr>
                      <a:noFill/>
                    </a:lnBlToTr>
                    <a:noFill/>
                  </a:tcPr>
                </a:tc>
              </a:tr>
            </a:tbl>
          </a:graphicData>
        </a:graphic>
      </p:graphicFrame>
      <p:sp>
        <p:nvSpPr>
          <p:cNvPr id="5140" name="Text Box 35"/>
          <p:cNvSpPr txBox="1">
            <a:spLocks noChangeArrowheads="1"/>
          </p:cNvSpPr>
          <p:nvPr/>
        </p:nvSpPr>
        <p:spPr bwMode="auto">
          <a:xfrm>
            <a:off x="1219200" y="3200400"/>
            <a:ext cx="2362200" cy="396875"/>
          </a:xfrm>
          <a:prstGeom prst="rect">
            <a:avLst/>
          </a:prstGeom>
          <a:noFill/>
          <a:ln w="9525">
            <a:noFill/>
            <a:miter lim="800000"/>
            <a:headEnd/>
            <a:tailEnd/>
          </a:ln>
        </p:spPr>
        <p:txBody>
          <a:bodyPr>
            <a:spAutoFit/>
          </a:bodyPr>
          <a:lstStyle/>
          <a:p>
            <a:pPr>
              <a:spcBef>
                <a:spcPct val="50000"/>
              </a:spcBef>
            </a:pPr>
            <a:r>
              <a:rPr lang="en-US" sz="2000" dirty="0" smtClean="0">
                <a:solidFill>
                  <a:srgbClr val="FF0000"/>
                </a:solidFill>
              </a:rPr>
              <a:t>PROBABILIDADE</a:t>
            </a:r>
            <a:endParaRPr lang="en-US" sz="2000" dirty="0">
              <a:solidFill>
                <a:srgbClr val="FF0000"/>
              </a:solidFill>
            </a:endParaRPr>
          </a:p>
        </p:txBody>
      </p:sp>
      <p:sp>
        <p:nvSpPr>
          <p:cNvPr id="5141" name="Text Box 36"/>
          <p:cNvSpPr txBox="1">
            <a:spLocks noChangeArrowheads="1"/>
          </p:cNvSpPr>
          <p:nvPr/>
        </p:nvSpPr>
        <p:spPr bwMode="auto">
          <a:xfrm>
            <a:off x="7315200" y="4953000"/>
            <a:ext cx="838200" cy="1015663"/>
          </a:xfrm>
          <a:prstGeom prst="rect">
            <a:avLst/>
          </a:prstGeom>
          <a:noFill/>
          <a:ln w="9525">
            <a:noFill/>
            <a:miter lim="800000"/>
            <a:headEnd/>
            <a:tailEnd/>
          </a:ln>
        </p:spPr>
        <p:txBody>
          <a:bodyPr wrap="square">
            <a:spAutoFit/>
          </a:bodyPr>
          <a:lstStyle/>
          <a:p>
            <a:pPr>
              <a:spcBef>
                <a:spcPct val="50000"/>
              </a:spcBef>
            </a:pPr>
            <a:r>
              <a:rPr lang="en-US" sz="2000" dirty="0" smtClean="0">
                <a:solidFill>
                  <a:schemeClr val="accent5">
                    <a:lumMod val="40000"/>
                    <a:lumOff val="60000"/>
                  </a:schemeClr>
                </a:solidFill>
              </a:rPr>
              <a:t>SEQUENCES</a:t>
            </a:r>
            <a:endParaRPr lang="en-US" sz="2000" dirty="0">
              <a:solidFill>
                <a:schemeClr val="accent5">
                  <a:lumMod val="40000"/>
                  <a:lumOff val="60000"/>
                </a:schemeClr>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15747">
                                            <p:txEl>
                                              <p:pRg st="9" end="9"/>
                                            </p:txEl>
                                          </p:spTgt>
                                        </p:tgtEl>
                                        <p:attrNameLst>
                                          <p:attrName>style.visibility</p:attrName>
                                        </p:attrNameLst>
                                      </p:cBhvr>
                                      <p:to>
                                        <p:strVal val="visible"/>
                                      </p:to>
                                    </p:set>
                                    <p:animEffect transition="in" filter="box(in)">
                                      <p:cBhvr>
                                        <p:cTn id="7" dur="500"/>
                                        <p:tgtEl>
                                          <p:spTgt spid="4157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4294967295"/>
          </p:nvPr>
        </p:nvSpPr>
        <p:spPr>
          <a:xfrm>
            <a:off x="3124200" y="6356350"/>
            <a:ext cx="2895600" cy="365125"/>
          </a:xfrm>
          <a:prstGeom prst="rect">
            <a:avLst/>
          </a:prstGeom>
          <a:noFill/>
        </p:spPr>
        <p:txBody>
          <a:bodyPr/>
          <a:lstStyle/>
          <a:p>
            <a:fld id="{842F127D-21AC-4D39-BF58-4A6C30B514FA}" type="slidenum">
              <a:rPr lang="en-US" smtClean="0"/>
              <a:pPr/>
              <a:t>73</a:t>
            </a:fld>
            <a:endParaRPr lang="en-US" smtClean="0"/>
          </a:p>
        </p:txBody>
      </p:sp>
      <p:sp>
        <p:nvSpPr>
          <p:cNvPr id="6147" name="Rectangle 2"/>
          <p:cNvSpPr>
            <a:spLocks noGrp="1" noChangeArrowheads="1"/>
          </p:cNvSpPr>
          <p:nvPr>
            <p:ph type="title"/>
          </p:nvPr>
        </p:nvSpPr>
        <p:spPr>
          <a:xfrm>
            <a:off x="457200" y="274638"/>
            <a:ext cx="8229600" cy="944562"/>
          </a:xfrm>
        </p:spPr>
        <p:txBody>
          <a:bodyPr>
            <a:normAutofit/>
          </a:bodyPr>
          <a:lstStyle/>
          <a:p>
            <a:pPr eaLnBrk="1" hangingPunct="1"/>
            <a:r>
              <a:rPr lang="pt-BR" b="1" noProof="0" dirty="0" smtClean="0"/>
              <a:t>Por que Análise de </a:t>
            </a:r>
            <a:r>
              <a:rPr lang="pt-BR" b="1" dirty="0" smtClean="0"/>
              <a:t>Risco</a:t>
            </a:r>
            <a:r>
              <a:rPr lang="pt-BR" b="1" noProof="0" dirty="0" smtClean="0"/>
              <a:t>?</a:t>
            </a:r>
          </a:p>
        </p:txBody>
      </p:sp>
      <p:sp>
        <p:nvSpPr>
          <p:cNvPr id="6148" name="Rectangle 3"/>
          <p:cNvSpPr>
            <a:spLocks noGrp="1" noChangeArrowheads="1"/>
          </p:cNvSpPr>
          <p:nvPr>
            <p:ph type="body" idx="1"/>
          </p:nvPr>
        </p:nvSpPr>
        <p:spPr>
          <a:xfrm>
            <a:off x="457200" y="1066800"/>
            <a:ext cx="8229600" cy="5257800"/>
          </a:xfrm>
        </p:spPr>
        <p:txBody>
          <a:bodyPr/>
          <a:lstStyle/>
          <a:p>
            <a:pPr eaLnBrk="1" hangingPunct="1"/>
            <a:r>
              <a:rPr lang="pt-BR" sz="2200" dirty="0" smtClean="0"/>
              <a:t>Após a falha da Barragem </a:t>
            </a:r>
            <a:r>
              <a:rPr lang="pt-BR" sz="2200" noProof="0" dirty="0" err="1" smtClean="0"/>
              <a:t>Teton</a:t>
            </a:r>
            <a:r>
              <a:rPr lang="pt-BR" sz="2200" noProof="0" dirty="0" smtClean="0"/>
              <a:t> em 1976,  </a:t>
            </a:r>
            <a:r>
              <a:rPr lang="pt-BR" sz="2200" dirty="0" smtClean="0"/>
              <a:t>foi solicitado ao </a:t>
            </a:r>
            <a:r>
              <a:rPr lang="pt-BR" sz="2200" noProof="0" dirty="0" smtClean="0"/>
              <a:t>US Bureau </a:t>
            </a:r>
            <a:r>
              <a:rPr lang="pt-BR" sz="2200" noProof="0" dirty="0" err="1" smtClean="0"/>
              <a:t>of</a:t>
            </a:r>
            <a:r>
              <a:rPr lang="pt-BR" sz="2200" noProof="0" dirty="0" smtClean="0"/>
              <a:t> </a:t>
            </a:r>
            <a:r>
              <a:rPr lang="pt-BR" sz="2200" noProof="0" dirty="0" err="1" smtClean="0"/>
              <a:t>Reclamation</a:t>
            </a:r>
            <a:r>
              <a:rPr lang="pt-BR" sz="2200" noProof="0" dirty="0" smtClean="0"/>
              <a:t> iniciar </a:t>
            </a:r>
            <a:r>
              <a:rPr lang="pt-BR" sz="2200" dirty="0" smtClean="0"/>
              <a:t>a elaboração de uma metodologia para análise de risco em barragens </a:t>
            </a:r>
            <a:r>
              <a:rPr lang="pt-BR" sz="2200" noProof="0" dirty="0" smtClean="0"/>
              <a:t>(risco é mencionado na legislação de segurança </a:t>
            </a:r>
            <a:r>
              <a:rPr lang="pt-BR" sz="2200" noProof="0" dirty="0" err="1" smtClean="0"/>
              <a:t>d</a:t>
            </a:r>
            <a:r>
              <a:rPr lang="pt-BR" sz="2200" dirty="0" smtClean="0"/>
              <a:t>e barragens</a:t>
            </a:r>
            <a:r>
              <a:rPr lang="pt-BR" sz="2200" noProof="0" dirty="0" smtClean="0"/>
              <a:t>)</a:t>
            </a:r>
          </a:p>
          <a:p>
            <a:pPr eaLnBrk="1" hangingPunct="1"/>
            <a:r>
              <a:rPr lang="pt-BR" sz="2200" noProof="0" dirty="0" smtClean="0"/>
              <a:t>O USACE </a:t>
            </a:r>
            <a:r>
              <a:rPr lang="pt-BR" sz="2200" dirty="0" smtClean="0"/>
              <a:t>reconheceu a necessidade de implementar a análise de risco após a falha de diques em Nova Orleans </a:t>
            </a:r>
            <a:r>
              <a:rPr lang="pt-BR" sz="2200" noProof="0" dirty="0" smtClean="0"/>
              <a:t>durante o Furacão </a:t>
            </a:r>
            <a:r>
              <a:rPr lang="pt-BR" sz="2200" noProof="0" dirty="0" err="1" smtClean="0"/>
              <a:t>Katrina</a:t>
            </a:r>
            <a:endParaRPr lang="pt-BR" sz="2200" noProof="0" dirty="0" smtClean="0"/>
          </a:p>
          <a:p>
            <a:pPr eaLnBrk="1" hangingPunct="1"/>
            <a:r>
              <a:rPr lang="pt-BR" sz="2200" noProof="0" dirty="0" smtClean="0"/>
              <a:t>Necessidade de aprimorar e equilibrar os benefícios de redução de riscos com orçamento limitado (p.ex. </a:t>
            </a:r>
            <a:r>
              <a:rPr lang="pt-BR" sz="2200" dirty="0" smtClean="0"/>
              <a:t>Reformar algumas barragens para que elas suportem a Enchente máxima provável (</a:t>
            </a:r>
            <a:r>
              <a:rPr lang="pt-BR" sz="2200" noProof="0" dirty="0" smtClean="0"/>
              <a:t>PMF) vs. Usar orçamento disponível para reduzir riscos em muitas barragens. </a:t>
            </a:r>
          </a:p>
          <a:p>
            <a:pPr eaLnBrk="1" hangingPunct="1"/>
            <a:r>
              <a:rPr lang="pt-BR" sz="2200" noProof="0" dirty="0" smtClean="0"/>
              <a:t>Buscou-se mais </a:t>
            </a:r>
            <a:r>
              <a:rPr lang="pt-BR" sz="2200" noProof="0" dirty="0" err="1" smtClean="0"/>
              <a:t>transpar</a:t>
            </a:r>
            <a:r>
              <a:rPr lang="pt-BR" sz="2200" dirty="0" err="1" smtClean="0"/>
              <a:t>ência</a:t>
            </a:r>
            <a:r>
              <a:rPr lang="pt-BR" sz="2200" dirty="0" smtClean="0"/>
              <a:t> </a:t>
            </a:r>
            <a:r>
              <a:rPr lang="pt-BR" sz="2200" noProof="0" dirty="0" smtClean="0"/>
              <a:t>e fundamentação nas decisões sobre segurança de barragens e diques</a:t>
            </a:r>
          </a:p>
          <a:p>
            <a:pPr eaLnBrk="1" hangingPunct="1"/>
            <a:endParaRPr lang="pt-BR" sz="2400" noProof="0"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4294967295"/>
          </p:nvPr>
        </p:nvSpPr>
        <p:spPr>
          <a:xfrm>
            <a:off x="3124200" y="6356350"/>
            <a:ext cx="2895600" cy="365125"/>
          </a:xfrm>
          <a:prstGeom prst="rect">
            <a:avLst/>
          </a:prstGeom>
          <a:noFill/>
        </p:spPr>
        <p:txBody>
          <a:bodyPr/>
          <a:lstStyle/>
          <a:p>
            <a:fld id="{F1DF005C-3DB7-4399-AA74-C9B3E56E62DF}" type="slidenum">
              <a:rPr lang="en-US" smtClean="0"/>
              <a:pPr/>
              <a:t>74</a:t>
            </a:fld>
            <a:endParaRPr lang="en-US" smtClean="0"/>
          </a:p>
        </p:txBody>
      </p:sp>
      <p:sp>
        <p:nvSpPr>
          <p:cNvPr id="7171" name="Rectangle 2"/>
          <p:cNvSpPr>
            <a:spLocks noGrp="1" noChangeArrowheads="1"/>
          </p:cNvSpPr>
          <p:nvPr>
            <p:ph type="title"/>
          </p:nvPr>
        </p:nvSpPr>
        <p:spPr/>
        <p:txBody>
          <a:bodyPr>
            <a:normAutofit/>
          </a:bodyPr>
          <a:lstStyle/>
          <a:p>
            <a:pPr eaLnBrk="1" hangingPunct="1"/>
            <a:r>
              <a:rPr lang="pt-BR" b="1" noProof="0" dirty="0" smtClean="0"/>
              <a:t>Princípios Orientadores</a:t>
            </a:r>
          </a:p>
        </p:txBody>
      </p:sp>
      <p:sp>
        <p:nvSpPr>
          <p:cNvPr id="7172" name="Rectangle 3"/>
          <p:cNvSpPr>
            <a:spLocks noGrp="1" noChangeArrowheads="1"/>
          </p:cNvSpPr>
          <p:nvPr>
            <p:ph type="body" idx="1"/>
          </p:nvPr>
        </p:nvSpPr>
        <p:spPr>
          <a:xfrm>
            <a:off x="457200" y="1295400"/>
            <a:ext cx="8229600" cy="4525963"/>
          </a:xfrm>
        </p:spPr>
        <p:txBody>
          <a:bodyPr/>
          <a:lstStyle/>
          <a:p>
            <a:pPr eaLnBrk="1" hangingPunct="1">
              <a:lnSpc>
                <a:spcPct val="90000"/>
              </a:lnSpc>
            </a:pPr>
            <a:r>
              <a:rPr lang="pt-BR" sz="2400" noProof="0" dirty="0" smtClean="0"/>
              <a:t>Os procedimentos de análise de risco, embora quantitativos</a:t>
            </a:r>
            <a:r>
              <a:rPr lang="pt-BR" sz="2400" dirty="0" smtClean="0"/>
              <a:t>, não permitem resultados numéricos precisos. Assim, a análise de riscos deve prestar assessoria e não ser prescritiva, de forma que as especificidades do sítio, um bom raciocínio lógico e uma análise de todos os fatores externos relevantes possam ser incorporados à tomada de decisões</a:t>
            </a:r>
            <a:r>
              <a:rPr lang="pt-BR" sz="2400" noProof="0" dirty="0" smtClean="0"/>
              <a:t>, em vez de depender em abordagens </a:t>
            </a:r>
            <a:r>
              <a:rPr lang="pt-BR" sz="2400" dirty="0" smtClean="0"/>
              <a:t>que apenas pesam critérios numéricos como “</a:t>
            </a:r>
            <a:r>
              <a:rPr lang="pt-BR" sz="2400" noProof="0" dirty="0" smtClean="0"/>
              <a:t>receitas de bolo”.</a:t>
            </a:r>
          </a:p>
          <a:p>
            <a:pPr eaLnBrk="1" hangingPunct="1">
              <a:lnSpc>
                <a:spcPct val="90000"/>
              </a:lnSpc>
              <a:buFontTx/>
              <a:buNone/>
            </a:pPr>
            <a:endParaRPr lang="pt-BR" sz="2400" noProof="0" dirty="0" smtClean="0"/>
          </a:p>
          <a:p>
            <a:pPr eaLnBrk="1" hangingPunct="1">
              <a:lnSpc>
                <a:spcPct val="90000"/>
              </a:lnSpc>
            </a:pPr>
            <a:r>
              <a:rPr lang="pt-BR" sz="2400" dirty="0" smtClean="0"/>
              <a:t>Embora importantes, os números são menos importantes que a compreensão e o registro claro os principais fatores que contribuem para o risco e por quê. </a:t>
            </a:r>
            <a:r>
              <a:rPr lang="pt-BR" sz="2400" noProof="0" dirty="0" smtClean="0"/>
              <a: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4294967295"/>
          </p:nvPr>
        </p:nvSpPr>
        <p:spPr>
          <a:xfrm>
            <a:off x="3124200" y="6356350"/>
            <a:ext cx="2895600" cy="365125"/>
          </a:xfrm>
          <a:prstGeom prst="rect">
            <a:avLst/>
          </a:prstGeom>
          <a:noFill/>
        </p:spPr>
        <p:txBody>
          <a:bodyPr/>
          <a:lstStyle/>
          <a:p>
            <a:fld id="{B43FAB2F-FF34-4F4C-88B1-B9F58003B8D1}" type="slidenum">
              <a:rPr lang="en-US" smtClean="0"/>
              <a:pPr/>
              <a:t>75</a:t>
            </a:fld>
            <a:endParaRPr lang="en-US" smtClean="0"/>
          </a:p>
        </p:txBody>
      </p:sp>
      <p:sp>
        <p:nvSpPr>
          <p:cNvPr id="8195" name="Rectangle 2"/>
          <p:cNvSpPr>
            <a:spLocks noGrp="1" noChangeArrowheads="1"/>
          </p:cNvSpPr>
          <p:nvPr>
            <p:ph type="title"/>
          </p:nvPr>
        </p:nvSpPr>
        <p:spPr>
          <a:xfrm>
            <a:off x="1143000" y="274638"/>
            <a:ext cx="7543800" cy="1143000"/>
          </a:xfrm>
        </p:spPr>
        <p:txBody>
          <a:bodyPr>
            <a:normAutofit/>
          </a:bodyPr>
          <a:lstStyle/>
          <a:p>
            <a:pPr eaLnBrk="1" hangingPunct="1"/>
            <a:r>
              <a:rPr lang="pt-BR" b="1" dirty="0" smtClean="0"/>
              <a:t>Elementos básicos</a:t>
            </a:r>
            <a:endParaRPr lang="pt-BR" b="1" noProof="0" dirty="0" smtClean="0"/>
          </a:p>
        </p:txBody>
      </p:sp>
      <p:sp>
        <p:nvSpPr>
          <p:cNvPr id="8196" name="Rectangle 3"/>
          <p:cNvSpPr>
            <a:spLocks noGrp="1" noChangeArrowheads="1"/>
          </p:cNvSpPr>
          <p:nvPr>
            <p:ph type="body" idx="1"/>
          </p:nvPr>
        </p:nvSpPr>
        <p:spPr>
          <a:xfrm>
            <a:off x="838200" y="1676400"/>
            <a:ext cx="7848600" cy="4221163"/>
          </a:xfrm>
        </p:spPr>
        <p:txBody>
          <a:bodyPr/>
          <a:lstStyle/>
          <a:p>
            <a:pPr eaLnBrk="1" hangingPunct="1"/>
            <a:r>
              <a:rPr lang="pt-BR" sz="2400" noProof="0" dirty="0" smtClean="0"/>
              <a:t>Avaliações </a:t>
            </a:r>
            <a:r>
              <a:rPr lang="pt-BR" sz="2400" dirty="0" smtClean="0"/>
              <a:t>de Perigos </a:t>
            </a:r>
            <a:r>
              <a:rPr lang="pt-BR" sz="2400" noProof="0" dirty="0" smtClean="0"/>
              <a:t>Sísmicos e Hidrológicos </a:t>
            </a:r>
          </a:p>
          <a:p>
            <a:pPr eaLnBrk="1" hangingPunct="1"/>
            <a:r>
              <a:rPr lang="pt-BR" sz="2400" noProof="0" dirty="0" smtClean="0"/>
              <a:t>Análise de </a:t>
            </a:r>
            <a:r>
              <a:rPr lang="pt-BR" sz="2400" dirty="0" smtClean="0"/>
              <a:t>Modo de Falha e Triagem </a:t>
            </a:r>
            <a:endParaRPr lang="pt-BR" sz="2400" noProof="0" dirty="0" smtClean="0"/>
          </a:p>
          <a:p>
            <a:pPr eaLnBrk="1" hangingPunct="1"/>
            <a:r>
              <a:rPr lang="pt-BR" sz="2400" dirty="0" smtClean="0"/>
              <a:t>Árvores de Eventos </a:t>
            </a:r>
            <a:r>
              <a:rPr lang="pt-BR" sz="2400" noProof="0" dirty="0" smtClean="0"/>
              <a:t>e Curvas de Resposta do Sistema</a:t>
            </a:r>
          </a:p>
          <a:p>
            <a:pPr eaLnBrk="1" hangingPunct="1"/>
            <a:r>
              <a:rPr lang="pt-BR" sz="2400" noProof="0" dirty="0" smtClean="0"/>
              <a:t>Análises e Modelos Probabilísticos</a:t>
            </a:r>
          </a:p>
          <a:p>
            <a:pPr eaLnBrk="1" hangingPunct="1"/>
            <a:r>
              <a:rPr lang="pt-BR" sz="2400" noProof="0" dirty="0" smtClean="0"/>
              <a:t>Probabilidade </a:t>
            </a:r>
            <a:r>
              <a:rPr lang="pt-BR" sz="2400" dirty="0" smtClean="0"/>
              <a:t>Subjetiva e Elucidação por Especialistas </a:t>
            </a:r>
          </a:p>
          <a:p>
            <a:pPr eaLnBrk="1" hangingPunct="1"/>
            <a:r>
              <a:rPr lang="pt-BR" sz="2400" noProof="0" dirty="0" smtClean="0"/>
              <a:t>Avaliação de </a:t>
            </a:r>
            <a:r>
              <a:rPr lang="pt-BR" sz="2400" noProof="0" dirty="0" err="1" smtClean="0"/>
              <a:t>Consequencias</a:t>
            </a:r>
            <a:endParaRPr lang="pt-BR" sz="2400" noProof="0" dirty="0" smtClean="0"/>
          </a:p>
          <a:p>
            <a:pPr eaLnBrk="1" hangingPunct="1">
              <a:buNone/>
            </a:pPr>
            <a:endParaRPr lang="pt-BR" sz="2400" noProof="0"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457200" y="304800"/>
            <a:ext cx="8229600" cy="1219200"/>
          </a:xfrm>
        </p:spPr>
        <p:txBody>
          <a:bodyPr>
            <a:normAutofit fontScale="40000" lnSpcReduction="20000"/>
          </a:bodyPr>
          <a:lstStyle/>
          <a:p>
            <a:pPr eaLnBrk="1" hangingPunct="1">
              <a:buFont typeface="Wingdings" pitchFamily="2" charset="2"/>
              <a:buNone/>
            </a:pPr>
            <a:r>
              <a:rPr lang="pt-BR" sz="7600" b="1" noProof="0" dirty="0" smtClean="0"/>
              <a:t>Modificações a </a:t>
            </a:r>
            <a:r>
              <a:rPr lang="pt-BR" sz="7600" b="1" dirty="0" smtClean="0"/>
              <a:t>Barragens Existentes</a:t>
            </a:r>
            <a:endParaRPr lang="pt-BR" sz="7600" b="1" noProof="0" dirty="0" smtClean="0"/>
          </a:p>
          <a:p>
            <a:pPr eaLnBrk="1" hangingPunct="1">
              <a:buFont typeface="Wingdings" pitchFamily="2" charset="2"/>
              <a:buNone/>
            </a:pPr>
            <a:r>
              <a:rPr lang="pt-BR" noProof="0" dirty="0" smtClean="0"/>
              <a:t>	</a:t>
            </a:r>
          </a:p>
          <a:p>
            <a:pPr eaLnBrk="1" hangingPunct="1">
              <a:buFont typeface="Wingdings" pitchFamily="2" charset="2"/>
              <a:buNone/>
            </a:pPr>
            <a:r>
              <a:rPr lang="pt-BR" noProof="0" dirty="0" smtClean="0"/>
              <a:t>		</a:t>
            </a:r>
            <a:endParaRPr lang="pt-BR" b="1" noProof="0" dirty="0" smtClean="0">
              <a:solidFill>
                <a:srgbClr val="FF0000"/>
              </a:solidFill>
            </a:endParaRPr>
          </a:p>
          <a:p>
            <a:pPr eaLnBrk="1" hangingPunct="1">
              <a:buFont typeface="Wingdings" pitchFamily="2" charset="2"/>
              <a:buNone/>
            </a:pPr>
            <a:r>
              <a:rPr lang="pt-BR" noProof="0" dirty="0" smtClean="0"/>
              <a:t>		</a:t>
            </a:r>
          </a:p>
        </p:txBody>
      </p:sp>
      <p:sp>
        <p:nvSpPr>
          <p:cNvPr id="26627" name="Title 3"/>
          <p:cNvSpPr>
            <a:spLocks noGrp="1"/>
          </p:cNvSpPr>
          <p:nvPr>
            <p:ph type="title"/>
          </p:nvPr>
        </p:nvSpPr>
        <p:spPr>
          <a:xfrm>
            <a:off x="3886200" y="1447800"/>
            <a:ext cx="5257800" cy="1447800"/>
          </a:xfrm>
        </p:spPr>
        <p:txBody>
          <a:bodyPr>
            <a:normAutofit fontScale="90000"/>
          </a:bodyPr>
          <a:lstStyle/>
          <a:p>
            <a:r>
              <a:rPr lang="pt-BR" noProof="0" dirty="0" smtClean="0"/>
              <a:t>PRIMEIRO -</a:t>
            </a:r>
            <a:br>
              <a:rPr lang="pt-BR" noProof="0" dirty="0" smtClean="0"/>
            </a:br>
            <a:r>
              <a:rPr lang="pt-BR" noProof="0" dirty="0" smtClean="0"/>
              <a:t>“NÃO CAUSAR DANOS”</a:t>
            </a:r>
          </a:p>
        </p:txBody>
      </p:sp>
      <p:pic>
        <p:nvPicPr>
          <p:cNvPr id="26628" name="Picture 5" descr="Dealing with Gov Trip"/>
          <p:cNvPicPr>
            <a:picLocks noChangeAspect="1" noChangeArrowheads="1"/>
          </p:cNvPicPr>
          <p:nvPr/>
        </p:nvPicPr>
        <p:blipFill>
          <a:blip r:embed="rId2" cstate="print"/>
          <a:srcRect/>
          <a:stretch>
            <a:fillRect/>
          </a:stretch>
        </p:blipFill>
        <p:spPr bwMode="auto">
          <a:xfrm>
            <a:off x="0" y="990600"/>
            <a:ext cx="4002088" cy="5334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auto">
          <a:xfrm>
            <a:off x="685800" y="1981200"/>
            <a:ext cx="7848600" cy="2438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pt-BR" sz="3200" b="0" noProof="0" dirty="0" smtClean="0">
                <a:solidFill>
                  <a:schemeClr val="tx1"/>
                </a:solidFill>
              </a:rPr>
              <a:t> </a:t>
            </a:r>
            <a:r>
              <a:rPr lang="pt-BR" b="1" dirty="0" smtClean="0">
                <a:solidFill>
                  <a:schemeClr val="tx1"/>
                </a:solidFill>
              </a:rPr>
              <a:t>Estudos de Modificações para Segurança de Barragens</a:t>
            </a:r>
            <a:endParaRPr lang="pt-BR" b="1" noProof="0" dirty="0" smtClean="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2"/>
          <p:cNvGraphicFramePr>
            <a:graphicFrameLocks noChangeAspect="1"/>
          </p:cNvGraphicFramePr>
          <p:nvPr/>
        </p:nvGraphicFramePr>
        <p:xfrm>
          <a:off x="152400" y="228600"/>
          <a:ext cx="4602163" cy="6629400"/>
        </p:xfrm>
        <a:graphic>
          <a:graphicData uri="http://schemas.openxmlformats.org/presentationml/2006/ole">
            <mc:AlternateContent xmlns:mc="http://schemas.openxmlformats.org/markup-compatibility/2006">
              <mc:Choice xmlns:v="urn:schemas-microsoft-com:vml" Requires="v">
                <p:oleObj spid="_x0000_s1065" name="Visio" r:id="rId4" imgW="6930628" imgH="8843010" progId="">
                  <p:embed/>
                </p:oleObj>
              </mc:Choice>
              <mc:Fallback>
                <p:oleObj name="Visio" r:id="rId4" imgW="6930628" imgH="8843010" progId="">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28600"/>
                        <a:ext cx="4602163" cy="662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 name="Rectangle 2"/>
          <p:cNvSpPr>
            <a:spLocks noChangeArrowheads="1"/>
          </p:cNvSpPr>
          <p:nvPr/>
        </p:nvSpPr>
        <p:spPr bwMode="auto">
          <a:xfrm>
            <a:off x="0" y="-538163"/>
            <a:ext cx="9144000" cy="0"/>
          </a:xfrm>
          <a:prstGeom prst="rect">
            <a:avLst/>
          </a:prstGeom>
          <a:noFill/>
          <a:ln w="9525">
            <a:noFill/>
            <a:miter lim="800000"/>
            <a:headEnd/>
            <a:tailEnd/>
          </a:ln>
        </p:spPr>
        <p:txBody>
          <a:bodyPr wrap="none" anchor="ctr">
            <a:spAutoFit/>
          </a:bodyPr>
          <a:lstStyle/>
          <a:p>
            <a:endParaRPr lang="en-US"/>
          </a:p>
        </p:txBody>
      </p:sp>
      <p:sp>
        <p:nvSpPr>
          <p:cNvPr id="1028" name="Rectangle 4"/>
          <p:cNvSpPr>
            <a:spLocks noChangeArrowheads="1"/>
          </p:cNvSpPr>
          <p:nvPr/>
        </p:nvSpPr>
        <p:spPr bwMode="auto">
          <a:xfrm>
            <a:off x="5181600" y="2438400"/>
            <a:ext cx="3962400" cy="1371600"/>
          </a:xfrm>
          <a:prstGeom prst="rect">
            <a:avLst/>
          </a:prstGeom>
          <a:noFill/>
          <a:ln w="9525">
            <a:noFill/>
            <a:miter lim="800000"/>
            <a:headEnd/>
            <a:tailEnd/>
          </a:ln>
        </p:spPr>
        <p:txBody>
          <a:bodyPr/>
          <a:lstStyle/>
          <a:p>
            <a:pPr marL="342900" indent="-342900" algn="l">
              <a:lnSpc>
                <a:spcPct val="90000"/>
              </a:lnSpc>
              <a:spcBef>
                <a:spcPct val="20000"/>
              </a:spcBef>
            </a:pPr>
            <a:r>
              <a:rPr lang="en-US" sz="2400" b="0" dirty="0">
                <a:solidFill>
                  <a:schemeClr val="tx1"/>
                </a:solidFill>
              </a:rPr>
              <a:t> </a:t>
            </a:r>
            <a:r>
              <a:rPr lang="en-US" sz="2400" b="0" dirty="0" err="1" smtClean="0">
                <a:solidFill>
                  <a:schemeClr val="tx1"/>
                </a:solidFill>
              </a:rPr>
              <a:t>Processo</a:t>
            </a:r>
            <a:r>
              <a:rPr lang="en-US" sz="2400" b="0" dirty="0" smtClean="0">
                <a:solidFill>
                  <a:schemeClr val="tx1"/>
                </a:solidFill>
              </a:rPr>
              <a:t> de </a:t>
            </a:r>
            <a:r>
              <a:rPr lang="en-US" sz="2400" b="0" dirty="0" err="1" smtClean="0">
                <a:solidFill>
                  <a:schemeClr val="tx1"/>
                </a:solidFill>
              </a:rPr>
              <a:t>Estudo</a:t>
            </a:r>
            <a:r>
              <a:rPr lang="en-US" sz="2400" b="0" dirty="0" smtClean="0">
                <a:solidFill>
                  <a:schemeClr val="tx1"/>
                </a:solidFill>
              </a:rPr>
              <a:t> de </a:t>
            </a:r>
            <a:r>
              <a:rPr lang="en-US" sz="2400" b="0" dirty="0" err="1" smtClean="0">
                <a:solidFill>
                  <a:schemeClr val="tx1"/>
                </a:solidFill>
              </a:rPr>
              <a:t>Modificaç</a:t>
            </a:r>
            <a:r>
              <a:rPr lang="en-US" sz="2400" dirty="0" err="1" smtClean="0"/>
              <a:t>ões</a:t>
            </a:r>
            <a:r>
              <a:rPr lang="en-US" sz="2400" dirty="0" smtClean="0"/>
              <a:t> </a:t>
            </a:r>
            <a:r>
              <a:rPr lang="en-US" sz="2400" dirty="0" err="1" smtClean="0"/>
              <a:t>para</a:t>
            </a:r>
            <a:r>
              <a:rPr lang="en-US" sz="2400" dirty="0" smtClean="0"/>
              <a:t> </a:t>
            </a:r>
            <a:r>
              <a:rPr lang="en-US" sz="2400" dirty="0" err="1" smtClean="0"/>
              <a:t>Segurança</a:t>
            </a:r>
            <a:r>
              <a:rPr lang="en-US" sz="2400" dirty="0" smtClean="0"/>
              <a:t> de </a:t>
            </a:r>
            <a:r>
              <a:rPr lang="en-US" sz="2400" dirty="0" err="1" smtClean="0"/>
              <a:t>Barragens</a:t>
            </a:r>
            <a:r>
              <a:rPr lang="en-US" sz="2400" dirty="0" smtClean="0"/>
              <a:t> </a:t>
            </a:r>
            <a:r>
              <a:rPr lang="en-US" sz="2400" b="0" dirty="0" smtClean="0">
                <a:solidFill>
                  <a:schemeClr val="tx1"/>
                </a:solidFill>
              </a:rPr>
              <a:t>(</a:t>
            </a:r>
            <a:r>
              <a:rPr lang="en-US" sz="2400" b="0" dirty="0">
                <a:solidFill>
                  <a:schemeClr val="tx1"/>
                </a:solidFill>
              </a:rPr>
              <a:t>gray)</a:t>
            </a:r>
          </a:p>
        </p:txBody>
      </p:sp>
      <p:sp>
        <p:nvSpPr>
          <p:cNvPr id="1029" name="Text Box 5"/>
          <p:cNvSpPr txBox="1">
            <a:spLocks noChangeArrowheads="1"/>
          </p:cNvSpPr>
          <p:nvPr/>
        </p:nvSpPr>
        <p:spPr bwMode="auto">
          <a:xfrm>
            <a:off x="4953000" y="685800"/>
            <a:ext cx="3886200" cy="1200329"/>
          </a:xfrm>
          <a:prstGeom prst="rect">
            <a:avLst/>
          </a:prstGeom>
          <a:noFill/>
          <a:ln w="9525">
            <a:noFill/>
            <a:miter lim="800000"/>
            <a:headEnd/>
            <a:tailEnd/>
          </a:ln>
        </p:spPr>
        <p:txBody>
          <a:bodyPr>
            <a:spAutoFit/>
          </a:bodyPr>
          <a:lstStyle/>
          <a:p>
            <a:pPr algn="l">
              <a:spcBef>
                <a:spcPct val="50000"/>
              </a:spcBef>
            </a:pPr>
            <a:r>
              <a:rPr lang="en-US" dirty="0">
                <a:solidFill>
                  <a:schemeClr val="tx1"/>
                </a:solidFill>
              </a:rPr>
              <a:t>USACE </a:t>
            </a:r>
            <a:r>
              <a:rPr lang="en-US" dirty="0" err="1" smtClean="0"/>
              <a:t>Fluxograma</a:t>
            </a:r>
            <a:r>
              <a:rPr lang="en-US" dirty="0" smtClean="0"/>
              <a:t> do USACE </a:t>
            </a:r>
            <a:r>
              <a:rPr lang="en-US" dirty="0" err="1" smtClean="0"/>
              <a:t>sobre</a:t>
            </a:r>
            <a:r>
              <a:rPr lang="en-US" dirty="0" smtClean="0"/>
              <a:t> o </a:t>
            </a:r>
            <a:r>
              <a:rPr lang="en-US" dirty="0" err="1" smtClean="0"/>
              <a:t>Processo</a:t>
            </a:r>
            <a:r>
              <a:rPr lang="en-US" dirty="0" smtClean="0"/>
              <a:t> de </a:t>
            </a:r>
            <a:r>
              <a:rPr lang="en-US" dirty="0" err="1" smtClean="0"/>
              <a:t>Gerenciamento</a:t>
            </a:r>
            <a:r>
              <a:rPr lang="en-US" dirty="0" smtClean="0"/>
              <a:t> de </a:t>
            </a:r>
            <a:r>
              <a:rPr lang="en-US" dirty="0" err="1" smtClean="0"/>
              <a:t>Riscos</a:t>
            </a:r>
            <a:r>
              <a:rPr lang="en-US" dirty="0" smtClean="0"/>
              <a:t> </a:t>
            </a:r>
            <a:r>
              <a:rPr lang="en-US" dirty="0" err="1" smtClean="0"/>
              <a:t>para</a:t>
            </a:r>
            <a:r>
              <a:rPr lang="en-US" dirty="0" smtClean="0"/>
              <a:t> </a:t>
            </a:r>
            <a:r>
              <a:rPr lang="en-US" dirty="0" err="1" smtClean="0"/>
              <a:t>Segurança</a:t>
            </a:r>
            <a:r>
              <a:rPr lang="en-US" dirty="0" smtClean="0"/>
              <a:t> de </a:t>
            </a:r>
            <a:r>
              <a:rPr lang="en-US" dirty="0" err="1" smtClean="0"/>
              <a:t>Barragens</a:t>
            </a:r>
            <a:endParaRPr lang="en-US" sz="2800" b="0" dirty="0">
              <a:solidFill>
                <a:schemeClr val="tx1"/>
              </a:solidFill>
            </a:endParaRPr>
          </a:p>
        </p:txBody>
      </p:sp>
      <p:sp>
        <p:nvSpPr>
          <p:cNvPr id="1030" name="AutoShape 6"/>
          <p:cNvSpPr>
            <a:spLocks noChangeArrowheads="1"/>
          </p:cNvSpPr>
          <p:nvPr/>
        </p:nvSpPr>
        <p:spPr bwMode="auto">
          <a:xfrm rot="9772859">
            <a:off x="1731471" y="3315751"/>
            <a:ext cx="3546720" cy="1157930"/>
          </a:xfrm>
          <a:prstGeom prst="rightArrow">
            <a:avLst>
              <a:gd name="adj1" fmla="val 50000"/>
              <a:gd name="adj2" fmla="val 166667"/>
            </a:avLst>
          </a:prstGeom>
          <a:solidFill>
            <a:srgbClr val="000000"/>
          </a:solidFill>
          <a:ln w="9525">
            <a:solidFill>
              <a:schemeClr val="tx1"/>
            </a:solidFill>
            <a:miter lim="800000"/>
            <a:headEnd/>
            <a:tailEnd/>
          </a:ln>
        </p:spPr>
        <p:txBody>
          <a:bodyPr wrap="none" anchor="ctr"/>
          <a:lstStyle/>
          <a:p>
            <a:endParaRPr lang="en-US"/>
          </a:p>
        </p:txBody>
      </p:sp>
      <p:sp>
        <p:nvSpPr>
          <p:cNvPr id="1031" name="Oval 8"/>
          <p:cNvSpPr>
            <a:spLocks noChangeArrowheads="1"/>
          </p:cNvSpPr>
          <p:nvPr/>
        </p:nvSpPr>
        <p:spPr bwMode="auto">
          <a:xfrm>
            <a:off x="152400" y="3276600"/>
            <a:ext cx="1828800" cy="2895600"/>
          </a:xfrm>
          <a:prstGeom prst="ellipse">
            <a:avLst/>
          </a:prstGeom>
          <a:noFill/>
          <a:ln w="101600">
            <a:solidFill>
              <a:srgbClr val="333333"/>
            </a:solidFill>
            <a:round/>
            <a:headEnd/>
            <a:tailEnd/>
          </a:ln>
        </p:spPr>
        <p:txBody>
          <a:bodyPr wrap="none" anchor="ctr"/>
          <a:lstStyle/>
          <a:p>
            <a:endParaRPr lang="en-US"/>
          </a:p>
        </p:txBody>
      </p:sp>
      <p:sp>
        <p:nvSpPr>
          <p:cNvPr id="1032" name="Rectangle 13"/>
          <p:cNvSpPr>
            <a:spLocks noChangeArrowheads="1"/>
          </p:cNvSpPr>
          <p:nvPr/>
        </p:nvSpPr>
        <p:spPr bwMode="auto">
          <a:xfrm>
            <a:off x="0" y="-723900"/>
            <a:ext cx="9144000" cy="0"/>
          </a:xfrm>
          <a:prstGeom prst="rect">
            <a:avLst/>
          </a:prstGeom>
          <a:noFill/>
          <a:ln w="9525" algn="ctr">
            <a:noFill/>
            <a:miter lim="800000"/>
            <a:headEnd/>
            <a:tailEnd/>
          </a:ln>
        </p:spPr>
        <p:txBody>
          <a:bodyPr wrap="none" lIns="0" rIns="0" anchor="ctr">
            <a:spAutoFit/>
          </a:bodyPr>
          <a:lstStyle/>
          <a:p>
            <a:endParaRPr lang="en-US"/>
          </a:p>
        </p:txBody>
      </p:sp>
      <p:sp>
        <p:nvSpPr>
          <p:cNvPr id="76814" name="Text Box 14"/>
          <p:cNvSpPr txBox="1">
            <a:spLocks noChangeArrowheads="1"/>
          </p:cNvSpPr>
          <p:nvPr/>
        </p:nvSpPr>
        <p:spPr bwMode="auto">
          <a:xfrm>
            <a:off x="4876800" y="3886200"/>
            <a:ext cx="3962400" cy="2292935"/>
          </a:xfrm>
          <a:prstGeom prst="rect">
            <a:avLst/>
          </a:prstGeom>
          <a:noFill/>
          <a:ln w="9525" algn="ctr">
            <a:noFill/>
            <a:miter lim="800000"/>
            <a:headEnd/>
            <a:tailEnd/>
          </a:ln>
        </p:spPr>
        <p:txBody>
          <a:bodyPr wrap="square" lIns="0" rIns="0" anchorCtr="1">
            <a:spAutoFit/>
          </a:bodyPr>
          <a:lstStyle/>
          <a:p>
            <a:pPr>
              <a:spcBef>
                <a:spcPct val="50000"/>
              </a:spcBef>
            </a:pPr>
            <a:r>
              <a:rPr lang="en-US" sz="1400" dirty="0" err="1" smtClean="0">
                <a:solidFill>
                  <a:schemeClr val="tx1"/>
                </a:solidFill>
              </a:rPr>
              <a:t>Estudos</a:t>
            </a:r>
            <a:r>
              <a:rPr lang="en-US" sz="1400" dirty="0" smtClean="0">
                <a:solidFill>
                  <a:schemeClr val="tx1"/>
                </a:solidFill>
              </a:rPr>
              <a:t> de </a:t>
            </a:r>
            <a:r>
              <a:rPr lang="en-US" sz="1400" dirty="0" err="1" smtClean="0"/>
              <a:t>Modificação</a:t>
            </a:r>
            <a:r>
              <a:rPr lang="en-US" sz="1400" dirty="0" smtClean="0"/>
              <a:t> </a:t>
            </a:r>
            <a:r>
              <a:rPr lang="en-US" sz="1400" dirty="0" err="1" smtClean="0"/>
              <a:t>para</a:t>
            </a:r>
            <a:r>
              <a:rPr lang="en-US" sz="1400" dirty="0" smtClean="0"/>
              <a:t> </a:t>
            </a:r>
            <a:r>
              <a:rPr lang="en-US" sz="1400" dirty="0" err="1" smtClean="0"/>
              <a:t>Segurança</a:t>
            </a:r>
            <a:r>
              <a:rPr lang="en-US" sz="1400" dirty="0" smtClean="0"/>
              <a:t> de </a:t>
            </a:r>
            <a:r>
              <a:rPr lang="en-US" sz="1400" dirty="0" err="1" smtClean="0"/>
              <a:t>Barragens</a:t>
            </a:r>
            <a:endParaRPr lang="en-US" sz="1400" dirty="0">
              <a:solidFill>
                <a:schemeClr val="tx1"/>
              </a:solidFill>
            </a:endParaRPr>
          </a:p>
          <a:p>
            <a:pPr>
              <a:spcBef>
                <a:spcPct val="50000"/>
              </a:spcBef>
            </a:pPr>
            <a:r>
              <a:rPr lang="en-US" sz="1400" dirty="0" err="1" smtClean="0">
                <a:solidFill>
                  <a:schemeClr val="tx1"/>
                </a:solidFill>
              </a:rPr>
              <a:t>Substituem</a:t>
            </a:r>
            <a:r>
              <a:rPr lang="en-US" sz="1400" dirty="0" smtClean="0">
                <a:solidFill>
                  <a:schemeClr val="tx1"/>
                </a:solidFill>
              </a:rPr>
              <a:t> </a:t>
            </a:r>
            <a:endParaRPr lang="en-US" sz="1400" dirty="0">
              <a:solidFill>
                <a:schemeClr val="tx1"/>
              </a:solidFill>
            </a:endParaRPr>
          </a:p>
          <a:p>
            <a:pPr>
              <a:spcBef>
                <a:spcPct val="50000"/>
              </a:spcBef>
            </a:pPr>
            <a:r>
              <a:rPr lang="en-US" sz="1400" dirty="0" err="1" smtClean="0"/>
              <a:t>Relatórios</a:t>
            </a:r>
            <a:r>
              <a:rPr lang="en-US" sz="1400" dirty="0" smtClean="0"/>
              <a:t> de </a:t>
            </a:r>
            <a:r>
              <a:rPr lang="en-US" sz="1400" dirty="0" err="1" smtClean="0"/>
              <a:t>Avaliação</a:t>
            </a:r>
            <a:r>
              <a:rPr lang="en-US" sz="1400" dirty="0" smtClean="0"/>
              <a:t> </a:t>
            </a:r>
            <a:r>
              <a:rPr lang="en-US" sz="1400" dirty="0" err="1" smtClean="0"/>
              <a:t>para</a:t>
            </a:r>
            <a:r>
              <a:rPr lang="en-US" sz="1400" dirty="0" smtClean="0"/>
              <a:t> </a:t>
            </a:r>
            <a:r>
              <a:rPr lang="en-US" sz="1400" dirty="0" err="1" smtClean="0"/>
              <a:t>Grandes</a:t>
            </a:r>
            <a:r>
              <a:rPr lang="en-US" sz="1400" dirty="0" smtClean="0"/>
              <a:t> </a:t>
            </a:r>
            <a:r>
              <a:rPr lang="en-US" sz="1400" dirty="0" err="1" smtClean="0"/>
              <a:t>Rehabilitações</a:t>
            </a:r>
            <a:r>
              <a:rPr lang="en-US" sz="1400" dirty="0" smtClean="0"/>
              <a:t> </a:t>
            </a:r>
            <a:r>
              <a:rPr lang="en-US" sz="1400" dirty="0" err="1" smtClean="0"/>
              <a:t>para</a:t>
            </a:r>
            <a:r>
              <a:rPr lang="en-US" sz="1400" dirty="0" smtClean="0"/>
              <a:t> </a:t>
            </a:r>
            <a:r>
              <a:rPr lang="en-US" sz="1400" dirty="0" err="1" smtClean="0"/>
              <a:t>Segurança</a:t>
            </a:r>
            <a:r>
              <a:rPr lang="en-US" sz="1400" dirty="0" smtClean="0"/>
              <a:t> de </a:t>
            </a:r>
            <a:r>
              <a:rPr lang="en-US" sz="1400" dirty="0" err="1" smtClean="0"/>
              <a:t>Barragens</a:t>
            </a:r>
            <a:endParaRPr lang="en-US" sz="1400" dirty="0">
              <a:solidFill>
                <a:schemeClr val="tx1"/>
              </a:solidFill>
            </a:endParaRPr>
          </a:p>
          <a:p>
            <a:pPr>
              <a:spcBef>
                <a:spcPct val="50000"/>
              </a:spcBef>
            </a:pPr>
            <a:r>
              <a:rPr lang="en-US" sz="1400" dirty="0" smtClean="0">
                <a:solidFill>
                  <a:schemeClr val="tx1"/>
                </a:solidFill>
              </a:rPr>
              <a:t>E </a:t>
            </a:r>
            <a:endParaRPr lang="en-US" sz="1400" dirty="0">
              <a:solidFill>
                <a:schemeClr val="tx1"/>
              </a:solidFill>
            </a:endParaRPr>
          </a:p>
          <a:p>
            <a:pPr>
              <a:spcBef>
                <a:spcPct val="50000"/>
              </a:spcBef>
            </a:pPr>
            <a:r>
              <a:rPr lang="en-US" sz="1400" dirty="0" err="1" smtClean="0">
                <a:solidFill>
                  <a:schemeClr val="tx1"/>
                </a:solidFill>
              </a:rPr>
              <a:t>Relat</a:t>
            </a:r>
            <a:r>
              <a:rPr lang="en-US" sz="1400" dirty="0" err="1" smtClean="0"/>
              <a:t>órios</a:t>
            </a:r>
            <a:r>
              <a:rPr lang="en-US" sz="1400" dirty="0" smtClean="0"/>
              <a:t> de </a:t>
            </a:r>
            <a:r>
              <a:rPr lang="en-US" sz="1400" dirty="0" err="1" smtClean="0"/>
              <a:t>Garantia</a:t>
            </a:r>
            <a:r>
              <a:rPr lang="en-US" sz="1400" dirty="0" smtClean="0"/>
              <a:t> de </a:t>
            </a:r>
            <a:r>
              <a:rPr lang="en-US" sz="1400" dirty="0" err="1" smtClean="0"/>
              <a:t>Segurança</a:t>
            </a:r>
            <a:r>
              <a:rPr lang="en-US" sz="1400" dirty="0" smtClean="0"/>
              <a:t> de </a:t>
            </a:r>
            <a:r>
              <a:rPr lang="en-US" sz="1400" dirty="0" err="1" smtClean="0"/>
              <a:t>Barragens</a:t>
            </a:r>
            <a:r>
              <a:rPr lang="en-US" sz="1600" dirty="0" smtClean="0">
                <a:solidFill>
                  <a:schemeClr val="tx1"/>
                </a:solidFill>
              </a:rPr>
              <a:t>. </a:t>
            </a:r>
            <a:endParaRPr lang="en-US" sz="1600" dirty="0">
              <a:solidFill>
                <a:schemeClr val="tx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8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681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681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68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81000" y="381000"/>
            <a:ext cx="8229600" cy="8382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pt-BR" sz="4000" b="1" dirty="0" smtClean="0">
                <a:solidFill>
                  <a:schemeClr val="tx1"/>
                </a:solidFill>
              </a:rPr>
              <a:t>Objetivos</a:t>
            </a:r>
            <a:endParaRPr lang="pt-BR" sz="3200" b="0" noProof="0" dirty="0" smtClean="0">
              <a:solidFill>
                <a:schemeClr val="tx1"/>
              </a:solidFill>
            </a:endParaRPr>
          </a:p>
        </p:txBody>
      </p:sp>
      <p:sp>
        <p:nvSpPr>
          <p:cNvPr id="4099" name="Rectangle 3"/>
          <p:cNvSpPr>
            <a:spLocks noGrp="1" noChangeArrowheads="1"/>
          </p:cNvSpPr>
          <p:nvPr>
            <p:ph type="body" idx="1"/>
          </p:nvPr>
        </p:nvSpPr>
        <p:spPr>
          <a:xfrm>
            <a:off x="533400" y="1295400"/>
            <a:ext cx="8229600" cy="5181600"/>
          </a:xfrm>
        </p:spPr>
        <p:txBody>
          <a:bodyPr/>
          <a:lstStyle/>
          <a:p>
            <a:pPr marL="0" indent="0" eaLnBrk="1" hangingPunct="1">
              <a:lnSpc>
                <a:spcPct val="80000"/>
              </a:lnSpc>
              <a:buFontTx/>
              <a:buNone/>
            </a:pPr>
            <a:r>
              <a:rPr lang="pt-BR" sz="2800" noProof="0" dirty="0" smtClean="0"/>
              <a:t>Dar orienta</a:t>
            </a:r>
            <a:r>
              <a:rPr lang="pt-BR" sz="2800" dirty="0" err="1" smtClean="0"/>
              <a:t>ção</a:t>
            </a:r>
            <a:r>
              <a:rPr lang="pt-BR" sz="2800" dirty="0" smtClean="0"/>
              <a:t> </a:t>
            </a:r>
            <a:r>
              <a:rPr lang="pt-BR" sz="2800" noProof="0" dirty="0" smtClean="0"/>
              <a:t>e estabelecer procedimentos para:</a:t>
            </a:r>
          </a:p>
          <a:p>
            <a:pPr marL="1787525" lvl="2" indent="-457200" eaLnBrk="1" hangingPunct="1">
              <a:lnSpc>
                <a:spcPct val="80000"/>
              </a:lnSpc>
            </a:pPr>
            <a:r>
              <a:rPr lang="pt-BR" sz="2800" noProof="0" dirty="0" smtClean="0"/>
              <a:t>Desenvolver</a:t>
            </a:r>
            <a:r>
              <a:rPr lang="pt-BR" sz="2800" dirty="0" smtClean="0"/>
              <a:t> argumentos pela segurança</a:t>
            </a:r>
            <a:endParaRPr lang="pt-BR" sz="2800" noProof="0" dirty="0" smtClean="0"/>
          </a:p>
          <a:p>
            <a:pPr marL="1787525" lvl="2" indent="-457200" eaLnBrk="1" hangingPunct="1">
              <a:lnSpc>
                <a:spcPct val="80000"/>
              </a:lnSpc>
            </a:pPr>
            <a:r>
              <a:rPr lang="pt-BR" sz="2800" noProof="0" dirty="0" err="1" smtClean="0"/>
              <a:t>Investig</a:t>
            </a:r>
            <a:r>
              <a:rPr lang="pt-BR" sz="2800" dirty="0" smtClean="0"/>
              <a:t>ação e estudos</a:t>
            </a:r>
            <a:endParaRPr lang="pt-BR" sz="2800" noProof="0" dirty="0" smtClean="0"/>
          </a:p>
          <a:p>
            <a:pPr marL="1787525" lvl="2" indent="-457200" eaLnBrk="1" hangingPunct="1">
              <a:lnSpc>
                <a:spcPct val="80000"/>
              </a:lnSpc>
            </a:pPr>
            <a:r>
              <a:rPr lang="pt-BR" sz="2800" noProof="0" dirty="0" smtClean="0"/>
              <a:t>Avalia</a:t>
            </a:r>
            <a:r>
              <a:rPr lang="pt-BR" sz="2800" dirty="0" err="1" smtClean="0"/>
              <a:t>ção</a:t>
            </a:r>
            <a:r>
              <a:rPr lang="pt-BR" sz="2800" dirty="0" smtClean="0"/>
              <a:t> de riscos</a:t>
            </a:r>
            <a:r>
              <a:rPr lang="pt-BR" sz="2800" noProof="0" dirty="0" smtClean="0"/>
              <a:t>,</a:t>
            </a:r>
          </a:p>
          <a:p>
            <a:pPr marL="1787525" lvl="2" indent="-457200" eaLnBrk="1" hangingPunct="1">
              <a:lnSpc>
                <a:spcPct val="80000"/>
              </a:lnSpc>
            </a:pPr>
            <a:r>
              <a:rPr lang="pt-BR" sz="2800" noProof="0" dirty="0" smtClean="0"/>
              <a:t>Desenvolvimento de alternativas,</a:t>
            </a:r>
          </a:p>
          <a:p>
            <a:pPr marL="1787525" lvl="2" indent="-457200" eaLnBrk="1" hangingPunct="1">
              <a:lnSpc>
                <a:spcPct val="80000"/>
              </a:lnSpc>
            </a:pPr>
            <a:r>
              <a:rPr lang="pt-BR" sz="2800" noProof="0" dirty="0" smtClean="0"/>
              <a:t>Avaliações,</a:t>
            </a:r>
          </a:p>
          <a:p>
            <a:pPr marL="1787525" lvl="2" indent="-457200" eaLnBrk="1" hangingPunct="1">
              <a:lnSpc>
                <a:spcPct val="80000"/>
              </a:lnSpc>
            </a:pPr>
            <a:r>
              <a:rPr lang="pt-BR" sz="2800" noProof="0" dirty="0" smtClean="0"/>
              <a:t>justificativa, </a:t>
            </a:r>
          </a:p>
          <a:p>
            <a:pPr marL="1787525" lvl="2" indent="-457200" eaLnBrk="1" hangingPunct="1">
              <a:lnSpc>
                <a:spcPct val="80000"/>
              </a:lnSpc>
            </a:pPr>
            <a:r>
              <a:rPr lang="pt-BR" sz="2800" noProof="0" dirty="0" smtClean="0"/>
              <a:t>aprovação, e</a:t>
            </a:r>
          </a:p>
          <a:p>
            <a:pPr marL="1787525" lvl="2" indent="-457200" eaLnBrk="1" hangingPunct="1">
              <a:lnSpc>
                <a:spcPct val="80000"/>
              </a:lnSpc>
            </a:pPr>
            <a:r>
              <a:rPr lang="pt-BR" sz="2800" noProof="0" dirty="0" smtClean="0"/>
              <a:t>Documentação </a:t>
            </a:r>
          </a:p>
          <a:p>
            <a:pPr marL="0" indent="0" eaLnBrk="1" hangingPunct="1">
              <a:lnSpc>
                <a:spcPct val="80000"/>
              </a:lnSpc>
              <a:buFontTx/>
              <a:buNone/>
            </a:pPr>
            <a:r>
              <a:rPr lang="pt-BR" sz="2800" dirty="0" smtClean="0"/>
              <a:t>Como subsídios para modificações em problemas de segurança de barragens em projetos já concluídos pelo </a:t>
            </a:r>
            <a:r>
              <a:rPr lang="pt-BR" sz="2800" noProof="0" dirty="0" err="1" smtClean="0"/>
              <a:t>Corps</a:t>
            </a:r>
            <a:r>
              <a:rPr lang="pt-BR" sz="2800" noProof="0" dirty="0" smtClean="0"/>
              <a:t> </a:t>
            </a:r>
            <a:r>
              <a:rPr lang="pt-BR" sz="2800" noProof="0" dirty="0" err="1" smtClean="0"/>
              <a:t>of</a:t>
            </a:r>
            <a:r>
              <a:rPr lang="pt-BR" sz="2800" noProof="0" dirty="0" smtClean="0"/>
              <a:t> </a:t>
            </a:r>
            <a:r>
              <a:rPr lang="pt-BR" sz="2800" noProof="0" dirty="0" err="1" smtClean="0"/>
              <a:t>Engineers</a:t>
            </a:r>
            <a:r>
              <a:rPr lang="pt-BR" sz="2800" noProof="0" dirty="0" smtClean="0"/>
              <a:t>.</a:t>
            </a:r>
            <a:r>
              <a:rPr lang="pt-BR" sz="2000" noProof="0" dirty="0" smtClean="0"/>
              <a:t> </a:t>
            </a:r>
          </a:p>
          <a:p>
            <a:pPr marL="0" indent="0" eaLnBrk="1" hangingPunct="1">
              <a:lnSpc>
                <a:spcPct val="80000"/>
              </a:lnSpc>
              <a:buFontTx/>
              <a:buNone/>
            </a:pPr>
            <a:endParaRPr lang="pt-BR" sz="2000" noProof="0" dirty="0" smtClean="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2.bp.blogspot.com/-KhiSQv5R3NQ/TbSgTcsFk0I/AAAAAAAAB58/t1KK76zCt1w/s1600/Piggy-Bank-Belt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533400"/>
            <a:ext cx="2835632" cy="1323439"/>
          </a:xfrm>
          <a:prstGeom prst="rect">
            <a:avLst/>
          </a:prstGeom>
          <a:noFill/>
        </p:spPr>
        <p:txBody>
          <a:bodyPr wrap="none" rtlCol="0">
            <a:spAutoFit/>
          </a:bodyPr>
          <a:lstStyle/>
          <a:p>
            <a:r>
              <a:rPr lang="en-US" sz="4000" b="1" dirty="0" err="1" smtClean="0"/>
              <a:t>Informado</a:t>
            </a:r>
            <a:r>
              <a:rPr lang="en-US" sz="4000" b="1" dirty="0" smtClean="0"/>
              <a:t> </a:t>
            </a:r>
          </a:p>
          <a:p>
            <a:r>
              <a:rPr lang="en-US" sz="4000" b="1" dirty="0" err="1" smtClean="0"/>
              <a:t>por</a:t>
            </a:r>
            <a:r>
              <a:rPr lang="en-US" sz="4000" b="1" dirty="0" smtClean="0"/>
              <a:t> </a:t>
            </a:r>
            <a:r>
              <a:rPr lang="en-US" sz="4000" b="1" dirty="0" err="1" smtClean="0"/>
              <a:t>Riscos</a:t>
            </a:r>
            <a:endParaRPr lang="en-US" sz="4000" b="1" dirty="0"/>
          </a:p>
        </p:txBody>
      </p:sp>
    </p:spTree>
    <p:extLst>
      <p:ext uri="{BB962C8B-B14F-4D97-AF65-F5344CB8AC3E}">
        <p14:creationId xmlns:p14="http://schemas.microsoft.com/office/powerpoint/2010/main" val="3349427141"/>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28600" y="228600"/>
            <a:ext cx="8763000" cy="1371600"/>
          </a:xfrm>
          <a:noFill/>
          <a:ln>
            <a:miter lim="800000"/>
            <a:headEnd/>
            <a:tailEnd/>
          </a:ln>
        </p:spPr>
        <p:txBody>
          <a:bodyPr vert="horz" wrap="square" lIns="91440" tIns="45720" rIns="91440" bIns="45720" numCol="1" anchor="t" anchorCtr="0" compatLnSpc="1">
            <a:prstTxWarp prst="textNoShape">
              <a:avLst/>
            </a:prstTxWarp>
          </a:bodyPr>
          <a:lstStyle/>
          <a:p>
            <a:pPr marL="838200" indent="-838200" algn="ctr" eaLnBrk="1" hangingPunct="1"/>
            <a:r>
              <a:rPr lang="pt-BR" sz="4000" b="1" noProof="0" dirty="0" smtClean="0">
                <a:solidFill>
                  <a:schemeClr val="tx1"/>
                </a:solidFill>
              </a:rPr>
              <a:t>Estudos DSAC, DSM e </a:t>
            </a:r>
            <a:r>
              <a:rPr lang="pt-BR" sz="4000" b="1" dirty="0" smtClean="0">
                <a:solidFill>
                  <a:schemeClr val="tx1"/>
                </a:solidFill>
              </a:rPr>
              <a:t>Reparos Escalonados</a:t>
            </a:r>
            <a:endParaRPr lang="pt-BR" sz="4000" b="1" noProof="0" dirty="0" smtClean="0">
              <a:solidFill>
                <a:schemeClr val="tx1"/>
              </a:solidFill>
            </a:endParaRPr>
          </a:p>
        </p:txBody>
      </p:sp>
      <p:sp>
        <p:nvSpPr>
          <p:cNvPr id="7171" name="Rectangle 3"/>
          <p:cNvSpPr>
            <a:spLocks noGrp="1" noChangeArrowheads="1"/>
          </p:cNvSpPr>
          <p:nvPr>
            <p:ph type="body" idx="1"/>
          </p:nvPr>
        </p:nvSpPr>
        <p:spPr>
          <a:xfrm>
            <a:off x="457200" y="1600200"/>
            <a:ext cx="8229600" cy="5029200"/>
          </a:xfrm>
        </p:spPr>
        <p:txBody>
          <a:bodyPr/>
          <a:lstStyle/>
          <a:p>
            <a:pPr eaLnBrk="1" hangingPunct="1">
              <a:lnSpc>
                <a:spcPct val="80000"/>
              </a:lnSpc>
            </a:pPr>
            <a:r>
              <a:rPr lang="pt-BR" noProof="0" dirty="0" smtClean="0"/>
              <a:t>DSAC </a:t>
            </a:r>
            <a:r>
              <a:rPr lang="pt-BR" noProof="0" dirty="0" err="1" smtClean="0"/>
              <a:t>I</a:t>
            </a:r>
            <a:r>
              <a:rPr lang="pt-BR" noProof="0" dirty="0" smtClean="0"/>
              <a:t> com risco de </a:t>
            </a:r>
            <a:r>
              <a:rPr lang="pt-BR" dirty="0" smtClean="0"/>
              <a:t>óbitos</a:t>
            </a:r>
            <a:endParaRPr lang="pt-BR" noProof="0" dirty="0" smtClean="0"/>
          </a:p>
          <a:p>
            <a:pPr lvl="1" eaLnBrk="1" hangingPunct="1">
              <a:lnSpc>
                <a:spcPct val="80000"/>
              </a:lnSpc>
            </a:pPr>
            <a:r>
              <a:rPr lang="pt-BR" sz="3200" noProof="0" dirty="0" smtClean="0"/>
              <a:t>Maior prioridade nacional. </a:t>
            </a:r>
          </a:p>
          <a:p>
            <a:pPr eaLnBrk="1" hangingPunct="1">
              <a:lnSpc>
                <a:spcPct val="80000"/>
              </a:lnSpc>
            </a:pPr>
            <a:r>
              <a:rPr lang="pt-BR" noProof="0" dirty="0" smtClean="0"/>
              <a:t>Processo ágil para todos os casos de DSAC </a:t>
            </a:r>
            <a:r>
              <a:rPr lang="pt-BR" noProof="0" dirty="0" err="1" smtClean="0"/>
              <a:t>I</a:t>
            </a:r>
            <a:r>
              <a:rPr lang="pt-BR" noProof="0" dirty="0" smtClean="0"/>
              <a:t> e II </a:t>
            </a:r>
          </a:p>
          <a:p>
            <a:pPr eaLnBrk="1" hangingPunct="1">
              <a:lnSpc>
                <a:spcPct val="80000"/>
              </a:lnSpc>
            </a:pPr>
            <a:r>
              <a:rPr lang="pt-BR" dirty="0" smtClean="0"/>
              <a:t>Resolver outros modos de falha que possam ser resolvidos de forma ágil e efetiva em termos de custos</a:t>
            </a:r>
          </a:p>
          <a:p>
            <a:pPr eaLnBrk="1" hangingPunct="1">
              <a:lnSpc>
                <a:spcPct val="80000"/>
              </a:lnSpc>
            </a:pPr>
            <a:r>
              <a:rPr lang="pt-BR" noProof="0" dirty="0" smtClean="0"/>
              <a:t>Outros modos de falha que acarretam riscos serão tratados conforme a priorização informada por riscos e disponibilidade de recursos.</a:t>
            </a:r>
            <a:r>
              <a:rPr lang="pt-BR" sz="2500" noProof="0" dirty="0" smtClean="0"/>
              <a:t> </a:t>
            </a:r>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81000" y="381000"/>
            <a:ext cx="8229600" cy="13716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pt-BR" sz="4000" b="1" noProof="0" dirty="0" smtClean="0">
                <a:solidFill>
                  <a:schemeClr val="tx1"/>
                </a:solidFill>
              </a:rPr>
              <a:t>Avaliações de </a:t>
            </a:r>
            <a:r>
              <a:rPr lang="pt-BR" sz="4000" b="1" dirty="0" smtClean="0">
                <a:solidFill>
                  <a:schemeClr val="tx1"/>
                </a:solidFill>
              </a:rPr>
              <a:t>Risco</a:t>
            </a:r>
            <a:endParaRPr lang="pt-BR" sz="4000" b="1" noProof="0" dirty="0" smtClean="0">
              <a:solidFill>
                <a:schemeClr val="tx1"/>
              </a:solidFill>
            </a:endParaRPr>
          </a:p>
        </p:txBody>
      </p:sp>
      <p:sp>
        <p:nvSpPr>
          <p:cNvPr id="8195" name="Rectangle 3"/>
          <p:cNvSpPr>
            <a:spLocks noGrp="1" noChangeArrowheads="1"/>
          </p:cNvSpPr>
          <p:nvPr>
            <p:ph type="body" idx="1"/>
          </p:nvPr>
        </p:nvSpPr>
        <p:spPr>
          <a:xfrm>
            <a:off x="381000" y="1371600"/>
            <a:ext cx="8458200" cy="4525962"/>
          </a:xfrm>
        </p:spPr>
        <p:txBody>
          <a:bodyPr/>
          <a:lstStyle/>
          <a:p>
            <a:pPr eaLnBrk="1" hangingPunct="1">
              <a:lnSpc>
                <a:spcPct val="90000"/>
              </a:lnSpc>
            </a:pPr>
            <a:r>
              <a:rPr lang="pt-BR" sz="2400" b="1" noProof="0" dirty="0" smtClean="0"/>
              <a:t>Avaliação de risco marco zero (linha de base) </a:t>
            </a:r>
            <a:r>
              <a:rPr lang="pt-BR" sz="2400" dirty="0" smtClean="0"/>
              <a:t>para todos os modos de falha </a:t>
            </a:r>
            <a:r>
              <a:rPr lang="pt-BR" sz="2400" noProof="0" dirty="0" smtClean="0"/>
              <a:t>(PFM) que </a:t>
            </a:r>
            <a:r>
              <a:rPr lang="pt-BR" sz="2400" dirty="0" smtClean="0"/>
              <a:t>determinou-se contribuem de forma significativa para o risco daquela barragem</a:t>
            </a:r>
            <a:r>
              <a:rPr lang="pt-BR" sz="2400" noProof="0" dirty="0" smtClean="0"/>
              <a:t>.  (realizado pelo Centro Nacional de </a:t>
            </a:r>
            <a:r>
              <a:rPr lang="pt-BR" sz="2400" dirty="0" smtClean="0"/>
              <a:t>Risco (</a:t>
            </a:r>
            <a:r>
              <a:rPr lang="pt-BR" sz="2400" b="1" noProof="0" dirty="0" err="1" smtClean="0"/>
              <a:t>National</a:t>
            </a:r>
            <a:r>
              <a:rPr lang="pt-BR" sz="2400" b="1" noProof="0" dirty="0" smtClean="0"/>
              <a:t> </a:t>
            </a:r>
            <a:r>
              <a:rPr lang="pt-BR" sz="2400" b="1" noProof="0" dirty="0" err="1" smtClean="0"/>
              <a:t>Risk</a:t>
            </a:r>
            <a:r>
              <a:rPr lang="pt-BR" sz="2400" b="1" noProof="0" dirty="0" smtClean="0"/>
              <a:t> </a:t>
            </a:r>
            <a:r>
              <a:rPr lang="pt-BR" sz="2400" b="1" noProof="0" dirty="0" err="1" smtClean="0"/>
              <a:t>Cadre</a:t>
            </a:r>
            <a:r>
              <a:rPr lang="pt-BR" sz="2400" b="1" noProof="0" dirty="0" smtClean="0"/>
              <a:t>)</a:t>
            </a:r>
            <a:endParaRPr lang="pt-BR" sz="2400" noProof="0" dirty="0" smtClean="0"/>
          </a:p>
          <a:p>
            <a:pPr lvl="1" eaLnBrk="1" hangingPunct="1">
              <a:lnSpc>
                <a:spcPct val="90000"/>
              </a:lnSpc>
            </a:pPr>
            <a:r>
              <a:rPr lang="pt-BR" sz="2000" noProof="0" dirty="0" smtClean="0"/>
              <a:t>Isto </a:t>
            </a:r>
            <a:r>
              <a:rPr lang="pt-BR" sz="2000" dirty="0" smtClean="0"/>
              <a:t>significa avaliar os Modos Proáveis de Falha – </a:t>
            </a:r>
            <a:r>
              <a:rPr lang="pt-BR" sz="2000" noProof="0" dirty="0" smtClean="0"/>
              <a:t>PFM que </a:t>
            </a:r>
            <a:r>
              <a:rPr lang="pt-BR" sz="2000" dirty="0" smtClean="0"/>
              <a:t>subsidiaram a classificação </a:t>
            </a:r>
            <a:r>
              <a:rPr lang="pt-BR" sz="2000" noProof="0" dirty="0" smtClean="0"/>
              <a:t>DSAC </a:t>
            </a:r>
            <a:r>
              <a:rPr lang="pt-BR" sz="2000" noProof="0" dirty="0" err="1" smtClean="0"/>
              <a:t>Classification</a:t>
            </a:r>
            <a:r>
              <a:rPr lang="pt-BR" sz="2000" noProof="0" dirty="0" smtClean="0"/>
              <a:t> </a:t>
            </a:r>
            <a:r>
              <a:rPr lang="pt-BR" sz="2000" dirty="0" smtClean="0"/>
              <a:t>mais</a:t>
            </a:r>
            <a:r>
              <a:rPr lang="pt-BR" sz="2000" noProof="0" dirty="0" smtClean="0"/>
              <a:t> todos os outros PFM plausíveis.</a:t>
            </a:r>
          </a:p>
          <a:p>
            <a:pPr lvl="1" eaLnBrk="1" hangingPunct="1">
              <a:lnSpc>
                <a:spcPct val="90000"/>
              </a:lnSpc>
            </a:pPr>
            <a:r>
              <a:rPr lang="pt-BR" sz="2000" noProof="0" dirty="0" smtClean="0"/>
              <a:t>Analisar questões de segurança de vida, econômicas, </a:t>
            </a:r>
            <a:r>
              <a:rPr lang="pt-BR" sz="2000" noProof="0" dirty="0" err="1" smtClean="0"/>
              <a:t>consequencias</a:t>
            </a:r>
            <a:r>
              <a:rPr lang="pt-BR" sz="2000" noProof="0" dirty="0" smtClean="0"/>
              <a:t> ambientais associadas a todos os PFM plausíveis.</a:t>
            </a:r>
          </a:p>
          <a:p>
            <a:pPr eaLnBrk="1" hangingPunct="1">
              <a:lnSpc>
                <a:spcPct val="90000"/>
              </a:lnSpc>
            </a:pPr>
            <a:r>
              <a:rPr lang="pt-BR" sz="2400" b="1" noProof="0" dirty="0" smtClean="0"/>
              <a:t>A avaliação </a:t>
            </a:r>
            <a:r>
              <a:rPr lang="pt-BR" sz="2400" b="1" noProof="0" dirty="0" err="1" smtClean="0"/>
              <a:t>d</a:t>
            </a:r>
            <a:r>
              <a:rPr lang="pt-BR" sz="2400" b="1" dirty="0" smtClean="0"/>
              <a:t>e risco determina a redução de riscos </a:t>
            </a:r>
            <a:r>
              <a:rPr lang="pt-BR" sz="2400" dirty="0" smtClean="0"/>
              <a:t>que será lograda pelas alternativas propostas, incluindo opções que possam ser implementadas de forma escalonada</a:t>
            </a:r>
            <a:r>
              <a:rPr lang="pt-BR" sz="2400" noProof="0" dirty="0" smtClean="0"/>
              <a:t>.  (Realizada pela Equipe Distrital de Avaliação de Riscos </a:t>
            </a:r>
            <a:r>
              <a:rPr lang="pt-BR" sz="2400" b="1" noProof="0" dirty="0" smtClean="0"/>
              <a:t>– e revista pelo Centro Nacional de Risco</a:t>
            </a:r>
            <a:r>
              <a:rPr lang="pt-BR" sz="2400" noProof="0" dirty="0" smtClean="0"/>
              <a:t>)</a:t>
            </a:r>
          </a:p>
          <a:p>
            <a:pPr eaLnBrk="1" hangingPunct="1">
              <a:lnSpc>
                <a:spcPct val="90000"/>
              </a:lnSpc>
            </a:pPr>
            <a:endParaRPr lang="pt-BR" sz="2400" noProof="0" dirty="0" smtClean="0"/>
          </a:p>
          <a:p>
            <a:pPr lvl="1" eaLnBrk="1" hangingPunct="1">
              <a:lnSpc>
                <a:spcPct val="90000"/>
              </a:lnSpc>
            </a:pPr>
            <a:endParaRPr lang="pt-BR" sz="2000" noProof="0" dirty="0" smtClean="0"/>
          </a:p>
        </p:txBody>
      </p:sp>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533400" y="152400"/>
            <a:ext cx="8229600" cy="2057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pt-BR" sz="3600" b="1" dirty="0" smtClean="0">
                <a:solidFill>
                  <a:schemeClr val="tx1"/>
                </a:solidFill>
              </a:rPr>
              <a:t>Abordagem Básica e Princípios para Execução de Estudo de </a:t>
            </a:r>
            <a:r>
              <a:rPr lang="pt-BR" sz="3600" b="1" noProof="0" dirty="0" smtClean="0">
                <a:solidFill>
                  <a:schemeClr val="tx1"/>
                </a:solidFill>
              </a:rPr>
              <a:t>DSM para desenvolver “</a:t>
            </a:r>
            <a:r>
              <a:rPr lang="pt-BR" sz="3600" b="1" dirty="0" smtClean="0">
                <a:solidFill>
                  <a:schemeClr val="tx1"/>
                </a:solidFill>
              </a:rPr>
              <a:t>Argumentos pela Segurança</a:t>
            </a:r>
            <a:r>
              <a:rPr lang="pt-BR" sz="3600" b="1" noProof="0" dirty="0" smtClean="0">
                <a:solidFill>
                  <a:schemeClr val="tx1"/>
                </a:solidFill>
              </a:rPr>
              <a:t>”</a:t>
            </a:r>
          </a:p>
        </p:txBody>
      </p:sp>
      <p:sp>
        <p:nvSpPr>
          <p:cNvPr id="9219" name="Rectangle 3"/>
          <p:cNvSpPr>
            <a:spLocks noGrp="1" noChangeArrowheads="1"/>
          </p:cNvSpPr>
          <p:nvPr>
            <p:ph type="body" idx="1"/>
          </p:nvPr>
        </p:nvSpPr>
        <p:spPr>
          <a:xfrm>
            <a:off x="457200" y="2438400"/>
            <a:ext cx="8229600" cy="4419600"/>
          </a:xfrm>
        </p:spPr>
        <p:txBody>
          <a:bodyPr/>
          <a:lstStyle/>
          <a:p>
            <a:pPr marL="349250" indent="-349250" eaLnBrk="1" hangingPunct="1"/>
            <a:r>
              <a:rPr lang="pt-BR" sz="2800" dirty="0" smtClean="0"/>
              <a:t>Identificar problemas e oportunidades </a:t>
            </a:r>
            <a:r>
              <a:rPr lang="pt-BR" sz="2800" noProof="0" dirty="0" smtClean="0"/>
              <a:t>de </a:t>
            </a:r>
            <a:r>
              <a:rPr lang="pt-BR" sz="2800" noProof="0" dirty="0" err="1" smtClean="0"/>
              <a:t>seguran</a:t>
            </a:r>
            <a:r>
              <a:rPr lang="pt-BR" sz="2800" dirty="0" err="1" smtClean="0"/>
              <a:t>ça</a:t>
            </a:r>
            <a:r>
              <a:rPr lang="pt-BR" sz="2800" dirty="0" smtClean="0"/>
              <a:t> de barragens</a:t>
            </a:r>
            <a:r>
              <a:rPr lang="pt-BR" sz="2800" noProof="0" dirty="0" smtClean="0"/>
              <a:t>;</a:t>
            </a:r>
          </a:p>
          <a:p>
            <a:pPr marL="349250" indent="-349250" eaLnBrk="1" hangingPunct="1"/>
            <a:r>
              <a:rPr lang="pt-BR" sz="2800" noProof="0" dirty="0" smtClean="0"/>
              <a:t>Condições </a:t>
            </a:r>
            <a:r>
              <a:rPr lang="pt-BR" sz="2800" dirty="0" smtClean="0"/>
              <a:t>iniciais de risco (marco-zero)</a:t>
            </a:r>
            <a:r>
              <a:rPr lang="pt-BR" sz="2800" noProof="0" dirty="0" smtClean="0"/>
              <a:t>;</a:t>
            </a:r>
          </a:p>
          <a:p>
            <a:pPr marL="349250" indent="-349250" eaLnBrk="1" hangingPunct="1"/>
            <a:r>
              <a:rPr lang="pt-BR" sz="2800" dirty="0" smtClean="0"/>
              <a:t>Formulação de planos alternativos para redução de riscos</a:t>
            </a:r>
            <a:endParaRPr lang="pt-BR" sz="2800" noProof="0" dirty="0" smtClean="0"/>
          </a:p>
          <a:p>
            <a:pPr marL="349250" indent="-349250" eaLnBrk="1" hangingPunct="1"/>
            <a:r>
              <a:rPr lang="pt-BR" sz="2800" noProof="0" dirty="0" smtClean="0"/>
              <a:t>Avaliar planos alternativos </a:t>
            </a:r>
            <a:r>
              <a:rPr lang="pt-BR" sz="2800" noProof="0" dirty="0" err="1" smtClean="0"/>
              <a:t>d</a:t>
            </a:r>
            <a:r>
              <a:rPr lang="pt-BR" sz="2800" dirty="0" smtClean="0"/>
              <a:t>e redução de riscos</a:t>
            </a:r>
            <a:endParaRPr lang="pt-BR" sz="2800" noProof="0" dirty="0" smtClean="0"/>
          </a:p>
          <a:p>
            <a:pPr marL="349250" indent="-349250" eaLnBrk="1" hangingPunct="1"/>
            <a:r>
              <a:rPr lang="pt-BR" sz="2800" noProof="0" dirty="0" smtClean="0"/>
              <a:t>Compare planos alternativos </a:t>
            </a:r>
            <a:r>
              <a:rPr lang="pt-BR" sz="2800" noProof="0" dirty="0" err="1" smtClean="0"/>
              <a:t>d</a:t>
            </a:r>
            <a:r>
              <a:rPr lang="pt-BR" sz="2800" dirty="0" smtClean="0"/>
              <a:t>e redução de riscos</a:t>
            </a:r>
            <a:r>
              <a:rPr lang="pt-BR" sz="2800" noProof="0" dirty="0" smtClean="0"/>
              <a:t>; e</a:t>
            </a:r>
          </a:p>
          <a:p>
            <a:pPr marL="349250" indent="-349250" eaLnBrk="1" hangingPunct="1"/>
            <a:r>
              <a:rPr lang="pt-BR" sz="2800" noProof="0" dirty="0" smtClean="0"/>
              <a:t>Selecionar um plano </a:t>
            </a:r>
            <a:r>
              <a:rPr lang="pt-BR" sz="2800" noProof="0" dirty="0" err="1" smtClean="0"/>
              <a:t>d</a:t>
            </a:r>
            <a:r>
              <a:rPr lang="pt-BR" sz="2800" dirty="0" smtClean="0"/>
              <a:t>e redução de riscos</a:t>
            </a:r>
            <a:r>
              <a:rPr lang="pt-BR" sz="2800" noProof="0" dirty="0" smtClean="0"/>
              <a:t>.</a:t>
            </a:r>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304800" y="381000"/>
            <a:ext cx="8229600" cy="16002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pt-BR" sz="4000" b="1" noProof="0" dirty="0" smtClean="0">
                <a:solidFill>
                  <a:schemeClr val="tx1"/>
                </a:solidFill>
              </a:rPr>
              <a:t>Problemas e Oportunidades para Segurança de Barragens</a:t>
            </a:r>
          </a:p>
        </p:txBody>
      </p:sp>
      <p:sp>
        <p:nvSpPr>
          <p:cNvPr id="10243" name="Rectangle 3"/>
          <p:cNvSpPr>
            <a:spLocks noGrp="1" noChangeArrowheads="1"/>
          </p:cNvSpPr>
          <p:nvPr>
            <p:ph type="body" idx="1"/>
          </p:nvPr>
        </p:nvSpPr>
        <p:spPr>
          <a:xfrm>
            <a:off x="533400" y="2332038"/>
            <a:ext cx="8229600" cy="4525962"/>
          </a:xfrm>
        </p:spPr>
        <p:txBody>
          <a:bodyPr/>
          <a:lstStyle/>
          <a:p>
            <a:pPr eaLnBrk="1" hangingPunct="1"/>
            <a:r>
              <a:rPr lang="pt-BR" noProof="0" dirty="0" smtClean="0"/>
              <a:t>Estudo </a:t>
            </a:r>
            <a:r>
              <a:rPr lang="pt-BR" dirty="0" smtClean="0"/>
              <a:t>formulado em termos de</a:t>
            </a:r>
            <a:endParaRPr lang="pt-BR" noProof="0" dirty="0" smtClean="0"/>
          </a:p>
          <a:p>
            <a:pPr lvl="1" eaLnBrk="1" hangingPunct="1"/>
            <a:r>
              <a:rPr lang="pt-BR" noProof="0" dirty="0" smtClean="0"/>
              <a:t>Objetivos do programa de segurança de barragens do USACE,</a:t>
            </a:r>
          </a:p>
          <a:p>
            <a:pPr lvl="1" eaLnBrk="1" hangingPunct="1"/>
            <a:r>
              <a:rPr lang="pt-BR" dirty="0" smtClean="0"/>
              <a:t>Problemas de segurança identificados </a:t>
            </a:r>
            <a:r>
              <a:rPr lang="pt-BR" noProof="0" dirty="0" smtClean="0"/>
              <a:t>(modos de falha </a:t>
            </a:r>
            <a:r>
              <a:rPr lang="pt-BR" dirty="0" smtClean="0"/>
              <a:t>potencial significativos</a:t>
            </a:r>
            <a:r>
              <a:rPr lang="pt-BR" noProof="0" dirty="0" smtClean="0"/>
              <a:t>).</a:t>
            </a:r>
          </a:p>
          <a:p>
            <a:pPr lvl="1" eaLnBrk="1" hangingPunct="1"/>
            <a:r>
              <a:rPr lang="pt-BR" noProof="0" dirty="0" smtClean="0"/>
              <a:t>Risco tolerável e diretrizes básicas de engenharia do USACE. </a:t>
            </a:r>
          </a:p>
          <a:p>
            <a:pPr lvl="1" eaLnBrk="1" hangingPunct="1"/>
            <a:r>
              <a:rPr lang="pt-BR" noProof="0" dirty="0" smtClean="0"/>
              <a:t>Outras </a:t>
            </a:r>
            <a:r>
              <a:rPr lang="pt-BR" noProof="0" dirty="0" err="1" smtClean="0"/>
              <a:t>consideraç</a:t>
            </a:r>
            <a:r>
              <a:rPr lang="pt-BR" dirty="0" err="1" smtClean="0"/>
              <a:t>ões</a:t>
            </a:r>
            <a:r>
              <a:rPr lang="pt-BR" noProof="0" dirty="0" smtClean="0"/>
              <a: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304800" y="533400"/>
            <a:ext cx="8229600" cy="1524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pt-BR" sz="4000" b="1" noProof="0" dirty="0" smtClean="0">
                <a:solidFill>
                  <a:schemeClr val="tx1"/>
                </a:solidFill>
              </a:rPr>
              <a:t>Condições Iniciais de </a:t>
            </a:r>
            <a:r>
              <a:rPr lang="pt-BR" sz="4000" b="1" dirty="0" smtClean="0">
                <a:solidFill>
                  <a:schemeClr val="tx1"/>
                </a:solidFill>
              </a:rPr>
              <a:t>Risco (Marco-Zero)</a:t>
            </a:r>
            <a:endParaRPr lang="pt-BR" sz="4000" b="1" noProof="0" dirty="0" smtClean="0">
              <a:solidFill>
                <a:schemeClr val="tx1"/>
              </a:solidFill>
            </a:endParaRPr>
          </a:p>
        </p:txBody>
      </p:sp>
      <p:sp>
        <p:nvSpPr>
          <p:cNvPr id="11267" name="Rectangle 3"/>
          <p:cNvSpPr>
            <a:spLocks noGrp="1" noChangeArrowheads="1"/>
          </p:cNvSpPr>
          <p:nvPr>
            <p:ph type="body" idx="1"/>
          </p:nvPr>
        </p:nvSpPr>
        <p:spPr>
          <a:xfrm>
            <a:off x="228600" y="2057400"/>
            <a:ext cx="8915400" cy="5105400"/>
          </a:xfrm>
        </p:spPr>
        <p:txBody>
          <a:bodyPr/>
          <a:lstStyle/>
          <a:p>
            <a:pPr eaLnBrk="1" hangingPunct="1">
              <a:lnSpc>
                <a:spcPct val="90000"/>
              </a:lnSpc>
            </a:pPr>
            <a:r>
              <a:rPr lang="pt-BR" sz="2600" b="1" noProof="0" dirty="0" smtClean="0"/>
              <a:t>Condições iniciais (</a:t>
            </a:r>
            <a:r>
              <a:rPr lang="pt-BR" sz="2600" b="1" dirty="0" smtClean="0"/>
              <a:t>marco-zero)</a:t>
            </a:r>
            <a:r>
              <a:rPr lang="pt-BR" sz="2600" b="1" noProof="0" dirty="0" smtClean="0"/>
              <a:t> </a:t>
            </a:r>
            <a:r>
              <a:rPr lang="pt-BR" sz="2600" noProof="0" dirty="0" smtClean="0"/>
              <a:t>– descrição quantitativa e qualitativa da condições </a:t>
            </a:r>
            <a:r>
              <a:rPr lang="pt-BR" sz="2600" b="1" noProof="0" dirty="0" smtClean="0"/>
              <a:t>atuais e futuras de risco</a:t>
            </a:r>
            <a:endParaRPr lang="pt-BR" sz="2600" noProof="0" dirty="0" smtClean="0"/>
          </a:p>
          <a:p>
            <a:pPr eaLnBrk="1" hangingPunct="1">
              <a:lnSpc>
                <a:spcPct val="90000"/>
              </a:lnSpc>
            </a:pPr>
            <a:r>
              <a:rPr lang="pt-BR" sz="2600" b="1" noProof="0" dirty="0" smtClean="0"/>
              <a:t>Condições iniciais de risco (marco-zero)</a:t>
            </a:r>
            <a:r>
              <a:rPr lang="pt-BR" sz="2600" noProof="0" dirty="0" smtClean="0"/>
              <a:t>, “</a:t>
            </a:r>
            <a:r>
              <a:rPr lang="pt-BR" sz="2600" b="1" dirty="0" smtClean="0"/>
              <a:t>sem </a:t>
            </a:r>
            <a:r>
              <a:rPr lang="pt-BR" sz="2600" b="1" dirty="0" err="1" smtClean="0"/>
              <a:t>MIRRs</a:t>
            </a:r>
            <a:r>
              <a:rPr lang="pt-BR" sz="2600" noProof="0" dirty="0" smtClean="0"/>
              <a:t>” </a:t>
            </a:r>
            <a:r>
              <a:rPr lang="pt-BR" sz="2600" noProof="0" dirty="0" err="1" smtClean="0"/>
              <a:t>lan</a:t>
            </a:r>
            <a:r>
              <a:rPr lang="pt-BR" sz="2600" dirty="0" err="1" smtClean="0"/>
              <a:t>çam</a:t>
            </a:r>
            <a:r>
              <a:rPr lang="pt-BR" sz="2600" dirty="0" smtClean="0"/>
              <a:t> as bases para a formulação e avaliação de alternativas</a:t>
            </a:r>
            <a:r>
              <a:rPr lang="pt-BR" sz="2600" noProof="0" dirty="0" smtClean="0"/>
              <a:t>. </a:t>
            </a:r>
          </a:p>
          <a:p>
            <a:pPr eaLnBrk="1" hangingPunct="1">
              <a:lnSpc>
                <a:spcPct val="90000"/>
              </a:lnSpc>
            </a:pPr>
            <a:r>
              <a:rPr lang="pt-BR" sz="2600" noProof="0" dirty="0" smtClean="0"/>
              <a:t>Análise de </a:t>
            </a:r>
            <a:r>
              <a:rPr lang="pt-BR" sz="2600" noProof="0" dirty="0" err="1" smtClean="0"/>
              <a:t>consequencias</a:t>
            </a:r>
            <a:r>
              <a:rPr lang="pt-BR" sz="2600" noProof="0" dirty="0" smtClean="0"/>
              <a:t> – </a:t>
            </a:r>
            <a:r>
              <a:rPr lang="pt-BR" sz="2600" b="1" noProof="0" dirty="0" smtClean="0"/>
              <a:t>população em risco atualmente e no futuro </a:t>
            </a:r>
            <a:r>
              <a:rPr lang="pt-BR" sz="2600" dirty="0" smtClean="0"/>
              <a:t>e </a:t>
            </a:r>
            <a:r>
              <a:rPr lang="pt-BR" sz="2600" b="1" dirty="0" smtClean="0"/>
              <a:t>população ameaçada </a:t>
            </a:r>
            <a:r>
              <a:rPr lang="pt-BR" sz="2600" dirty="0" smtClean="0"/>
              <a:t>para efeito de </a:t>
            </a:r>
            <a:r>
              <a:rPr lang="pt-BR" sz="2600" b="1" dirty="0" smtClean="0"/>
              <a:t>estimativas de fatalidades</a:t>
            </a:r>
            <a:r>
              <a:rPr lang="pt-BR" sz="2600" noProof="0" dirty="0" smtClean="0"/>
              <a:t>. </a:t>
            </a:r>
          </a:p>
          <a:p>
            <a:pPr eaLnBrk="1" hangingPunct="1">
              <a:lnSpc>
                <a:spcPct val="90000"/>
              </a:lnSpc>
            </a:pPr>
            <a:r>
              <a:rPr lang="pt-BR" sz="2600" noProof="0" dirty="0" smtClean="0"/>
              <a:t>Identificar </a:t>
            </a:r>
            <a:r>
              <a:rPr lang="pt-BR" sz="2600" b="1" noProof="0" dirty="0" smtClean="0"/>
              <a:t>principais premissas </a:t>
            </a:r>
            <a:r>
              <a:rPr lang="pt-BR" sz="2600" noProof="0" dirty="0" smtClean="0"/>
              <a:t>e </a:t>
            </a:r>
            <a:r>
              <a:rPr lang="pt-BR" sz="2600" b="1" noProof="0" dirty="0" smtClean="0"/>
              <a:t>fontes de incerteza</a:t>
            </a:r>
          </a:p>
          <a:p>
            <a:pPr eaLnBrk="1" hangingPunct="1">
              <a:lnSpc>
                <a:spcPct val="90000"/>
              </a:lnSpc>
            </a:pPr>
            <a:r>
              <a:rPr lang="pt-BR" sz="2600" noProof="0" dirty="0" smtClean="0"/>
              <a:t>Deve-se demonstrar que cada </a:t>
            </a:r>
            <a:r>
              <a:rPr lang="pt-BR" sz="2600" b="1" noProof="0" dirty="0" smtClean="0"/>
              <a:t>modo </a:t>
            </a:r>
            <a:r>
              <a:rPr lang="pt-BR" sz="2600" b="1" noProof="0" dirty="0" err="1" smtClean="0"/>
              <a:t>d</a:t>
            </a:r>
            <a:r>
              <a:rPr lang="pt-BR" sz="2600" b="1" dirty="0" smtClean="0"/>
              <a:t>e falha </a:t>
            </a:r>
            <a:r>
              <a:rPr lang="pt-BR" sz="2600" dirty="0" smtClean="0"/>
              <a:t>avaliado poderá resultar em </a:t>
            </a:r>
            <a:r>
              <a:rPr lang="pt-BR" sz="2600" b="1" dirty="0" smtClean="0"/>
              <a:t>falha plausível </a:t>
            </a:r>
            <a:r>
              <a:rPr lang="pt-BR" sz="2600" dirty="0" smtClean="0"/>
              <a:t>da barragem</a:t>
            </a:r>
            <a:r>
              <a:rPr lang="pt-BR" sz="2600" noProof="0" dirty="0" smtClean="0"/>
              <a: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304800" y="381000"/>
            <a:ext cx="8534400" cy="12192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pt-BR" sz="3600" b="1" noProof="0" dirty="0" smtClean="0">
                <a:solidFill>
                  <a:schemeClr val="tx1"/>
                </a:solidFill>
              </a:rPr>
              <a:t>Formulação de Planos de </a:t>
            </a:r>
            <a:r>
              <a:rPr lang="pt-BR" sz="3600" b="1" dirty="0" smtClean="0">
                <a:solidFill>
                  <a:schemeClr val="tx1"/>
                </a:solidFill>
              </a:rPr>
              <a:t>Alternativas para Redução de Riscos</a:t>
            </a:r>
            <a:endParaRPr lang="pt-BR" sz="3600" b="1" noProof="0" dirty="0" smtClean="0">
              <a:solidFill>
                <a:schemeClr val="tx1"/>
              </a:solidFill>
            </a:endParaRPr>
          </a:p>
        </p:txBody>
      </p:sp>
      <p:sp>
        <p:nvSpPr>
          <p:cNvPr id="12291" name="Rectangle 3"/>
          <p:cNvSpPr>
            <a:spLocks noGrp="1" noChangeArrowheads="1"/>
          </p:cNvSpPr>
          <p:nvPr>
            <p:ph type="body" idx="1"/>
          </p:nvPr>
        </p:nvSpPr>
        <p:spPr>
          <a:xfrm>
            <a:off x="381000" y="1752600"/>
            <a:ext cx="8458200" cy="3459162"/>
          </a:xfrm>
        </p:spPr>
        <p:txBody>
          <a:bodyPr/>
          <a:lstStyle/>
          <a:p>
            <a:pPr eaLnBrk="1" hangingPunct="1"/>
            <a:r>
              <a:rPr lang="pt-BR" sz="3600" noProof="0" dirty="0" smtClean="0"/>
              <a:t>Planos de redução de riscos formulados a fim de </a:t>
            </a:r>
            <a:r>
              <a:rPr lang="pt-BR" sz="3600" dirty="0" smtClean="0"/>
              <a:t>atingir objetivos de segurança da barragem</a:t>
            </a:r>
            <a:r>
              <a:rPr lang="pt-BR" sz="3600" noProof="0" dirty="0" smtClean="0"/>
              <a:t>. </a:t>
            </a:r>
          </a:p>
          <a:p>
            <a:pPr eaLnBrk="1" hangingPunct="1"/>
            <a:r>
              <a:rPr lang="pt-BR" sz="3600" noProof="0" dirty="0" smtClean="0"/>
              <a:t>Ao menos uma alternativa de redução de risco deve </a:t>
            </a:r>
            <a:r>
              <a:rPr lang="pt-BR" sz="3600" dirty="0" smtClean="0"/>
              <a:t>enquadrar-se nos critérios de risco tolerável</a:t>
            </a:r>
            <a:r>
              <a:rPr lang="pt-BR" sz="3600" noProof="0" dirty="0" smtClean="0"/>
              <a:t>.</a:t>
            </a:r>
          </a:p>
          <a:p>
            <a:pPr eaLnBrk="1" hangingPunct="1"/>
            <a:r>
              <a:rPr lang="pt-BR" sz="3600" noProof="0" dirty="0" smtClean="0"/>
              <a:t>É preciso considerar a remoção da barragem.</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0" y="457200"/>
            <a:ext cx="9144000" cy="17526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pt-BR" sz="3400" b="1" noProof="0" dirty="0" smtClean="0">
                <a:solidFill>
                  <a:schemeClr val="tx1"/>
                </a:solidFill>
              </a:rPr>
              <a:t>Avaliação de Planos </a:t>
            </a:r>
            <a:r>
              <a:rPr lang="pt-BR" sz="3400" b="1" noProof="0" dirty="0" err="1" smtClean="0">
                <a:solidFill>
                  <a:schemeClr val="tx1"/>
                </a:solidFill>
              </a:rPr>
              <a:t>d</a:t>
            </a:r>
            <a:r>
              <a:rPr lang="pt-BR" sz="3400" b="1" dirty="0" smtClean="0">
                <a:solidFill>
                  <a:schemeClr val="tx1"/>
                </a:solidFill>
              </a:rPr>
              <a:t>e Alternativas para Redução de Riscos</a:t>
            </a:r>
            <a:endParaRPr lang="pt-BR" sz="3400" b="1" noProof="0" dirty="0" smtClean="0">
              <a:solidFill>
                <a:schemeClr val="tx1"/>
              </a:solidFill>
            </a:endParaRPr>
          </a:p>
        </p:txBody>
      </p:sp>
      <p:sp>
        <p:nvSpPr>
          <p:cNvPr id="13315" name="Rectangle 3"/>
          <p:cNvSpPr>
            <a:spLocks noGrp="1" noChangeArrowheads="1"/>
          </p:cNvSpPr>
          <p:nvPr>
            <p:ph type="body" idx="1"/>
          </p:nvPr>
        </p:nvSpPr>
        <p:spPr>
          <a:xfrm>
            <a:off x="0" y="1828800"/>
            <a:ext cx="8763000" cy="4525963"/>
          </a:xfrm>
        </p:spPr>
        <p:txBody>
          <a:bodyPr/>
          <a:lstStyle/>
          <a:p>
            <a:pPr eaLnBrk="1" hangingPunct="1">
              <a:lnSpc>
                <a:spcPct val="90000"/>
              </a:lnSpc>
            </a:pPr>
            <a:r>
              <a:rPr lang="pt-BR" noProof="0" dirty="0" smtClean="0"/>
              <a:t>Compare alternativas de redução de riscos com condições iniciais (marco-zero).</a:t>
            </a:r>
          </a:p>
          <a:p>
            <a:pPr eaLnBrk="1" hangingPunct="1">
              <a:lnSpc>
                <a:spcPct val="90000"/>
              </a:lnSpc>
            </a:pPr>
            <a:r>
              <a:rPr lang="pt-BR" b="1" noProof="0" dirty="0" smtClean="0"/>
              <a:t>Avaliação de risco</a:t>
            </a:r>
            <a:r>
              <a:rPr lang="pt-BR" noProof="0" dirty="0" smtClean="0"/>
              <a:t> deve ser desempenhada para </a:t>
            </a:r>
            <a:r>
              <a:rPr lang="pt-BR" b="1" noProof="0" dirty="0" smtClean="0"/>
              <a:t>todas as alternativas. </a:t>
            </a:r>
          </a:p>
          <a:p>
            <a:pPr eaLnBrk="1" hangingPunct="1">
              <a:lnSpc>
                <a:spcPct val="90000"/>
              </a:lnSpc>
            </a:pPr>
            <a:r>
              <a:rPr lang="pt-BR" noProof="0" dirty="0" smtClean="0"/>
              <a:t>Caracterizara efeitos benéficos e adversos de acordo com sua magnitude, localização, tempo e duração. </a:t>
            </a:r>
          </a:p>
          <a:p>
            <a:pPr eaLnBrk="1" hangingPunct="1">
              <a:lnSpc>
                <a:spcPct val="90000"/>
              </a:lnSpc>
            </a:pPr>
            <a:r>
              <a:rPr lang="pt-BR" noProof="0" dirty="0" smtClean="0"/>
              <a:t>Identificar os planos que </a:t>
            </a:r>
            <a:r>
              <a:rPr lang="pt-BR" noProof="0" dirty="0" err="1" smtClean="0"/>
              <a:t>s</a:t>
            </a:r>
            <a:r>
              <a:rPr lang="pt-BR" dirty="0" err="1" smtClean="0"/>
              <a:t>erão</a:t>
            </a:r>
            <a:r>
              <a:rPr lang="pt-BR" dirty="0" smtClean="0"/>
              <a:t> considerados, descartados ou reformulados no processo de estudo de </a:t>
            </a:r>
            <a:r>
              <a:rPr lang="pt-BR" noProof="0" dirty="0" smtClean="0"/>
              <a:t>DSM.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381000" y="381000"/>
            <a:ext cx="8229600" cy="1524000"/>
          </a:xfrm>
          <a:noFill/>
          <a:ln>
            <a:miter lim="800000"/>
            <a:headEnd/>
            <a:tailEnd/>
          </a:ln>
        </p:spPr>
        <p:txBody>
          <a:bodyPr vert="horz" wrap="square" lIns="91440" tIns="45720" rIns="91440" bIns="45720" numCol="1" anchor="t" anchorCtr="0" compatLnSpc="1">
            <a:prstTxWarp prst="textNoShape">
              <a:avLst/>
            </a:prstTxWarp>
          </a:bodyPr>
          <a:lstStyle/>
          <a:p>
            <a:r>
              <a:rPr lang="pt-BR" sz="3200" b="1" noProof="0" dirty="0" smtClean="0">
                <a:solidFill>
                  <a:schemeClr val="tx1"/>
                </a:solidFill>
              </a:rPr>
              <a:t>Comparação de </a:t>
            </a:r>
            <a:r>
              <a:rPr lang="pt-BR" sz="3200" b="1" dirty="0" smtClean="0">
                <a:solidFill>
                  <a:schemeClr val="tx1"/>
                </a:solidFill>
              </a:rPr>
              <a:t>Planos </a:t>
            </a:r>
            <a:r>
              <a:rPr lang="pt-BR" sz="3200" b="1" dirty="0">
                <a:solidFill>
                  <a:schemeClr val="tx1"/>
                </a:solidFill>
              </a:rPr>
              <a:t>de Alternativas para Redução de Riscos</a:t>
            </a:r>
            <a:endParaRPr lang="pt-BR" sz="3200" b="1" noProof="0" dirty="0" smtClean="0">
              <a:solidFill>
                <a:schemeClr val="tx1"/>
              </a:solidFill>
            </a:endParaRPr>
          </a:p>
        </p:txBody>
      </p:sp>
      <p:sp>
        <p:nvSpPr>
          <p:cNvPr id="14339" name="Rectangle 3"/>
          <p:cNvSpPr>
            <a:spLocks noGrp="1" noChangeArrowheads="1"/>
          </p:cNvSpPr>
          <p:nvPr>
            <p:ph type="body" idx="1"/>
          </p:nvPr>
        </p:nvSpPr>
        <p:spPr>
          <a:xfrm>
            <a:off x="685800" y="2103438"/>
            <a:ext cx="8229600" cy="4525962"/>
          </a:xfrm>
        </p:spPr>
        <p:txBody>
          <a:bodyPr/>
          <a:lstStyle/>
          <a:p>
            <a:pPr eaLnBrk="1" hangingPunct="1"/>
            <a:r>
              <a:rPr lang="pt-BR" sz="3000" dirty="0" smtClean="0"/>
              <a:t>Cada plano </a:t>
            </a:r>
            <a:r>
              <a:rPr lang="pt-BR" sz="3000" noProof="0" dirty="0" smtClean="0"/>
              <a:t>(</a:t>
            </a:r>
            <a:r>
              <a:rPr lang="pt-BR" sz="3000" dirty="0" smtClean="0"/>
              <a:t>incluindo o plano de redução de riscos não permanentes</a:t>
            </a:r>
            <a:r>
              <a:rPr lang="pt-BR" sz="3000" noProof="0" dirty="0" smtClean="0"/>
              <a:t>) é comparado um com o outro e ranqueado de acordo com:</a:t>
            </a:r>
          </a:p>
          <a:p>
            <a:pPr lvl="1" eaLnBrk="1" hangingPunct="1"/>
            <a:r>
              <a:rPr lang="pt-BR" sz="2600" noProof="0" dirty="0" smtClean="0"/>
              <a:t>Diretrizes </a:t>
            </a:r>
            <a:r>
              <a:rPr lang="pt-BR" sz="2600" noProof="0" dirty="0" err="1" smtClean="0"/>
              <a:t>d</a:t>
            </a:r>
            <a:r>
              <a:rPr lang="pt-BR" sz="2600" dirty="0" smtClean="0"/>
              <a:t>e risco tolerável</a:t>
            </a:r>
            <a:endParaRPr lang="pt-BR" sz="2600" noProof="0" dirty="0" smtClean="0"/>
          </a:p>
          <a:p>
            <a:pPr lvl="1" eaLnBrk="1" hangingPunct="1"/>
            <a:r>
              <a:rPr lang="pt-BR" sz="2600" noProof="0" dirty="0" smtClean="0"/>
              <a:t>Risco residual comparado com risco inicial (marco-zero)</a:t>
            </a:r>
          </a:p>
          <a:p>
            <a:pPr lvl="1" eaLnBrk="1" hangingPunct="1"/>
            <a:r>
              <a:rPr lang="pt-BR" sz="2600" noProof="0" dirty="0" smtClean="0"/>
              <a:t>Efetividade em termos de custo </a:t>
            </a:r>
          </a:p>
          <a:p>
            <a:pPr lvl="1" eaLnBrk="1" hangingPunct="1"/>
            <a:r>
              <a:rPr lang="pt-BR" sz="2600" noProof="0" dirty="0" smtClean="0"/>
              <a:t>Os efeitos benéficos e adversos de cada plano devem ser comparados</a:t>
            </a:r>
            <a:endParaRPr lang="pt-BR" sz="3000" noProof="0" dirty="0" smtClean="0"/>
          </a:p>
          <a:p>
            <a:pPr eaLnBrk="1" hangingPunct="1">
              <a:buFontTx/>
              <a:buNone/>
            </a:pPr>
            <a:endParaRPr lang="pt-BR" noProof="0"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0" y="228600"/>
            <a:ext cx="8229600" cy="1524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pt-BR" sz="4000" b="1" noProof="0" dirty="0" smtClean="0">
                <a:solidFill>
                  <a:schemeClr val="tx1"/>
                </a:solidFill>
              </a:rPr>
              <a:t>Seleção de um Plano </a:t>
            </a:r>
            <a:r>
              <a:rPr lang="pt-BR" sz="4000" b="1" noProof="0" dirty="0" err="1" smtClean="0">
                <a:solidFill>
                  <a:schemeClr val="tx1"/>
                </a:solidFill>
              </a:rPr>
              <a:t>d</a:t>
            </a:r>
            <a:r>
              <a:rPr lang="pt-BR" sz="4000" b="1" dirty="0" smtClean="0">
                <a:solidFill>
                  <a:schemeClr val="tx1"/>
                </a:solidFill>
              </a:rPr>
              <a:t>e Redução de Riscos</a:t>
            </a:r>
            <a:endParaRPr lang="pt-BR" sz="4000" b="1" noProof="0" dirty="0" smtClean="0">
              <a:solidFill>
                <a:schemeClr val="tx1"/>
              </a:solidFill>
            </a:endParaRPr>
          </a:p>
        </p:txBody>
      </p:sp>
      <p:sp>
        <p:nvSpPr>
          <p:cNvPr id="15363" name="Rectangle 3"/>
          <p:cNvSpPr>
            <a:spLocks noGrp="1" noChangeArrowheads="1"/>
          </p:cNvSpPr>
          <p:nvPr>
            <p:ph type="body" idx="1"/>
          </p:nvPr>
        </p:nvSpPr>
        <p:spPr>
          <a:xfrm>
            <a:off x="533400" y="1371600"/>
            <a:ext cx="8229600" cy="5410200"/>
          </a:xfrm>
        </p:spPr>
        <p:txBody>
          <a:bodyPr/>
          <a:lstStyle/>
          <a:p>
            <a:pPr eaLnBrk="1" hangingPunct="1"/>
            <a:r>
              <a:rPr lang="pt-BR" sz="2800" noProof="0" dirty="0" smtClean="0"/>
              <a:t>Um </a:t>
            </a:r>
            <a:r>
              <a:rPr lang="pt-BR" sz="2800" dirty="0" smtClean="0"/>
              <a:t>único plano de redução de riscos pode ser recomendado e defendido como contraponto a</a:t>
            </a:r>
            <a:r>
              <a:rPr lang="pt-BR" sz="2800" noProof="0" dirty="0" smtClean="0"/>
              <a:t>: </a:t>
            </a:r>
          </a:p>
          <a:p>
            <a:pPr lvl="1" eaLnBrk="1" hangingPunct="1"/>
            <a:r>
              <a:rPr lang="pt-BR" sz="2400" noProof="0" dirty="0" smtClean="0"/>
              <a:t>Nenhuma ação </a:t>
            </a:r>
          </a:p>
          <a:p>
            <a:pPr lvl="1" eaLnBrk="1" hangingPunct="1"/>
            <a:r>
              <a:rPr lang="pt-BR" sz="2400" noProof="0" dirty="0" smtClean="0"/>
              <a:t>As outras </a:t>
            </a:r>
            <a:r>
              <a:rPr lang="pt-BR" sz="2400" dirty="0" smtClean="0"/>
              <a:t>alternativas desenvolvidas</a:t>
            </a:r>
            <a:r>
              <a:rPr lang="pt-BR" sz="2400" noProof="0" dirty="0" smtClean="0"/>
              <a:t>.</a:t>
            </a:r>
          </a:p>
          <a:p>
            <a:pPr eaLnBrk="1" hangingPunct="1"/>
            <a:r>
              <a:rPr lang="pt-BR" sz="2800" noProof="0" dirty="0" smtClean="0"/>
              <a:t>Os principais fatores de avaliação para a </a:t>
            </a:r>
            <a:r>
              <a:rPr lang="pt-BR" sz="2800" noProof="0" dirty="0" err="1" smtClean="0"/>
              <a:t>seleç</a:t>
            </a:r>
            <a:r>
              <a:rPr lang="pt-BR" sz="2800" dirty="0" err="1" smtClean="0"/>
              <a:t>ão</a:t>
            </a:r>
            <a:r>
              <a:rPr lang="pt-BR" sz="2800" dirty="0" smtClean="0"/>
              <a:t> de planos, mas não apenas os fatores, são </a:t>
            </a:r>
            <a:r>
              <a:rPr lang="pt-BR" sz="2800" noProof="0" dirty="0" smtClean="0"/>
              <a:t>: </a:t>
            </a:r>
          </a:p>
          <a:p>
            <a:pPr lvl="1" eaLnBrk="1" hangingPunct="1"/>
            <a:r>
              <a:rPr lang="pt-BR" sz="2400" noProof="0" dirty="0" smtClean="0"/>
              <a:t>Risco residual em relação </a:t>
            </a:r>
            <a:r>
              <a:rPr lang="pt-BR" sz="2400" dirty="0" smtClean="0"/>
              <a:t>às diretrizes de risco tolerável</a:t>
            </a:r>
            <a:endParaRPr lang="pt-BR" sz="2400" noProof="0" dirty="0" smtClean="0"/>
          </a:p>
          <a:p>
            <a:pPr lvl="1" eaLnBrk="1" hangingPunct="1"/>
            <a:r>
              <a:rPr lang="pt-BR" sz="2400" noProof="0" dirty="0" err="1" smtClean="0"/>
              <a:t>Consider</a:t>
            </a:r>
            <a:r>
              <a:rPr lang="pt-BR" sz="2400" dirty="0" smtClean="0"/>
              <a:t>ações de </a:t>
            </a:r>
            <a:r>
              <a:rPr lang="pt-BR" sz="2400" noProof="0" dirty="0" smtClean="0"/>
              <a:t>ALARP devem incluir diretrizes do USACE</a:t>
            </a:r>
          </a:p>
          <a:p>
            <a:pPr lvl="1" eaLnBrk="1" hangingPunct="1"/>
            <a:endParaRPr lang="pt-BR" noProof="0"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0" y="304800"/>
            <a:ext cx="9144000" cy="14478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pt-BR" sz="3600" b="1" dirty="0" smtClean="0">
                <a:solidFill>
                  <a:schemeClr val="tx1"/>
                </a:solidFill>
              </a:rPr>
              <a:t>Estudo Inicial sobre Modificações </a:t>
            </a:r>
            <a:r>
              <a:rPr lang="pt-BR" sz="3600" b="1" noProof="0" dirty="0" smtClean="0">
                <a:solidFill>
                  <a:schemeClr val="tx1"/>
                </a:solidFill>
              </a:rPr>
              <a:t>voltadas para Segurança de Barragens</a:t>
            </a:r>
          </a:p>
        </p:txBody>
      </p:sp>
      <p:sp>
        <p:nvSpPr>
          <p:cNvPr id="16387" name="Rectangle 3"/>
          <p:cNvSpPr>
            <a:spLocks noGrp="1" noChangeArrowheads="1"/>
          </p:cNvSpPr>
          <p:nvPr>
            <p:ph type="body" idx="1"/>
          </p:nvPr>
        </p:nvSpPr>
        <p:spPr>
          <a:xfrm>
            <a:off x="381000" y="1828800"/>
            <a:ext cx="8229600" cy="4525963"/>
          </a:xfrm>
        </p:spPr>
        <p:txBody>
          <a:bodyPr/>
          <a:lstStyle/>
          <a:p>
            <a:pPr eaLnBrk="1" hangingPunct="1">
              <a:lnSpc>
                <a:spcPct val="90000"/>
              </a:lnSpc>
            </a:pPr>
            <a:r>
              <a:rPr lang="pt-BR" sz="2600" dirty="0" smtClean="0"/>
              <a:t>Plano de Gestão do Projeto (PMP) </a:t>
            </a:r>
            <a:r>
              <a:rPr lang="pt-BR" sz="2600" noProof="0" dirty="0" smtClean="0"/>
              <a:t>– Comece tendo em mente a finalidade. </a:t>
            </a:r>
          </a:p>
          <a:p>
            <a:pPr eaLnBrk="1" hangingPunct="1">
              <a:lnSpc>
                <a:spcPct val="90000"/>
              </a:lnSpc>
            </a:pPr>
            <a:r>
              <a:rPr lang="pt-BR" sz="2600" noProof="0" dirty="0" smtClean="0"/>
              <a:t>Avaliação e aprovação do PMP antes do início do estudo de gestão de segurança </a:t>
            </a:r>
            <a:r>
              <a:rPr lang="pt-BR" sz="2600" noProof="0" dirty="0" err="1" smtClean="0"/>
              <a:t>d</a:t>
            </a:r>
            <a:r>
              <a:rPr lang="pt-BR" sz="2600" dirty="0" smtClean="0"/>
              <a:t>e barragens. </a:t>
            </a:r>
            <a:endParaRPr lang="pt-BR" sz="3000" noProof="0" dirty="0" smtClean="0"/>
          </a:p>
          <a:p>
            <a:pPr eaLnBrk="1" hangingPunct="1">
              <a:lnSpc>
                <a:spcPct val="90000"/>
              </a:lnSpc>
            </a:pPr>
            <a:r>
              <a:rPr lang="pt-BR" sz="2600" noProof="0" dirty="0" smtClean="0"/>
              <a:t>Plano </a:t>
            </a:r>
            <a:r>
              <a:rPr lang="pt-BR" sz="2600" noProof="0" dirty="0" err="1" smtClean="0"/>
              <a:t>d</a:t>
            </a:r>
            <a:r>
              <a:rPr lang="pt-BR" sz="2600" dirty="0" smtClean="0"/>
              <a:t>e Avaliação </a:t>
            </a:r>
            <a:r>
              <a:rPr lang="pt-BR" sz="2600" noProof="0" dirty="0" smtClean="0"/>
              <a:t>– elaborado e aprovado</a:t>
            </a:r>
          </a:p>
          <a:p>
            <a:pPr eaLnBrk="1" hangingPunct="1">
              <a:lnSpc>
                <a:spcPct val="90000"/>
              </a:lnSpc>
            </a:pPr>
            <a:r>
              <a:rPr lang="pt-BR" sz="2600" noProof="0" dirty="0" smtClean="0"/>
              <a:t>Reuniões verticais de coordenação</a:t>
            </a:r>
          </a:p>
          <a:p>
            <a:pPr lvl="1" eaLnBrk="1" hangingPunct="1">
              <a:lnSpc>
                <a:spcPct val="90000"/>
              </a:lnSpc>
            </a:pPr>
            <a:r>
              <a:rPr lang="pt-BR" sz="2000" noProof="0" dirty="0" smtClean="0"/>
              <a:t>Avaliações Iniciais ou Em </a:t>
            </a:r>
            <a:r>
              <a:rPr lang="pt-BR" sz="2000" dirty="0" smtClean="0"/>
              <a:t>Progresso</a:t>
            </a:r>
            <a:endParaRPr lang="pt-BR" sz="2000" noProof="0" dirty="0" smtClean="0"/>
          </a:p>
          <a:p>
            <a:pPr lvl="1" eaLnBrk="1" hangingPunct="1">
              <a:lnSpc>
                <a:spcPct val="90000"/>
              </a:lnSpc>
            </a:pPr>
            <a:r>
              <a:rPr lang="pt-BR" sz="2000" noProof="0" dirty="0" smtClean="0"/>
              <a:t>HQUSACE, Centro de Gerenciamento de Riscos em Segurança de Barragens, RIT, MSC, e outros conforme </a:t>
            </a:r>
            <a:r>
              <a:rPr lang="pt-BR" sz="2000" noProof="0" dirty="0" err="1" smtClean="0"/>
              <a:t>necess</a:t>
            </a:r>
            <a:r>
              <a:rPr lang="pt-BR" sz="2000" dirty="0" err="1" smtClean="0"/>
              <a:t>ário</a:t>
            </a:r>
            <a:r>
              <a:rPr lang="pt-BR" sz="2000" noProof="0" dirty="0" smtClean="0"/>
              <a:t>.</a:t>
            </a:r>
          </a:p>
          <a:p>
            <a:pPr eaLnBrk="1" hangingPunct="1">
              <a:lnSpc>
                <a:spcPct val="90000"/>
              </a:lnSpc>
            </a:pPr>
            <a:r>
              <a:rPr lang="pt-BR" sz="2600" noProof="0" dirty="0" smtClean="0"/>
              <a:t>Avaliação de risco inicial deve ser </a:t>
            </a:r>
            <a:r>
              <a:rPr lang="pt-BR" sz="2600" dirty="0" smtClean="0"/>
              <a:t>realizada para assegurar que todos os modos de falha significativos </a:t>
            </a:r>
            <a:r>
              <a:rPr lang="pt-BR" sz="2600" noProof="0" dirty="0" smtClean="0"/>
              <a:t>sejam cobertos pelo estudo DSM</a:t>
            </a:r>
          </a:p>
          <a:p>
            <a:pPr eaLnBrk="1" hangingPunct="1">
              <a:lnSpc>
                <a:spcPct val="90000"/>
              </a:lnSpc>
            </a:pPr>
            <a:endParaRPr lang="pt-BR" sz="2800" noProof="0" dirty="0" smtClean="0"/>
          </a:p>
          <a:p>
            <a:pPr eaLnBrk="1" hangingPunct="1">
              <a:lnSpc>
                <a:spcPct val="90000"/>
              </a:lnSpc>
            </a:pPr>
            <a:endParaRPr lang="pt-BR" sz="2800" noProof="0" dirty="0" smtClean="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48200" y="610696"/>
            <a:ext cx="3581400" cy="3429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366" name="Picture 6" descr="http://cari373.files.wordpress.com/2010/03/w8-524x24slipperywhenwetsymbo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
            <a:ext cx="6858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8912125">
            <a:off x="1395762" y="1060473"/>
            <a:ext cx="1626993" cy="769441"/>
          </a:xfrm>
          <a:prstGeom prst="rect">
            <a:avLst/>
          </a:prstGeom>
          <a:noFill/>
        </p:spPr>
        <p:txBody>
          <a:bodyPr wrap="none" rtlCol="0">
            <a:spAutoFit/>
          </a:bodyPr>
          <a:lstStyle/>
          <a:p>
            <a:r>
              <a:rPr lang="en-US" sz="4400" b="1" dirty="0" smtClean="0"/>
              <a:t>Claro</a:t>
            </a:r>
            <a:endParaRPr lang="en-US" sz="4400" b="1" dirty="0"/>
          </a:p>
        </p:txBody>
      </p:sp>
      <p:sp>
        <p:nvSpPr>
          <p:cNvPr id="5" name="TextBox 4"/>
          <p:cNvSpPr txBox="1"/>
          <p:nvPr/>
        </p:nvSpPr>
        <p:spPr>
          <a:xfrm rot="2770348">
            <a:off x="490298" y="4877322"/>
            <a:ext cx="3728354" cy="769441"/>
          </a:xfrm>
          <a:prstGeom prst="rect">
            <a:avLst/>
          </a:prstGeom>
          <a:noFill/>
        </p:spPr>
        <p:txBody>
          <a:bodyPr wrap="none" rtlCol="0">
            <a:spAutoFit/>
          </a:bodyPr>
          <a:lstStyle/>
          <a:p>
            <a:r>
              <a:rPr lang="en-US" sz="4400" b="1" dirty="0" err="1" smtClean="0"/>
              <a:t>Transparente</a:t>
            </a:r>
            <a:endParaRPr lang="en-US" sz="4400" b="1" dirty="0"/>
          </a:p>
        </p:txBody>
      </p:sp>
      <p:sp>
        <p:nvSpPr>
          <p:cNvPr id="7" name="TextBox 6"/>
          <p:cNvSpPr txBox="1"/>
          <p:nvPr/>
        </p:nvSpPr>
        <p:spPr>
          <a:xfrm rot="2691751">
            <a:off x="5624855" y="1032481"/>
            <a:ext cx="2410561" cy="769441"/>
          </a:xfrm>
          <a:prstGeom prst="rect">
            <a:avLst/>
          </a:prstGeom>
          <a:noFill/>
        </p:spPr>
        <p:txBody>
          <a:bodyPr wrap="none" rtlCol="0">
            <a:spAutoFit/>
          </a:bodyPr>
          <a:lstStyle/>
          <a:p>
            <a:r>
              <a:rPr lang="en-US" sz="4400" b="1" dirty="0" err="1" smtClean="0"/>
              <a:t>Conciso</a:t>
            </a:r>
            <a:endParaRPr lang="en-US" sz="4400" b="1" dirty="0"/>
          </a:p>
        </p:txBody>
      </p:sp>
      <p:sp>
        <p:nvSpPr>
          <p:cNvPr id="8" name="TextBox 7"/>
          <p:cNvSpPr txBox="1"/>
          <p:nvPr/>
        </p:nvSpPr>
        <p:spPr>
          <a:xfrm rot="18912125">
            <a:off x="6082062" y="5251475"/>
            <a:ext cx="1093594" cy="769441"/>
          </a:xfrm>
          <a:prstGeom prst="rect">
            <a:avLst/>
          </a:prstGeom>
          <a:noFill/>
        </p:spPr>
        <p:txBody>
          <a:bodyPr wrap="none" rtlCol="0">
            <a:spAutoFit/>
          </a:bodyPr>
          <a:lstStyle/>
          <a:p>
            <a:r>
              <a:rPr lang="en-US" sz="4400" b="1" dirty="0" err="1" smtClean="0"/>
              <a:t>Útil</a:t>
            </a:r>
            <a:endParaRPr lang="en-US" sz="4400" b="1" dirty="0"/>
          </a:p>
        </p:txBody>
      </p:sp>
    </p:spTree>
    <p:extLst>
      <p:ext uri="{BB962C8B-B14F-4D97-AF65-F5344CB8AC3E}">
        <p14:creationId xmlns:p14="http://schemas.microsoft.com/office/powerpoint/2010/main" val="2431711325"/>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endParaRPr lang="en-US" dirty="0"/>
          </a:p>
        </p:txBody>
      </p:sp>
      <p:sp>
        <p:nvSpPr>
          <p:cNvPr id="995330" name="Rectangle 2"/>
          <p:cNvSpPr>
            <a:spLocks noGrp="1" noChangeArrowheads="1"/>
          </p:cNvSpPr>
          <p:nvPr>
            <p:ph type="title"/>
          </p:nvPr>
        </p:nvSpPr>
        <p:spPr>
          <a:xfrm>
            <a:off x="990600" y="0"/>
            <a:ext cx="7772400" cy="990600"/>
          </a:xfrm>
        </p:spPr>
        <p:txBody>
          <a:bodyPr/>
          <a:lstStyle/>
          <a:p>
            <a:r>
              <a:rPr lang="pt-BR" sz="4000" b="1" noProof="0" dirty="0" smtClean="0">
                <a:solidFill>
                  <a:schemeClr val="tx1"/>
                </a:solidFill>
              </a:rPr>
              <a:t>Considerações Finais </a:t>
            </a:r>
            <a:endParaRPr lang="pt-BR" sz="4000" b="1" noProof="0" dirty="0">
              <a:solidFill>
                <a:schemeClr val="tx1"/>
              </a:solidFill>
            </a:endParaRPr>
          </a:p>
        </p:txBody>
      </p:sp>
      <p:sp>
        <p:nvSpPr>
          <p:cNvPr id="995331" name="Rectangle 3"/>
          <p:cNvSpPr>
            <a:spLocks noGrp="1" noChangeArrowheads="1"/>
          </p:cNvSpPr>
          <p:nvPr>
            <p:ph type="body" idx="1"/>
          </p:nvPr>
        </p:nvSpPr>
        <p:spPr>
          <a:xfrm>
            <a:off x="228600" y="990600"/>
            <a:ext cx="8763000" cy="4419600"/>
          </a:xfrm>
        </p:spPr>
        <p:txBody>
          <a:bodyPr/>
          <a:lstStyle/>
          <a:p>
            <a:pPr>
              <a:lnSpc>
                <a:spcPct val="90000"/>
              </a:lnSpc>
            </a:pPr>
            <a:r>
              <a:rPr lang="pt-BR" sz="2400" noProof="0" dirty="0" smtClean="0"/>
              <a:t>O programa assumiu papel </a:t>
            </a:r>
            <a:r>
              <a:rPr lang="pt-BR" sz="2400" noProof="0" dirty="0" err="1" smtClean="0"/>
              <a:t>d</a:t>
            </a:r>
            <a:r>
              <a:rPr lang="pt-BR" sz="2400" dirty="0" smtClean="0"/>
              <a:t>e liderança na priorização e centros </a:t>
            </a:r>
            <a:r>
              <a:rPr lang="pt-BR" sz="2400" dirty="0"/>
              <a:t>de </a:t>
            </a:r>
            <a:r>
              <a:rPr lang="pt-BR" sz="2400" dirty="0" smtClean="0"/>
              <a:t>produção informados por riscos</a:t>
            </a:r>
            <a:endParaRPr lang="pt-BR" sz="2400" noProof="0" dirty="0" smtClean="0"/>
          </a:p>
          <a:p>
            <a:pPr>
              <a:lnSpc>
                <a:spcPct val="90000"/>
              </a:lnSpc>
            </a:pPr>
            <a:r>
              <a:rPr lang="pt-BR" sz="2400" dirty="0" smtClean="0"/>
              <a:t>Como resultado da</a:t>
            </a:r>
            <a:r>
              <a:rPr lang="pt-BR" sz="2400" noProof="0" dirty="0" smtClean="0"/>
              <a:t> </a:t>
            </a:r>
            <a:r>
              <a:rPr lang="pt-BR" sz="2400" dirty="0" smtClean="0"/>
              <a:t>fundação do Programa de Segurança</a:t>
            </a:r>
            <a:r>
              <a:rPr lang="pt-BR" sz="2400" dirty="0"/>
              <a:t>:</a:t>
            </a:r>
            <a:endParaRPr lang="pt-BR" sz="2400" noProof="0" dirty="0" smtClean="0"/>
          </a:p>
          <a:p>
            <a:pPr lvl="1">
              <a:lnSpc>
                <a:spcPct val="90000"/>
              </a:lnSpc>
            </a:pPr>
            <a:r>
              <a:rPr lang="pt-BR" sz="2000" noProof="0" dirty="0" smtClean="0"/>
              <a:t>O </a:t>
            </a:r>
            <a:r>
              <a:rPr lang="pt-BR" sz="2000" dirty="0" smtClean="0"/>
              <a:t>novo processo de análise de prioridades aumentou a capacidade de acompanhar </a:t>
            </a:r>
            <a:r>
              <a:rPr lang="pt-BR" sz="2000" noProof="0" dirty="0" smtClean="0"/>
              <a:t>o portfólio ao longo do tempo e servirá como mecanismo par modificar o DSAC</a:t>
            </a:r>
          </a:p>
          <a:p>
            <a:pPr lvl="1">
              <a:lnSpc>
                <a:spcPct val="90000"/>
              </a:lnSpc>
            </a:pPr>
            <a:r>
              <a:rPr lang="pt-BR" sz="2000" noProof="0" dirty="0" smtClean="0"/>
              <a:t>A norma ER 1156 foi atualizada e o </a:t>
            </a:r>
            <a:r>
              <a:rPr lang="pt-BR" sz="2000" noProof="0" dirty="0" err="1" smtClean="0"/>
              <a:t>sistem</a:t>
            </a:r>
            <a:r>
              <a:rPr lang="pt-BR" sz="2000" dirty="0" smtClean="0"/>
              <a:t>a </a:t>
            </a:r>
            <a:r>
              <a:rPr lang="pt-BR" sz="2000" noProof="0" dirty="0" smtClean="0"/>
              <a:t>QMS aumentará a consistência</a:t>
            </a:r>
          </a:p>
          <a:p>
            <a:pPr>
              <a:lnSpc>
                <a:spcPct val="90000"/>
              </a:lnSpc>
            </a:pPr>
            <a:r>
              <a:rPr lang="pt-BR" sz="2400" noProof="0" dirty="0" smtClean="0"/>
              <a:t>A ficha de avaliação (</a:t>
            </a:r>
            <a:r>
              <a:rPr lang="pt-BR" sz="2400" i="1" noProof="0" dirty="0" smtClean="0"/>
              <a:t>Scorecard) </a:t>
            </a:r>
            <a:r>
              <a:rPr lang="pt-BR" sz="2400" noProof="0" dirty="0" smtClean="0"/>
              <a:t>confirma que o progresso continua</a:t>
            </a:r>
          </a:p>
          <a:p>
            <a:pPr lvl="1">
              <a:lnSpc>
                <a:spcPct val="90000"/>
              </a:lnSpc>
            </a:pPr>
            <a:r>
              <a:rPr lang="pt-BR" sz="2000" noProof="0" dirty="0" smtClean="0"/>
              <a:t>Embora apenas </a:t>
            </a:r>
            <a:r>
              <a:rPr lang="pt-BR" sz="2000" noProof="0" dirty="0" err="1" smtClean="0"/>
              <a:t>u</a:t>
            </a:r>
            <a:r>
              <a:rPr lang="pt-BR" sz="2000" dirty="0" smtClean="0"/>
              <a:t>m pequeno percentual de barragens conte com financiamento, os principais componentes rotineiros continuam a ser executados. </a:t>
            </a:r>
            <a:endParaRPr lang="pt-BR" sz="2400" noProof="0" dirty="0" smtClean="0"/>
          </a:p>
          <a:p>
            <a:pPr>
              <a:lnSpc>
                <a:spcPct val="90000"/>
              </a:lnSpc>
            </a:pPr>
            <a:r>
              <a:rPr lang="pt-BR" sz="2400" noProof="0" dirty="0" smtClean="0"/>
              <a:t>O “gargalo” do </a:t>
            </a:r>
            <a:r>
              <a:rPr lang="pt-BR" sz="2400" noProof="0" dirty="0" err="1" smtClean="0"/>
              <a:t>program</a:t>
            </a:r>
            <a:r>
              <a:rPr lang="pt-BR" sz="2400" dirty="0" smtClean="0"/>
              <a:t>a como um todo </a:t>
            </a:r>
            <a:r>
              <a:rPr lang="pt-BR" sz="2400" noProof="0" dirty="0" smtClean="0"/>
              <a:t> são os </a:t>
            </a:r>
            <a:r>
              <a:rPr lang="pt-BR" sz="2400" dirty="0" smtClean="0"/>
              <a:t>engenheiros de barragens “sênior” </a:t>
            </a:r>
            <a:r>
              <a:rPr lang="pt-BR" sz="2400" noProof="0" dirty="0" smtClean="0"/>
              <a:t>– especificamente os engenheiros </a:t>
            </a:r>
            <a:r>
              <a:rPr lang="pt-BR" sz="2400" noProof="0" dirty="0" err="1" smtClean="0"/>
              <a:t>geot</a:t>
            </a:r>
            <a:r>
              <a:rPr lang="pt-BR" sz="2400" dirty="0" err="1" smtClean="0"/>
              <a:t>écnicos</a:t>
            </a:r>
            <a:r>
              <a:rPr lang="pt-BR" sz="2400" dirty="0" smtClean="0"/>
              <a:t> e geólogos</a:t>
            </a:r>
            <a:endParaRPr lang="pt-BR" sz="2000" noProof="0" dirty="0" smtClean="0"/>
          </a:p>
          <a:p>
            <a:pPr lvl="1">
              <a:lnSpc>
                <a:spcPct val="90000"/>
              </a:lnSpc>
            </a:pPr>
            <a:endParaRPr lang="pt-BR" sz="2400" noProof="0" dirty="0" smtClean="0"/>
          </a:p>
          <a:p>
            <a:pPr>
              <a:lnSpc>
                <a:spcPct val="90000"/>
              </a:lnSpc>
            </a:pPr>
            <a:endParaRPr lang="pt-BR" noProof="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95331">
                                            <p:txEl>
                                              <p:pRg st="0" end="0"/>
                                            </p:txEl>
                                          </p:spTgt>
                                        </p:tgtEl>
                                        <p:attrNameLst>
                                          <p:attrName>style.visibility</p:attrName>
                                        </p:attrNameLst>
                                      </p:cBhvr>
                                      <p:to>
                                        <p:strVal val="visible"/>
                                      </p:to>
                                    </p:set>
                                    <p:animEffect transition="in" filter="dissolve">
                                      <p:cBhvr>
                                        <p:cTn id="7" dur="500"/>
                                        <p:tgtEl>
                                          <p:spTgt spid="995331">
                                            <p:txEl>
                                              <p:pRg st="0" end="0"/>
                                            </p:txEl>
                                          </p:spTgt>
                                        </p:tgtEl>
                                      </p:cBhvr>
                                    </p:animEffect>
                                  </p:childTnLst>
                                  <p:subTnLst>
                                    <p:animClr clrSpc="rgb" dir="cw">
                                      <p:cBhvr override="childStyle">
                                        <p:cTn dur="1" fill="hold" display="0" masterRel="nextClick" afterEffect="1"/>
                                        <p:tgtEl>
                                          <p:spTgt spid="995331">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95331">
                                            <p:txEl>
                                              <p:pRg st="1" end="1"/>
                                            </p:txEl>
                                          </p:spTgt>
                                        </p:tgtEl>
                                        <p:attrNameLst>
                                          <p:attrName>style.visibility</p:attrName>
                                        </p:attrNameLst>
                                      </p:cBhvr>
                                      <p:to>
                                        <p:strVal val="visible"/>
                                      </p:to>
                                    </p:set>
                                    <p:animEffect transition="in" filter="dissolve">
                                      <p:cBhvr>
                                        <p:cTn id="12" dur="500"/>
                                        <p:tgtEl>
                                          <p:spTgt spid="995331">
                                            <p:txEl>
                                              <p:pRg st="1" end="1"/>
                                            </p:txEl>
                                          </p:spTgt>
                                        </p:tgtEl>
                                      </p:cBhvr>
                                    </p:animEffect>
                                  </p:childTnLst>
                                  <p:subTnLst>
                                    <p:animClr clrSpc="rgb" dir="cw">
                                      <p:cBhvr override="childStyle">
                                        <p:cTn dur="1" fill="hold" display="0" masterRel="nextClick" afterEffect="1"/>
                                        <p:tgtEl>
                                          <p:spTgt spid="995331">
                                            <p:txEl>
                                              <p:pRg st="1" end="1"/>
                                            </p:txEl>
                                          </p:spTgt>
                                        </p:tgtEl>
                                        <p:attrNameLst>
                                          <p:attrName>ppt_c</p:attrName>
                                        </p:attrNameLst>
                                      </p:cBhvr>
                                      <p:to>
                                        <a:schemeClr val="accent1"/>
                                      </p:to>
                                    </p:animClr>
                                  </p:subTnLst>
                                </p:cTn>
                              </p:par>
                              <p:par>
                                <p:cTn id="13" presetID="9" presetClass="entr" presetSubtype="0" fill="hold" grpId="0" nodeType="withEffect">
                                  <p:stCondLst>
                                    <p:cond delay="0"/>
                                  </p:stCondLst>
                                  <p:childTnLst>
                                    <p:set>
                                      <p:cBhvr>
                                        <p:cTn id="14" dur="1" fill="hold">
                                          <p:stCondLst>
                                            <p:cond delay="0"/>
                                          </p:stCondLst>
                                        </p:cTn>
                                        <p:tgtEl>
                                          <p:spTgt spid="995331">
                                            <p:txEl>
                                              <p:pRg st="2" end="2"/>
                                            </p:txEl>
                                          </p:spTgt>
                                        </p:tgtEl>
                                        <p:attrNameLst>
                                          <p:attrName>style.visibility</p:attrName>
                                        </p:attrNameLst>
                                      </p:cBhvr>
                                      <p:to>
                                        <p:strVal val="visible"/>
                                      </p:to>
                                    </p:set>
                                    <p:animEffect transition="in" filter="dissolve">
                                      <p:cBhvr>
                                        <p:cTn id="15" dur="500"/>
                                        <p:tgtEl>
                                          <p:spTgt spid="995331">
                                            <p:txEl>
                                              <p:pRg st="2" end="2"/>
                                            </p:txEl>
                                          </p:spTgt>
                                        </p:tgtEl>
                                      </p:cBhvr>
                                    </p:animEffect>
                                  </p:childTnLst>
                                  <p:subTnLst>
                                    <p:animClr clrSpc="rgb" dir="cw">
                                      <p:cBhvr override="childStyle">
                                        <p:cTn dur="1" fill="hold" display="0" masterRel="nextClick" afterEffect="1"/>
                                        <p:tgtEl>
                                          <p:spTgt spid="995331">
                                            <p:txEl>
                                              <p:pRg st="2" end="2"/>
                                            </p:txEl>
                                          </p:spTgt>
                                        </p:tgtEl>
                                        <p:attrNameLst>
                                          <p:attrName>ppt_c</p:attrName>
                                        </p:attrNameLst>
                                      </p:cBhvr>
                                      <p:to>
                                        <a:schemeClr val="accent1"/>
                                      </p:to>
                                    </p:animClr>
                                  </p:subTnLst>
                                </p:cTn>
                              </p:par>
                              <p:par>
                                <p:cTn id="16" presetID="9" presetClass="entr" presetSubtype="0" fill="hold" grpId="0" nodeType="withEffect">
                                  <p:stCondLst>
                                    <p:cond delay="0"/>
                                  </p:stCondLst>
                                  <p:childTnLst>
                                    <p:set>
                                      <p:cBhvr>
                                        <p:cTn id="17" dur="1" fill="hold">
                                          <p:stCondLst>
                                            <p:cond delay="0"/>
                                          </p:stCondLst>
                                        </p:cTn>
                                        <p:tgtEl>
                                          <p:spTgt spid="995331">
                                            <p:txEl>
                                              <p:pRg st="3" end="3"/>
                                            </p:txEl>
                                          </p:spTgt>
                                        </p:tgtEl>
                                        <p:attrNameLst>
                                          <p:attrName>style.visibility</p:attrName>
                                        </p:attrNameLst>
                                      </p:cBhvr>
                                      <p:to>
                                        <p:strVal val="visible"/>
                                      </p:to>
                                    </p:set>
                                    <p:animEffect transition="in" filter="dissolve">
                                      <p:cBhvr>
                                        <p:cTn id="18" dur="500"/>
                                        <p:tgtEl>
                                          <p:spTgt spid="995331">
                                            <p:txEl>
                                              <p:pRg st="3" end="3"/>
                                            </p:txEl>
                                          </p:spTgt>
                                        </p:tgtEl>
                                      </p:cBhvr>
                                    </p:animEffect>
                                  </p:childTnLst>
                                  <p:subTnLst>
                                    <p:animClr clrSpc="rgb" dir="cw">
                                      <p:cBhvr override="childStyle">
                                        <p:cTn dur="1" fill="hold" display="0" masterRel="nextClick" afterEffect="1"/>
                                        <p:tgtEl>
                                          <p:spTgt spid="995331">
                                            <p:txEl>
                                              <p:pRg st="3" end="3"/>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95331">
                                            <p:txEl>
                                              <p:pRg st="4" end="4"/>
                                            </p:txEl>
                                          </p:spTgt>
                                        </p:tgtEl>
                                        <p:attrNameLst>
                                          <p:attrName>style.visibility</p:attrName>
                                        </p:attrNameLst>
                                      </p:cBhvr>
                                      <p:to>
                                        <p:strVal val="visible"/>
                                      </p:to>
                                    </p:set>
                                    <p:animEffect transition="in" filter="dissolve">
                                      <p:cBhvr>
                                        <p:cTn id="23" dur="500"/>
                                        <p:tgtEl>
                                          <p:spTgt spid="995331">
                                            <p:txEl>
                                              <p:pRg st="4" end="4"/>
                                            </p:txEl>
                                          </p:spTgt>
                                        </p:tgtEl>
                                      </p:cBhvr>
                                    </p:animEffect>
                                  </p:childTnLst>
                                  <p:subTnLst>
                                    <p:animClr clrSpc="rgb" dir="cw">
                                      <p:cBhvr override="childStyle">
                                        <p:cTn dur="1" fill="hold" display="0" masterRel="nextClick" afterEffect="1"/>
                                        <p:tgtEl>
                                          <p:spTgt spid="995331">
                                            <p:txEl>
                                              <p:pRg st="4" end="4"/>
                                            </p:txEl>
                                          </p:spTgt>
                                        </p:tgtEl>
                                        <p:attrNameLst>
                                          <p:attrName>ppt_c</p:attrName>
                                        </p:attrNameLst>
                                      </p:cBhvr>
                                      <p:to>
                                        <a:schemeClr val="accent1"/>
                                      </p:to>
                                    </p:animClr>
                                  </p:sub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995331">
                                            <p:txEl>
                                              <p:pRg st="5" end="5"/>
                                            </p:txEl>
                                          </p:spTgt>
                                        </p:tgtEl>
                                        <p:attrNameLst>
                                          <p:attrName>style.visibility</p:attrName>
                                        </p:attrNameLst>
                                      </p:cBhvr>
                                      <p:to>
                                        <p:strVal val="visible"/>
                                      </p:to>
                                    </p:set>
                                    <p:animEffect transition="in" filter="dissolve">
                                      <p:cBhvr>
                                        <p:cTn id="28" dur="500"/>
                                        <p:tgtEl>
                                          <p:spTgt spid="995331">
                                            <p:txEl>
                                              <p:pRg st="5" end="5"/>
                                            </p:txEl>
                                          </p:spTgt>
                                        </p:tgtEl>
                                      </p:cBhvr>
                                    </p:animEffect>
                                  </p:childTnLst>
                                  <p:subTnLst>
                                    <p:animClr clrSpc="rgb" dir="cw">
                                      <p:cBhvr override="childStyle">
                                        <p:cTn dur="1" fill="hold" display="0" masterRel="nextClick" afterEffect="1"/>
                                        <p:tgtEl>
                                          <p:spTgt spid="995331">
                                            <p:txEl>
                                              <p:pRg st="5" end="5"/>
                                            </p:txEl>
                                          </p:spTgt>
                                        </p:tgtEl>
                                        <p:attrNameLst>
                                          <p:attrName>ppt_c</p:attrName>
                                        </p:attrNameLst>
                                      </p:cBhvr>
                                      <p:to>
                                        <a:schemeClr val="accent1"/>
                                      </p:to>
                                    </p:animClr>
                                  </p:sub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995331">
                                            <p:txEl>
                                              <p:pRg st="6" end="6"/>
                                            </p:txEl>
                                          </p:spTgt>
                                        </p:tgtEl>
                                        <p:attrNameLst>
                                          <p:attrName>style.visibility</p:attrName>
                                        </p:attrNameLst>
                                      </p:cBhvr>
                                      <p:to>
                                        <p:strVal val="visible"/>
                                      </p:to>
                                    </p:set>
                                    <p:animEffect transition="in" filter="dissolve">
                                      <p:cBhvr>
                                        <p:cTn id="33" dur="500"/>
                                        <p:tgtEl>
                                          <p:spTgt spid="995331">
                                            <p:txEl>
                                              <p:pRg st="6" end="6"/>
                                            </p:txEl>
                                          </p:spTgt>
                                        </p:tgtEl>
                                      </p:cBhvr>
                                    </p:animEffect>
                                  </p:childTnLst>
                                  <p:subTnLst>
                                    <p:animClr clrSpc="rgb" dir="cw">
                                      <p:cBhvr override="childStyle">
                                        <p:cTn dur="1" fill="hold" display="0" masterRel="nextClick" afterEffect="1"/>
                                        <p:tgtEl>
                                          <p:spTgt spid="995331">
                                            <p:txEl>
                                              <p:pRg st="6" end="6"/>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5331"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C:\Documents and Settings\S0CWETCT\My Documents\My Pictures\Dam\Table Rock Dam Slide April 2011 021.JPG"/>
          <p:cNvPicPr>
            <a:picLocks noChangeAspect="1" noChangeArrowheads="1"/>
          </p:cNvPicPr>
          <p:nvPr/>
        </p:nvPicPr>
        <p:blipFill>
          <a:blip r:embed="rId3" cstate="email"/>
          <a:srcRect/>
          <a:stretch>
            <a:fillRect/>
          </a:stretch>
        </p:blipFill>
        <p:spPr bwMode="auto">
          <a:xfrm>
            <a:off x="3962400" y="4267200"/>
            <a:ext cx="5181600" cy="2895600"/>
          </a:xfrm>
          <a:prstGeom prst="rect">
            <a:avLst/>
          </a:prstGeom>
          <a:noFill/>
          <a:ln w="9525">
            <a:noFill/>
            <a:miter lim="800000"/>
            <a:headEnd/>
            <a:tailEnd/>
          </a:ln>
        </p:spPr>
      </p:pic>
      <p:pic>
        <p:nvPicPr>
          <p:cNvPr id="5" name="Picture 12" descr="http://farm3.static.flickr.com/2064/5708039904_56d381cbf1.jpg"/>
          <p:cNvPicPr>
            <a:picLocks noChangeAspect="1" noChangeArrowheads="1"/>
          </p:cNvPicPr>
          <p:nvPr/>
        </p:nvPicPr>
        <p:blipFill>
          <a:blip r:embed="rId4" cstate="email"/>
          <a:srcRect/>
          <a:stretch>
            <a:fillRect/>
          </a:stretch>
        </p:blipFill>
        <p:spPr bwMode="auto">
          <a:xfrm>
            <a:off x="4452938" y="1524000"/>
            <a:ext cx="4691062" cy="3124200"/>
          </a:xfrm>
          <a:prstGeom prst="rect">
            <a:avLst/>
          </a:prstGeom>
          <a:noFill/>
          <a:ln w="9525">
            <a:noFill/>
            <a:miter lim="800000"/>
            <a:headEnd/>
            <a:tailEnd/>
          </a:ln>
        </p:spPr>
      </p:pic>
      <p:pic>
        <p:nvPicPr>
          <p:cNvPr id="6" name="Picture 4" descr="ppt_camo_bkgrnd-03"/>
          <p:cNvPicPr>
            <a:picLocks noChangeAspect="1" noChangeArrowheads="1"/>
          </p:cNvPicPr>
          <p:nvPr/>
        </p:nvPicPr>
        <p:blipFill>
          <a:blip r:embed="rId5" cstate="email"/>
          <a:srcRect/>
          <a:stretch>
            <a:fillRect/>
          </a:stretch>
        </p:blipFill>
        <p:spPr bwMode="auto">
          <a:xfrm>
            <a:off x="0" y="0"/>
            <a:ext cx="9144000" cy="6861175"/>
          </a:xfrm>
          <a:prstGeom prst="rect">
            <a:avLst/>
          </a:prstGeom>
          <a:noFill/>
          <a:ln w="9525">
            <a:noFill/>
            <a:miter lim="800000"/>
            <a:headEnd/>
            <a:tailEnd/>
          </a:ln>
        </p:spPr>
      </p:pic>
      <p:pic>
        <p:nvPicPr>
          <p:cNvPr id="7" name="Picture 5" descr="white_curve"/>
          <p:cNvPicPr>
            <a:picLocks noChangeAspect="1" noChangeArrowheads="1"/>
          </p:cNvPicPr>
          <p:nvPr/>
        </p:nvPicPr>
        <p:blipFill>
          <a:blip r:embed="rId6" cstate="email"/>
          <a:srcRect/>
          <a:stretch>
            <a:fillRect/>
          </a:stretch>
        </p:blipFill>
        <p:spPr bwMode="auto">
          <a:xfrm>
            <a:off x="3971925" y="1571625"/>
            <a:ext cx="5172075" cy="5286375"/>
          </a:xfrm>
          <a:prstGeom prst="rect">
            <a:avLst/>
          </a:prstGeom>
          <a:noFill/>
          <a:ln w="9525">
            <a:noFill/>
            <a:miter lim="800000"/>
            <a:headEnd/>
            <a:tailEnd/>
          </a:ln>
        </p:spPr>
      </p:pic>
      <p:pic>
        <p:nvPicPr>
          <p:cNvPr id="8" name="Picture 7" descr="USACE_logo"/>
          <p:cNvPicPr>
            <a:picLocks noChangeAspect="1" noChangeArrowheads="1"/>
          </p:cNvPicPr>
          <p:nvPr/>
        </p:nvPicPr>
        <p:blipFill>
          <a:blip r:embed="rId7" cstate="email"/>
          <a:srcRect/>
          <a:stretch>
            <a:fillRect/>
          </a:stretch>
        </p:blipFill>
        <p:spPr bwMode="auto">
          <a:xfrm>
            <a:off x="228600" y="5081588"/>
            <a:ext cx="1371600" cy="938212"/>
          </a:xfrm>
          <a:prstGeom prst="rect">
            <a:avLst/>
          </a:prstGeom>
          <a:noFill/>
          <a:ln w="9525">
            <a:noFill/>
            <a:miter lim="800000"/>
            <a:headEnd/>
            <a:tailEnd/>
          </a:ln>
        </p:spPr>
      </p:pic>
      <p:sp>
        <p:nvSpPr>
          <p:cNvPr id="9" name="Rectangle 8"/>
          <p:cNvSpPr txBox="1">
            <a:spLocks noChangeArrowheads="1"/>
          </p:cNvSpPr>
          <p:nvPr/>
        </p:nvSpPr>
        <p:spPr bwMode="auto">
          <a:xfrm>
            <a:off x="76200" y="609600"/>
            <a:ext cx="632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dirty="0" err="1" smtClean="0">
                <a:ln>
                  <a:noFill/>
                </a:ln>
                <a:solidFill>
                  <a:schemeClr val="tx2"/>
                </a:solidFill>
                <a:effectLst/>
                <a:uLnTx/>
                <a:uFillTx/>
                <a:latin typeface="+mj-lt"/>
                <a:ea typeface="ＭＳ Ｐゴシック" charset="-128"/>
                <a:cs typeface="+mj-cs"/>
              </a:rPr>
              <a:t>Perguntas</a:t>
            </a:r>
            <a:r>
              <a:rPr kumimoji="0" lang="en-US" sz="4400" b="1" i="0" u="none" strike="noStrike" kern="0" cap="none" spc="0" normalizeH="0" baseline="0" noProof="0" dirty="0" smtClean="0">
                <a:ln>
                  <a:noFill/>
                </a:ln>
                <a:solidFill>
                  <a:schemeClr val="tx2"/>
                </a:solidFill>
                <a:effectLst/>
                <a:uLnTx/>
                <a:uFillTx/>
                <a:latin typeface="+mj-lt"/>
                <a:ea typeface="ＭＳ Ｐゴシック" charset="-128"/>
                <a:cs typeface="+mj-cs"/>
              </a:rPr>
              <a:t>?</a:t>
            </a:r>
          </a:p>
        </p:txBody>
      </p:sp>
      <p:sp>
        <p:nvSpPr>
          <p:cNvPr id="10" name="Text Box 9"/>
          <p:cNvSpPr txBox="1">
            <a:spLocks noChangeArrowheads="1"/>
          </p:cNvSpPr>
          <p:nvPr/>
        </p:nvSpPr>
        <p:spPr bwMode="auto">
          <a:xfrm>
            <a:off x="136525" y="6096000"/>
            <a:ext cx="3597275" cy="549275"/>
          </a:xfrm>
          <a:prstGeom prst="rect">
            <a:avLst/>
          </a:prstGeom>
          <a:noFill/>
          <a:ln w="9525">
            <a:noFill/>
            <a:miter lim="800000"/>
            <a:headEnd/>
            <a:tailEnd/>
          </a:ln>
          <a:effectLst/>
        </p:spPr>
        <p:txBody>
          <a:bodyPr>
            <a:spAutoFit/>
          </a:bodyPr>
          <a:lstStyle/>
          <a:p>
            <a:pPr>
              <a:defRPr/>
            </a:pPr>
            <a:r>
              <a:rPr lang="en-US" sz="1200" b="1"/>
              <a:t>US Army Corps of Engineers</a:t>
            </a:r>
          </a:p>
          <a:p>
            <a:pPr>
              <a:defRPr/>
            </a:pPr>
            <a:r>
              <a:rPr lang="en-US" b="1"/>
              <a:t>BUILDING STRONG</a:t>
            </a:r>
            <a:r>
              <a:rPr lang="en-US" sz="1400" b="1" baseline="-25000"/>
              <a:t>®</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itle Master">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7672</TotalTime>
  <Words>8571</Words>
  <Application>Microsoft Macintosh PowerPoint</Application>
  <PresentationFormat>On-screen Show (4:3)</PresentationFormat>
  <Paragraphs>919</Paragraphs>
  <Slides>91</Slides>
  <Notes>40</Notes>
  <HiddenSlides>1</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91</vt:i4>
      </vt:variant>
    </vt:vector>
  </HeadingPairs>
  <TitlesOfParts>
    <vt:vector size="96" baseType="lpstr">
      <vt:lpstr>Title Master</vt:lpstr>
      <vt:lpstr>Slide Master</vt:lpstr>
      <vt:lpstr>Acrobat Document</vt:lpstr>
      <vt:lpstr>Visio</vt:lpstr>
      <vt:lpstr>Document</vt:lpstr>
      <vt:lpstr>ABORDAGEM DE RISCO, GERENCIAMENTO DE RISCO, E DIRETRIZES DE RISCO TOLERÁVEL</vt:lpstr>
      <vt:lpstr>Antecedentes </vt:lpstr>
      <vt:lpstr>Objetivos de Aprendizagem</vt:lpstr>
      <vt:lpstr>Definição de Segurança de Barragens e Diques</vt:lpstr>
      <vt:lpstr>Abordagem de Análise de Riscos</vt:lpstr>
      <vt:lpstr>Relembrando as Rupturas de Barragens no passado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Pensamento Crítico</vt:lpstr>
      <vt:lpstr>APRIMORAMENTO DO PROGRAMA DE SEGURANÇA DE BARRAGENS DO USACE  </vt:lpstr>
      <vt:lpstr> O PROGRAMA DE SEGURANÇA DE BARRAGENS E DIQUES DO USACE</vt:lpstr>
      <vt:lpstr> PROGRAMA DE SEGURANÇA DE BARRAGENS E DIQUES DO USACE</vt:lpstr>
      <vt:lpstr>Transição ao Programa de Segurança de Barragens Informada pelo Risco</vt:lpstr>
      <vt:lpstr>Iniciativas de Gestão : Princípios para a Tomada de Decisões</vt:lpstr>
      <vt:lpstr>Dam Safety Risk Framework</vt:lpstr>
      <vt:lpstr>Processo de Gerenciamento de Risco na Carteira de Projetos</vt:lpstr>
      <vt:lpstr>Regulação de Segurança de Barragens  ER 1110-2-1156</vt:lpstr>
      <vt:lpstr>PowerPoint Presentation</vt:lpstr>
      <vt:lpstr>Processo de Gerenciamento de Riscos</vt:lpstr>
      <vt:lpstr>Decision Levels</vt:lpstr>
      <vt:lpstr>Base de Dados Nacional de Diques Acesso Público  https://nld.usace.army.mil Encaminhados ao site mediante certificados</vt:lpstr>
      <vt:lpstr>PowerPoint Presentation</vt:lpstr>
      <vt:lpstr>Processo de Classificação de Diques</vt:lpstr>
      <vt:lpstr>Grupo do USACE de Práticas em Segurança de Barragens e Diques   </vt:lpstr>
      <vt:lpstr>Resumo de Papéis e Responsabilidades</vt:lpstr>
      <vt:lpstr>Resumo de Papéis e Responsabilidades</vt:lpstr>
      <vt:lpstr>Centro de Gerenciamento de Riscos – Papéis e Responsabilidades</vt:lpstr>
      <vt:lpstr>Centro de Gerenciamento de Riscos – Papéis e Responsabilidades</vt:lpstr>
      <vt:lpstr>Papéis e Responsabilidades Organizacionais</vt:lpstr>
      <vt:lpstr>Classe DSAC e Prioridades</vt:lpstr>
      <vt:lpstr>Responsibilidade do Corps of Engineers pela Segurança de Barragens</vt:lpstr>
      <vt:lpstr>Nossas Barragens de Obras Civis</vt:lpstr>
      <vt:lpstr>PowerPoint Presentation</vt:lpstr>
      <vt:lpstr>PowerPoint Presentation</vt:lpstr>
      <vt:lpstr>PowerPoint Presentation</vt:lpstr>
      <vt:lpstr>PowerPoint Presentation</vt:lpstr>
      <vt:lpstr> Scorecard (Ficha de Avaliação) do USACE para Segurança de Barragens  Pontuação por Atividades Rotineiras, por barragem            </vt:lpstr>
      <vt:lpstr>PowerPoint Presentation</vt:lpstr>
      <vt:lpstr>Diretrizes Federais para Segurança de Barragens</vt:lpstr>
      <vt:lpstr>Novos Processos Decisórios</vt:lpstr>
      <vt:lpstr>Formulação de Políticas</vt:lpstr>
      <vt:lpstr>PowerPoint Presentation</vt:lpstr>
      <vt:lpstr>PowerPoint Presentation</vt:lpstr>
      <vt:lpstr>Riscos Toleráveis: Questão de fundo mais importante  de antemão</vt:lpstr>
      <vt:lpstr>Abordagem de Risco Tolerável</vt:lpstr>
      <vt:lpstr>Definição de Risco Tolerável</vt:lpstr>
      <vt:lpstr>Princípios e Considerações sobre Riscos Toleráveis</vt:lpstr>
      <vt:lpstr>PowerPoint Presentation</vt:lpstr>
      <vt:lpstr>PowerPoint Presentation</vt:lpstr>
      <vt:lpstr>Diretrizes de Risco Tolerável</vt:lpstr>
      <vt:lpstr>Diretrizes de Risco Tolerável</vt:lpstr>
      <vt:lpstr>“Risco mais baixo que possa ser implementado razoavelmente” (ALARP)</vt:lpstr>
      <vt:lpstr>Considerações de ALARP</vt:lpstr>
      <vt:lpstr>PowerPoint Presentation</vt:lpstr>
      <vt:lpstr>PowerPoint Presentation</vt:lpstr>
      <vt:lpstr>Por que Riscos Toleráveis? …Iniciar tendo em mente o Fim</vt:lpstr>
      <vt:lpstr>Filosofia Geral de Gerenciamento de Riscos</vt:lpstr>
      <vt:lpstr>Como é usado risco no âmbito da carteira?</vt:lpstr>
      <vt:lpstr>Como é usado Risco em Filas de Decisões?</vt:lpstr>
      <vt:lpstr>Como é usado o Risco no contexto de Modificações de Barragens?</vt:lpstr>
      <vt:lpstr>Por que Gerenciamento de Riscos?</vt:lpstr>
      <vt:lpstr>Análise de Falhas Passadas e Suas Causas  </vt:lpstr>
      <vt:lpstr>Percentual de Falhas por Tipo de Falha  Barragens de Terra nos Estados Unidos</vt:lpstr>
      <vt:lpstr>Definições </vt:lpstr>
      <vt:lpstr>É Nova a Análise de Risco em Segurança de Barragens?</vt:lpstr>
      <vt:lpstr>Por que Análise de Risco?</vt:lpstr>
      <vt:lpstr>Princípios Orientadores</vt:lpstr>
      <vt:lpstr>Elementos básicos</vt:lpstr>
      <vt:lpstr>PRIMEIRO - “NÃO CAUSAR DANOS”</vt:lpstr>
      <vt:lpstr> Estudos de Modificações para Segurança de Barragens</vt:lpstr>
      <vt:lpstr>PowerPoint Presentation</vt:lpstr>
      <vt:lpstr>Objetivos</vt:lpstr>
      <vt:lpstr>Estudos DSAC, DSM e Reparos Escalonados</vt:lpstr>
      <vt:lpstr>Avaliações de Risco</vt:lpstr>
      <vt:lpstr>Abordagem Básica e Princípios para Execução de Estudo de DSM para desenvolver “Argumentos pela Segurança”</vt:lpstr>
      <vt:lpstr>Problemas e Oportunidades para Segurança de Barragens</vt:lpstr>
      <vt:lpstr>Condições Iniciais de Risco (Marco-Zero)</vt:lpstr>
      <vt:lpstr>Formulação de Planos de Alternativas para Redução de Riscos</vt:lpstr>
      <vt:lpstr>Avaliação de Planos de Alternativas para Redução de Riscos</vt:lpstr>
      <vt:lpstr>Comparação de Planos de Alternativas para Redução de Riscos</vt:lpstr>
      <vt:lpstr>Seleção de um Plano de Redução de Riscos</vt:lpstr>
      <vt:lpstr>Estudo Inicial sobre Modificações voltadas para Segurança de Barragens</vt:lpstr>
      <vt:lpstr>Considerações Finais </vt:lpstr>
      <vt:lpstr>PowerPoint Presentation</vt:lpstr>
    </vt:vector>
  </TitlesOfParts>
  <Company>US Army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b6imemb6</dc:creator>
  <cp:lastModifiedBy>Andrew Miccolis</cp:lastModifiedBy>
  <cp:revision>119</cp:revision>
  <dcterms:created xsi:type="dcterms:W3CDTF">2009-05-21T17:19:18Z</dcterms:created>
  <dcterms:modified xsi:type="dcterms:W3CDTF">2013-05-23T14:56:16Z</dcterms:modified>
</cp:coreProperties>
</file>